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313" r:id="rId3"/>
    <p:sldId id="263" r:id="rId4"/>
    <p:sldId id="289" r:id="rId5"/>
    <p:sldId id="290" r:id="rId6"/>
    <p:sldId id="291" r:id="rId7"/>
    <p:sldId id="292" r:id="rId8"/>
    <p:sldId id="294" r:id="rId9"/>
    <p:sldId id="293" r:id="rId10"/>
    <p:sldId id="304" r:id="rId11"/>
    <p:sldId id="306" r:id="rId12"/>
    <p:sldId id="266" r:id="rId13"/>
    <p:sldId id="267" r:id="rId14"/>
    <p:sldId id="268" r:id="rId15"/>
    <p:sldId id="273" r:id="rId16"/>
    <p:sldId id="278" r:id="rId17"/>
    <p:sldId id="260" r:id="rId18"/>
    <p:sldId id="300" r:id="rId19"/>
    <p:sldId id="274" r:id="rId20"/>
    <p:sldId id="272" r:id="rId21"/>
    <p:sldId id="295" r:id="rId22"/>
    <p:sldId id="276" r:id="rId23"/>
    <p:sldId id="277" r:id="rId24"/>
    <p:sldId id="275" r:id="rId25"/>
    <p:sldId id="271" r:id="rId26"/>
    <p:sldId id="279" r:id="rId27"/>
    <p:sldId id="262" r:id="rId28"/>
    <p:sldId id="280" r:id="rId29"/>
    <p:sldId id="296" r:id="rId30"/>
    <p:sldId id="281" r:id="rId31"/>
    <p:sldId id="301" r:id="rId32"/>
    <p:sldId id="312" r:id="rId33"/>
    <p:sldId id="282" r:id="rId34"/>
    <p:sldId id="283" r:id="rId35"/>
    <p:sldId id="284" r:id="rId36"/>
    <p:sldId id="285" r:id="rId37"/>
    <p:sldId id="286" r:id="rId38"/>
    <p:sldId id="299" r:id="rId39"/>
    <p:sldId id="307" r:id="rId40"/>
    <p:sldId id="305" r:id="rId41"/>
    <p:sldId id="308" r:id="rId42"/>
    <p:sldId id="297" r:id="rId43"/>
    <p:sldId id="309" r:id="rId44"/>
    <p:sldId id="298" r:id="rId45"/>
    <p:sldId id="310" r:id="rId46"/>
    <p:sldId id="311"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a:srgbClr val="666699"/>
    <a:srgbClr val="FFFF00"/>
    <a:srgbClr val="CC3300"/>
    <a:srgbClr val="CC0000"/>
    <a:srgbClr val="009900"/>
    <a:srgbClr val="990033"/>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11" autoAdjust="0"/>
    <p:restoredTop sz="94660"/>
  </p:normalViewPr>
  <p:slideViewPr>
    <p:cSldViewPr>
      <p:cViewPr varScale="1">
        <p:scale>
          <a:sx n="56" d="100"/>
          <a:sy n="56" d="100"/>
        </p:scale>
        <p:origin x="-1530" y="-102"/>
      </p:cViewPr>
      <p:guideLst>
        <p:guide orient="horz" pos="2160"/>
        <p:guide pos="2880"/>
      </p:guideLst>
    </p:cSldViewPr>
  </p:slideViewPr>
  <p:notesTextViewPr>
    <p:cViewPr>
      <p:scale>
        <a:sx n="100" d="100"/>
        <a:sy n="100" d="100"/>
      </p:scale>
      <p:origin x="0" y="0"/>
    </p:cViewPr>
  </p:notesTextViewPr>
  <p:sorterViewPr>
    <p:cViewPr>
      <p:scale>
        <a:sx n="75" d="100"/>
        <a:sy n="75" d="100"/>
      </p:scale>
      <p:origin x="0" y="196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726FF059-7024-4A66-B8AE-3E70C30A7DBD}"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2640854E-43F2-404C-89F0-AA5DF2FACD0B}"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55CEC1B5-D60A-4906-9E36-D5DFAEC634F5}"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186D882A-5192-42AA-A3A9-759F31361E49}"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ED3DADE9-2C66-4622-8DAA-FBDC40789911}"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F3D8995A-FA70-48F5-B290-4BAF8A884755}"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lvl1pPr>
              <a:defRPr/>
            </a:lvl1pPr>
          </a:lstStyle>
          <a:p>
            <a:endParaRPr lang="en-US"/>
          </a:p>
        </p:txBody>
      </p:sp>
      <p:sp>
        <p:nvSpPr>
          <p:cNvPr id="8" name="מציין מיקום של כותרת תחתונה 7"/>
          <p:cNvSpPr>
            <a:spLocks noGrp="1"/>
          </p:cNvSpPr>
          <p:nvPr>
            <p:ph type="ftr" sz="quarter" idx="11"/>
          </p:nvPr>
        </p:nvSpPr>
        <p:spPr/>
        <p:txBody>
          <a:bodyPr/>
          <a:lstStyle>
            <a:lvl1pPr>
              <a:defRPr/>
            </a:lvl1pPr>
          </a:lstStyle>
          <a:p>
            <a:endParaRPr lang="en-US"/>
          </a:p>
        </p:txBody>
      </p:sp>
      <p:sp>
        <p:nvSpPr>
          <p:cNvPr id="9" name="מציין מיקום של מספר שקופית 8"/>
          <p:cNvSpPr>
            <a:spLocks noGrp="1"/>
          </p:cNvSpPr>
          <p:nvPr>
            <p:ph type="sldNum" sz="quarter" idx="12"/>
          </p:nvPr>
        </p:nvSpPr>
        <p:spPr/>
        <p:txBody>
          <a:bodyPr/>
          <a:lstStyle>
            <a:lvl1pPr>
              <a:defRPr/>
            </a:lvl1pPr>
          </a:lstStyle>
          <a:p>
            <a:fld id="{CE7B2840-B2F6-4164-AB90-3AFF5531B59A}"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lvl1pPr>
              <a:defRPr/>
            </a:lvl1pPr>
          </a:lstStyle>
          <a:p>
            <a:endParaRPr lang="en-US"/>
          </a:p>
        </p:txBody>
      </p:sp>
      <p:sp>
        <p:nvSpPr>
          <p:cNvPr id="4" name="מציין מיקום של כותרת תחתונה 3"/>
          <p:cNvSpPr>
            <a:spLocks noGrp="1"/>
          </p:cNvSpPr>
          <p:nvPr>
            <p:ph type="ftr" sz="quarter" idx="11"/>
          </p:nvPr>
        </p:nvSpPr>
        <p:spPr/>
        <p:txBody>
          <a:bodyPr/>
          <a:lstStyle>
            <a:lvl1pPr>
              <a:defRPr/>
            </a:lvl1pPr>
          </a:lstStyle>
          <a:p>
            <a:endParaRPr lang="en-US"/>
          </a:p>
        </p:txBody>
      </p:sp>
      <p:sp>
        <p:nvSpPr>
          <p:cNvPr id="5" name="מציין מיקום של מספר שקופית 4"/>
          <p:cNvSpPr>
            <a:spLocks noGrp="1"/>
          </p:cNvSpPr>
          <p:nvPr>
            <p:ph type="sldNum" sz="quarter" idx="12"/>
          </p:nvPr>
        </p:nvSpPr>
        <p:spPr/>
        <p:txBody>
          <a:bodyPr/>
          <a:lstStyle>
            <a:lvl1pPr>
              <a:defRPr/>
            </a:lvl1pPr>
          </a:lstStyle>
          <a:p>
            <a:fld id="{4DD1D711-3BB2-4DDE-9398-1CEBA4791DE3}"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lvl1pPr>
              <a:defRPr/>
            </a:lvl1pPr>
          </a:lstStyle>
          <a:p>
            <a:endParaRPr lang="en-US"/>
          </a:p>
        </p:txBody>
      </p:sp>
      <p:sp>
        <p:nvSpPr>
          <p:cNvPr id="3" name="מציין מיקום של כותרת תחתונה 2"/>
          <p:cNvSpPr>
            <a:spLocks noGrp="1"/>
          </p:cNvSpPr>
          <p:nvPr>
            <p:ph type="ftr" sz="quarter" idx="11"/>
          </p:nvPr>
        </p:nvSpPr>
        <p:spPr/>
        <p:txBody>
          <a:bodyPr/>
          <a:lstStyle>
            <a:lvl1pPr>
              <a:defRPr/>
            </a:lvl1pPr>
          </a:lstStyle>
          <a:p>
            <a:endParaRPr lang="en-US"/>
          </a:p>
        </p:txBody>
      </p:sp>
      <p:sp>
        <p:nvSpPr>
          <p:cNvPr id="4" name="מציין מיקום של מספר שקופית 3"/>
          <p:cNvSpPr>
            <a:spLocks noGrp="1"/>
          </p:cNvSpPr>
          <p:nvPr>
            <p:ph type="sldNum" sz="quarter" idx="12"/>
          </p:nvPr>
        </p:nvSpPr>
        <p:spPr/>
        <p:txBody>
          <a:bodyPr/>
          <a:lstStyle>
            <a:lvl1pPr>
              <a:defRPr/>
            </a:lvl1pPr>
          </a:lstStyle>
          <a:p>
            <a:fld id="{B903B03F-DB9C-4CA5-9DFE-C0AEA687486D}"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FCD1C961-BCB7-4BE4-AC9D-FBFDD3D30F36}"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CA715444-525F-4EEF-A5DF-74134A4AFF94}"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56B127C-FEBE-4ADA-9CC6-59DB8B79CCE2}"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ChangeArrowheads="1"/>
          </p:cNvSpPr>
          <p:nvPr/>
        </p:nvSpPr>
        <p:spPr bwMode="auto">
          <a:xfrm>
            <a:off x="0" y="115888"/>
            <a:ext cx="9144000" cy="6742112"/>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36869" name="Text Box 5"/>
          <p:cNvSpPr txBox="1">
            <a:spLocks noChangeArrowheads="1"/>
          </p:cNvSpPr>
          <p:nvPr/>
        </p:nvSpPr>
        <p:spPr bwMode="auto">
          <a:xfrm>
            <a:off x="107950" y="981075"/>
            <a:ext cx="9036050" cy="4200525"/>
          </a:xfrm>
          <a:prstGeom prst="rect">
            <a:avLst/>
          </a:prstGeom>
          <a:noFill/>
          <a:ln w="9525">
            <a:noFill/>
            <a:miter lim="800000"/>
            <a:headEnd/>
            <a:tailEnd/>
          </a:ln>
          <a:effectLst/>
        </p:spPr>
        <p:txBody>
          <a:bodyPr>
            <a:spAutoFit/>
          </a:bodyPr>
          <a:lstStyle/>
          <a:p>
            <a:pPr algn="ctr">
              <a:spcBef>
                <a:spcPct val="50000"/>
              </a:spcBef>
            </a:pPr>
            <a:r>
              <a:rPr lang="he-IL" sz="2400" b="1">
                <a:solidFill>
                  <a:srgbClr val="CC0000"/>
                </a:solidFill>
              </a:rPr>
              <a:t>איך הגענו לאן שהגענו – תולדות הפסיכולוגיה הקלינית בישראל</a:t>
            </a:r>
          </a:p>
          <a:p>
            <a:pPr algn="ctr">
              <a:spcBef>
                <a:spcPct val="50000"/>
              </a:spcBef>
            </a:pPr>
            <a:endParaRPr lang="he-IL" sz="2400" b="1">
              <a:solidFill>
                <a:srgbClr val="CC0000"/>
              </a:solidFill>
            </a:endParaRPr>
          </a:p>
          <a:p>
            <a:pPr algn="ctr">
              <a:spcBef>
                <a:spcPct val="50000"/>
              </a:spcBef>
            </a:pPr>
            <a:r>
              <a:rPr lang="he-IL" sz="2400" b="1">
                <a:solidFill>
                  <a:srgbClr val="CC0000"/>
                </a:solidFill>
              </a:rPr>
              <a:t>תמורות, משברים, התפתחויות נסיגות וסיכויים</a:t>
            </a:r>
            <a:endParaRPr lang="en-US" sz="2400" b="1">
              <a:solidFill>
                <a:srgbClr val="CC0000"/>
              </a:solidFill>
            </a:endParaRPr>
          </a:p>
          <a:p>
            <a:pPr algn="ctr">
              <a:spcBef>
                <a:spcPct val="50000"/>
              </a:spcBef>
            </a:pPr>
            <a:r>
              <a:rPr lang="he-IL" sz="2400" b="1">
                <a:solidFill>
                  <a:srgbClr val="CC0000"/>
                </a:solidFill>
              </a:rPr>
              <a:t>מרץ 2015</a:t>
            </a:r>
            <a:endParaRPr lang="en-US" sz="2400" b="1">
              <a:solidFill>
                <a:schemeClr val="accent2"/>
              </a:solidFill>
            </a:endParaRPr>
          </a:p>
          <a:p>
            <a:pPr algn="ctr">
              <a:spcBef>
                <a:spcPct val="50000"/>
              </a:spcBef>
            </a:pPr>
            <a:r>
              <a:rPr lang="he-IL" sz="2400" b="1">
                <a:solidFill>
                  <a:schemeClr val="accent2"/>
                </a:solidFill>
              </a:rPr>
              <a:t>פרופ' גבי שפלר</a:t>
            </a:r>
          </a:p>
          <a:p>
            <a:pPr algn="ctr">
              <a:spcBef>
                <a:spcPct val="50000"/>
              </a:spcBef>
            </a:pPr>
            <a:r>
              <a:rPr lang="he-IL" sz="2000" b="1">
                <a:solidFill>
                  <a:schemeClr val="accent2"/>
                </a:solidFill>
              </a:rPr>
              <a:t>הקתדרה על שם פרויד והמגמה הקלינית באוניברסיטה העברית בירושלים</a:t>
            </a:r>
            <a:r>
              <a:rPr lang="he-IL" sz="2400" b="1">
                <a:solidFill>
                  <a:schemeClr val="accent2"/>
                </a:solidFill>
              </a:rPr>
              <a:t> </a:t>
            </a:r>
          </a:p>
          <a:p>
            <a:pPr algn="ctr">
              <a:spcBef>
                <a:spcPct val="50000"/>
              </a:spcBef>
            </a:pPr>
            <a:r>
              <a:rPr lang="he-IL" sz="2000" b="1">
                <a:solidFill>
                  <a:schemeClr val="accent2"/>
                </a:solidFill>
              </a:rPr>
              <a:t>בית החולים הרצוג בירושלים</a:t>
            </a:r>
          </a:p>
          <a:p>
            <a:pPr algn="ctr">
              <a:spcBef>
                <a:spcPct val="50000"/>
              </a:spcBef>
            </a:pPr>
            <a:r>
              <a:rPr lang="he-IL" sz="2000" b="1">
                <a:solidFill>
                  <a:schemeClr val="accent2"/>
                </a:solidFill>
              </a:rPr>
              <a:t>המרכז לאתיקה משכנות שאננים בירושלים</a:t>
            </a:r>
            <a:r>
              <a:rPr lang="he-IL" sz="2400" b="1">
                <a:solidFill>
                  <a:schemeClr val="accent2"/>
                </a:solidFill>
              </a:rPr>
              <a:t> </a:t>
            </a:r>
            <a:r>
              <a:rPr lang="en-US" sz="240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58373" name="Text Box 5"/>
          <p:cNvSpPr txBox="1">
            <a:spLocks noChangeArrowheads="1"/>
          </p:cNvSpPr>
          <p:nvPr/>
        </p:nvSpPr>
        <p:spPr bwMode="auto">
          <a:xfrm>
            <a:off x="468313" y="1196975"/>
            <a:ext cx="8675687" cy="4108450"/>
          </a:xfrm>
          <a:prstGeom prst="rect">
            <a:avLst/>
          </a:prstGeom>
          <a:noFill/>
          <a:ln w="9525">
            <a:noFill/>
            <a:miter lim="800000"/>
            <a:headEnd/>
            <a:tailEnd/>
          </a:ln>
          <a:effectLst/>
        </p:spPr>
        <p:txBody>
          <a:bodyPr>
            <a:spAutoFit/>
          </a:bodyPr>
          <a:lstStyle/>
          <a:p>
            <a:pPr algn="r">
              <a:spcBef>
                <a:spcPct val="50000"/>
              </a:spcBef>
            </a:pPr>
            <a:r>
              <a:rPr lang="he-IL" sz="2400" b="1">
                <a:solidFill>
                  <a:srgbClr val="CC3300"/>
                </a:solidFill>
              </a:rPr>
              <a:t>מסקנות ועדת נתניהו (1988-1990) היוו תמריץ לרפורמות בבריאות הנפש</a:t>
            </a:r>
          </a:p>
          <a:p>
            <a:pPr algn="r">
              <a:spcBef>
                <a:spcPct val="50000"/>
              </a:spcBef>
            </a:pPr>
            <a:endParaRPr lang="he-IL" sz="2400" b="1">
              <a:solidFill>
                <a:srgbClr val="CC3300"/>
              </a:solidFill>
            </a:endParaRPr>
          </a:p>
          <a:p>
            <a:pPr algn="r">
              <a:spcBef>
                <a:spcPct val="50000"/>
              </a:spcBef>
            </a:pPr>
            <a:r>
              <a:rPr lang="he-IL" sz="2400" b="1">
                <a:solidFill>
                  <a:schemeClr val="accent2"/>
                </a:solidFill>
              </a:rPr>
              <a:t>הרפורמה המבנית –סגירת מיטות אשפוז והעברת הדגש לטיפול בקהילה</a:t>
            </a:r>
          </a:p>
          <a:p>
            <a:pPr algn="r">
              <a:spcBef>
                <a:spcPct val="50000"/>
              </a:spcBef>
            </a:pPr>
            <a:endParaRPr lang="he-IL" sz="2400" b="1">
              <a:solidFill>
                <a:schemeClr val="accent2"/>
              </a:solidFill>
            </a:endParaRPr>
          </a:p>
          <a:p>
            <a:pPr algn="r">
              <a:spcBef>
                <a:spcPct val="50000"/>
              </a:spcBef>
            </a:pPr>
            <a:r>
              <a:rPr lang="he-IL" sz="2400" b="1">
                <a:solidFill>
                  <a:schemeClr val="accent2"/>
                </a:solidFill>
              </a:rPr>
              <a:t>הרפורמה הביטוחית - העברת האחריות לבריאות הנפש ממשרד הבריאות לקופות החולים, והגדרה מחדש של  תפקידי האגף לבריאות הנפש כרגולטור ולא כמבצע.            </a:t>
            </a:r>
            <a:endParaRPr lang="en-US" sz="2400"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37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61445" name="Text Box 5"/>
          <p:cNvSpPr txBox="1">
            <a:spLocks noChangeArrowheads="1"/>
          </p:cNvSpPr>
          <p:nvPr/>
        </p:nvSpPr>
        <p:spPr bwMode="auto">
          <a:xfrm>
            <a:off x="395288" y="476250"/>
            <a:ext cx="8424862" cy="5021263"/>
          </a:xfrm>
          <a:prstGeom prst="rect">
            <a:avLst/>
          </a:prstGeom>
          <a:noFill/>
          <a:ln w="9525">
            <a:noFill/>
            <a:miter lim="800000"/>
            <a:headEnd/>
            <a:tailEnd/>
          </a:ln>
          <a:effectLst/>
        </p:spPr>
        <p:txBody>
          <a:bodyPr>
            <a:spAutoFit/>
          </a:bodyPr>
          <a:lstStyle/>
          <a:p>
            <a:pPr algn="r">
              <a:spcBef>
                <a:spcPct val="50000"/>
              </a:spcBef>
            </a:pPr>
            <a:r>
              <a:rPr lang="he-IL" sz="2400" b="1">
                <a:solidFill>
                  <a:srgbClr val="CC3300"/>
                </a:solidFill>
              </a:rPr>
              <a:t>מתחים  מסביב לתפקוד הפסיכולוגים הקליניים במרחב השדה</a:t>
            </a:r>
          </a:p>
          <a:p>
            <a:pPr algn="r">
              <a:spcBef>
                <a:spcPct val="50000"/>
              </a:spcBef>
            </a:pPr>
            <a:endParaRPr lang="he-IL" sz="2400" b="1">
              <a:solidFill>
                <a:srgbClr val="CC3300"/>
              </a:solidFill>
            </a:endParaRPr>
          </a:p>
          <a:p>
            <a:pPr algn="r">
              <a:spcBef>
                <a:spcPct val="50000"/>
              </a:spcBef>
            </a:pPr>
            <a:r>
              <a:rPr lang="he-IL" sz="2400" b="1">
                <a:solidFill>
                  <a:schemeClr val="accent2"/>
                </a:solidFill>
              </a:rPr>
              <a:t>מתח סביב דרישות הדרכה גדולות מאוד</a:t>
            </a:r>
          </a:p>
          <a:p>
            <a:pPr algn="r">
              <a:spcBef>
                <a:spcPct val="50000"/>
              </a:spcBef>
            </a:pPr>
            <a:endParaRPr lang="he-IL" sz="2400" b="1">
              <a:solidFill>
                <a:schemeClr val="accent2"/>
              </a:solidFill>
            </a:endParaRPr>
          </a:p>
          <a:p>
            <a:pPr algn="r">
              <a:spcBef>
                <a:spcPct val="50000"/>
              </a:spcBef>
            </a:pPr>
            <a:r>
              <a:rPr lang="he-IL" sz="2400" b="1">
                <a:solidFill>
                  <a:schemeClr val="accent2"/>
                </a:solidFill>
              </a:rPr>
              <a:t>הכשרה של פסיכולוגים צעירים בהתנדבות</a:t>
            </a:r>
          </a:p>
          <a:p>
            <a:pPr algn="r">
              <a:spcBef>
                <a:spcPct val="50000"/>
              </a:spcBef>
            </a:pPr>
            <a:endParaRPr lang="he-IL" sz="2400" b="1">
              <a:solidFill>
                <a:schemeClr val="accent2"/>
              </a:solidFill>
            </a:endParaRPr>
          </a:p>
          <a:p>
            <a:pPr algn="r">
              <a:spcBef>
                <a:spcPct val="50000"/>
              </a:spcBef>
            </a:pPr>
            <a:r>
              <a:rPr lang="he-IL" sz="2400" b="1">
                <a:solidFill>
                  <a:schemeClr val="accent2"/>
                </a:solidFill>
              </a:rPr>
              <a:t>אי מתן אפשרות כמעט מוחלטת להתקדמות ניהולית של פסיכולוגים קליניים </a:t>
            </a:r>
          </a:p>
          <a:p>
            <a:pPr algn="r">
              <a:spcBef>
                <a:spcPct val="50000"/>
              </a:spcBef>
            </a:pPr>
            <a:r>
              <a:rPr lang="he-IL" sz="2400" b="1">
                <a:solidFill>
                  <a:schemeClr val="accent2"/>
                </a:solidFill>
              </a:rPr>
              <a:t>מתחים בין פס' קליניים ופס' חינוכיים הן בענין תחומי עיסוק, עמדות כוח בהסתדרות הפסיכולוגים והבדלים בתעסוקה והשתכרות. </a:t>
            </a:r>
            <a:endParaRPr lang="en-US" sz="2400"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4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4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nvSpPr>
        <p:spPr bwMode="auto">
          <a:xfrm>
            <a:off x="0" y="0"/>
            <a:ext cx="9467850" cy="6858000"/>
          </a:xfrm>
          <a:prstGeom prst="rect">
            <a:avLst/>
          </a:prstGeom>
          <a:solidFill>
            <a:schemeClr val="accent1"/>
          </a:solidFill>
          <a:ln w="9525">
            <a:solidFill>
              <a:schemeClr val="tx1"/>
            </a:solidFill>
            <a:miter lim="800000"/>
            <a:headEnd/>
            <a:tailEnd/>
          </a:ln>
          <a:effectLst/>
        </p:spPr>
        <p:txBody>
          <a:bodyPr wrap="none" anchor="ctr"/>
          <a:lstStyle/>
          <a:p>
            <a:pPr algn="ctr"/>
            <a:r>
              <a:rPr lang="he-IL" sz="6600" b="1">
                <a:solidFill>
                  <a:srgbClr val="CC3300"/>
                </a:solidFill>
              </a:rPr>
              <a:t>הרגולטור</a:t>
            </a:r>
            <a:endParaRPr lang="en-US" sz="3200" b="1">
              <a:solidFill>
                <a:srgbClr val="CC3300"/>
              </a:solidFill>
            </a:endParaRPr>
          </a:p>
          <a:p>
            <a:pPr algn="ctr"/>
            <a:r>
              <a:rPr lang="he-IL" sz="3200" b="1">
                <a:solidFill>
                  <a:srgbClr val="CC3300"/>
                </a:solidFill>
              </a:rPr>
              <a:t>והשפעת המעבר מרגולציה מקצועית לרגולציה חוקית</a:t>
            </a:r>
            <a:r>
              <a:rPr lang="he-IL" sz="6600" b="1">
                <a:solidFill>
                  <a:srgbClr val="CC3300"/>
                </a:solidFill>
              </a:rPr>
              <a:t> </a:t>
            </a:r>
            <a:endParaRPr lang="en-US" sz="6600" b="1">
              <a:solidFill>
                <a:srgbClr val="CC33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val 2"/>
          <p:cNvSpPr>
            <a:spLocks noChangeArrowheads="1"/>
          </p:cNvSpPr>
          <p:nvPr/>
        </p:nvSpPr>
        <p:spPr bwMode="auto">
          <a:xfrm>
            <a:off x="4932363" y="1341438"/>
            <a:ext cx="2520950" cy="1439862"/>
          </a:xfrm>
          <a:prstGeom prst="ellipse">
            <a:avLst/>
          </a:prstGeom>
          <a:solidFill>
            <a:srgbClr val="FFFF00"/>
          </a:solidFill>
          <a:ln w="9525">
            <a:solidFill>
              <a:schemeClr val="tx1"/>
            </a:solidFill>
            <a:round/>
            <a:headEnd/>
            <a:tailEnd/>
          </a:ln>
          <a:effectLst/>
        </p:spPr>
        <p:txBody>
          <a:bodyPr wrap="none" anchor="ctr"/>
          <a:lstStyle/>
          <a:p>
            <a:pPr algn="ctr"/>
            <a:r>
              <a:rPr lang="he-IL">
                <a:solidFill>
                  <a:srgbClr val="CC0000"/>
                </a:solidFill>
              </a:rPr>
              <a:t>החברה הישראלית</a:t>
            </a:r>
          </a:p>
          <a:p>
            <a:pPr algn="ctr"/>
            <a:r>
              <a:rPr lang="he-IL">
                <a:solidFill>
                  <a:srgbClr val="CC0000"/>
                </a:solidFill>
              </a:rPr>
              <a:t>לפסיכולוגיה</a:t>
            </a:r>
            <a:endParaRPr lang="en-US">
              <a:solidFill>
                <a:srgbClr val="CC0000"/>
              </a:solidFill>
            </a:endParaRPr>
          </a:p>
        </p:txBody>
      </p:sp>
      <p:sp>
        <p:nvSpPr>
          <p:cNvPr id="13315" name="Oval 3"/>
          <p:cNvSpPr>
            <a:spLocks noChangeArrowheads="1"/>
          </p:cNvSpPr>
          <p:nvPr/>
        </p:nvSpPr>
        <p:spPr bwMode="auto">
          <a:xfrm>
            <a:off x="1835150" y="1412875"/>
            <a:ext cx="2592388" cy="1368425"/>
          </a:xfrm>
          <a:prstGeom prst="ellipse">
            <a:avLst/>
          </a:prstGeom>
          <a:solidFill>
            <a:srgbClr val="993366"/>
          </a:solidFill>
          <a:ln w="9525">
            <a:solidFill>
              <a:schemeClr val="tx1"/>
            </a:solidFill>
            <a:round/>
            <a:headEnd/>
            <a:tailEnd/>
          </a:ln>
          <a:effectLst/>
        </p:spPr>
        <p:txBody>
          <a:bodyPr wrap="none" anchor="ctr"/>
          <a:lstStyle/>
          <a:p>
            <a:pPr algn="ctr"/>
            <a:r>
              <a:rPr lang="he-IL">
                <a:solidFill>
                  <a:schemeClr val="bg1"/>
                </a:solidFill>
              </a:rPr>
              <a:t>הסתדרות הפסיכולוגים </a:t>
            </a:r>
          </a:p>
          <a:p>
            <a:pPr algn="ctr"/>
            <a:r>
              <a:rPr lang="he-IL">
                <a:solidFill>
                  <a:schemeClr val="bg1"/>
                </a:solidFill>
              </a:rPr>
              <a:t>הקליניים</a:t>
            </a:r>
            <a:endParaRPr lang="en-US">
              <a:solidFill>
                <a:schemeClr val="bg1"/>
              </a:solidFill>
            </a:endParaRPr>
          </a:p>
        </p:txBody>
      </p:sp>
      <p:sp>
        <p:nvSpPr>
          <p:cNvPr id="13316" name="Rectangle 4"/>
          <p:cNvSpPr>
            <a:spLocks noChangeArrowheads="1"/>
          </p:cNvSpPr>
          <p:nvPr/>
        </p:nvSpPr>
        <p:spPr bwMode="auto">
          <a:xfrm>
            <a:off x="2987675" y="4149725"/>
            <a:ext cx="3168650" cy="1079500"/>
          </a:xfrm>
          <a:prstGeom prst="rect">
            <a:avLst/>
          </a:prstGeom>
          <a:solidFill>
            <a:schemeClr val="accent1"/>
          </a:solidFill>
          <a:ln w="9525">
            <a:solidFill>
              <a:schemeClr val="tx1"/>
            </a:solidFill>
            <a:miter lim="800000"/>
            <a:headEnd/>
            <a:tailEnd/>
          </a:ln>
          <a:effectLst/>
        </p:spPr>
        <p:txBody>
          <a:bodyPr wrap="none" anchor="ctr"/>
          <a:lstStyle/>
          <a:p>
            <a:pPr algn="ctr"/>
            <a:r>
              <a:rPr lang="he-IL"/>
              <a:t>הסתדרות הפסיכולוגים בישראל </a:t>
            </a:r>
          </a:p>
          <a:p>
            <a:pPr algn="ctr"/>
            <a:r>
              <a:rPr lang="he-IL"/>
              <a:t>ה.פ.י. </a:t>
            </a:r>
            <a:endParaRPr lang="en-US"/>
          </a:p>
        </p:txBody>
      </p:sp>
      <p:sp>
        <p:nvSpPr>
          <p:cNvPr id="13317" name="Line 5"/>
          <p:cNvSpPr>
            <a:spLocks noChangeShapeType="1"/>
          </p:cNvSpPr>
          <p:nvPr/>
        </p:nvSpPr>
        <p:spPr bwMode="auto">
          <a:xfrm flipH="1">
            <a:off x="4572000" y="2781300"/>
            <a:ext cx="1512888" cy="1368425"/>
          </a:xfrm>
          <a:prstGeom prst="line">
            <a:avLst/>
          </a:prstGeom>
          <a:noFill/>
          <a:ln w="9525">
            <a:solidFill>
              <a:schemeClr val="tx1"/>
            </a:solidFill>
            <a:round/>
            <a:headEnd/>
            <a:tailEnd/>
          </a:ln>
          <a:effectLst/>
        </p:spPr>
        <p:txBody>
          <a:bodyPr/>
          <a:lstStyle/>
          <a:p>
            <a:endParaRPr lang="he-IL"/>
          </a:p>
        </p:txBody>
      </p:sp>
      <p:sp>
        <p:nvSpPr>
          <p:cNvPr id="13318" name="Line 6"/>
          <p:cNvSpPr>
            <a:spLocks noChangeShapeType="1"/>
          </p:cNvSpPr>
          <p:nvPr/>
        </p:nvSpPr>
        <p:spPr bwMode="auto">
          <a:xfrm>
            <a:off x="3059113" y="2781300"/>
            <a:ext cx="1368425" cy="1296988"/>
          </a:xfrm>
          <a:prstGeom prst="line">
            <a:avLst/>
          </a:prstGeom>
          <a:noFill/>
          <a:ln w="9525">
            <a:solidFill>
              <a:schemeClr val="tx1"/>
            </a:solidFill>
            <a:round/>
            <a:headEnd/>
            <a:tailEnd/>
          </a:ln>
          <a:effectLst/>
        </p:spPr>
        <p:txBody>
          <a:bodyPr/>
          <a:lstStyle/>
          <a:p>
            <a:endParaRPr lang="he-IL"/>
          </a:p>
        </p:txBody>
      </p:sp>
      <p:sp>
        <p:nvSpPr>
          <p:cNvPr id="13319" name="Text Box 7"/>
          <p:cNvSpPr txBox="1">
            <a:spLocks noChangeArrowheads="1"/>
          </p:cNvSpPr>
          <p:nvPr/>
        </p:nvSpPr>
        <p:spPr bwMode="auto">
          <a:xfrm>
            <a:off x="6588125" y="3068638"/>
            <a:ext cx="2016125" cy="1370012"/>
          </a:xfrm>
          <a:prstGeom prst="rect">
            <a:avLst/>
          </a:prstGeom>
          <a:noFill/>
          <a:ln w="9525">
            <a:noFill/>
            <a:miter lim="800000"/>
            <a:headEnd/>
            <a:tailEnd/>
          </a:ln>
          <a:effectLst/>
        </p:spPr>
        <p:txBody>
          <a:bodyPr>
            <a:spAutoFit/>
          </a:bodyPr>
          <a:lstStyle/>
          <a:p>
            <a:pPr>
              <a:spcBef>
                <a:spcPct val="50000"/>
              </a:spcBef>
            </a:pPr>
            <a:r>
              <a:rPr lang="he-IL" sz="2400" b="1"/>
              <a:t>1957 </a:t>
            </a:r>
          </a:p>
          <a:p>
            <a:pPr algn="r">
              <a:spcBef>
                <a:spcPct val="50000"/>
              </a:spcBef>
            </a:pPr>
            <a:r>
              <a:rPr lang="he-IL" sz="2400" b="1"/>
              <a:t>בהחלטה וולונטרית </a:t>
            </a:r>
            <a:endParaRPr lang="en-US" sz="2400" b="1"/>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268538" y="908050"/>
            <a:ext cx="5041900" cy="1008063"/>
          </a:xfrm>
          <a:prstGeom prst="rect">
            <a:avLst/>
          </a:prstGeom>
          <a:solidFill>
            <a:schemeClr val="accent1"/>
          </a:solidFill>
          <a:ln w="9525">
            <a:solidFill>
              <a:schemeClr val="tx1"/>
            </a:solidFill>
            <a:miter lim="800000"/>
            <a:headEnd/>
            <a:tailEnd/>
          </a:ln>
          <a:effectLst/>
        </p:spPr>
        <p:txBody>
          <a:bodyPr wrap="none" anchor="ctr"/>
          <a:lstStyle/>
          <a:p>
            <a:pPr algn="ctr"/>
            <a:r>
              <a:rPr lang="he-IL" sz="2400" b="1"/>
              <a:t>הסתדרות  הפסיכולוגים בישראל</a:t>
            </a:r>
          </a:p>
          <a:p>
            <a:pPr algn="ctr"/>
            <a:r>
              <a:rPr lang="he-IL" sz="2400" b="1"/>
              <a:t>ה.פ.י.</a:t>
            </a:r>
            <a:r>
              <a:rPr lang="he-IL"/>
              <a:t> </a:t>
            </a:r>
            <a:endParaRPr lang="en-US"/>
          </a:p>
        </p:txBody>
      </p:sp>
      <p:sp>
        <p:nvSpPr>
          <p:cNvPr id="14339" name="Rectangle 3"/>
          <p:cNvSpPr>
            <a:spLocks noChangeArrowheads="1"/>
          </p:cNvSpPr>
          <p:nvPr/>
        </p:nvSpPr>
        <p:spPr bwMode="auto">
          <a:xfrm>
            <a:off x="7092950" y="3213100"/>
            <a:ext cx="1582738" cy="1871663"/>
          </a:xfrm>
          <a:prstGeom prst="rect">
            <a:avLst/>
          </a:prstGeom>
          <a:solidFill>
            <a:schemeClr val="accent1"/>
          </a:solidFill>
          <a:ln w="9525">
            <a:solidFill>
              <a:schemeClr val="tx1"/>
            </a:solidFill>
            <a:miter lim="800000"/>
            <a:headEnd/>
            <a:tailEnd/>
          </a:ln>
          <a:effectLst/>
        </p:spPr>
        <p:txBody>
          <a:bodyPr wrap="none" anchor="ctr"/>
          <a:lstStyle/>
          <a:p>
            <a:pPr algn="ctr"/>
            <a:r>
              <a:rPr lang="he-IL"/>
              <a:t>החטיבה </a:t>
            </a:r>
          </a:p>
          <a:p>
            <a:pPr algn="ctr"/>
            <a:r>
              <a:rPr lang="he-IL"/>
              <a:t>הקלינית</a:t>
            </a:r>
            <a:endParaRPr lang="en-US"/>
          </a:p>
        </p:txBody>
      </p:sp>
      <p:sp>
        <p:nvSpPr>
          <p:cNvPr id="14340" name="Rectangle 4"/>
          <p:cNvSpPr>
            <a:spLocks noChangeArrowheads="1"/>
          </p:cNvSpPr>
          <p:nvPr/>
        </p:nvSpPr>
        <p:spPr bwMode="auto">
          <a:xfrm>
            <a:off x="4643438" y="3213100"/>
            <a:ext cx="1728787" cy="1944688"/>
          </a:xfrm>
          <a:prstGeom prst="rect">
            <a:avLst/>
          </a:prstGeom>
          <a:solidFill>
            <a:schemeClr val="accent1"/>
          </a:solidFill>
          <a:ln w="9525">
            <a:solidFill>
              <a:schemeClr val="tx1"/>
            </a:solidFill>
            <a:miter lim="800000"/>
            <a:headEnd/>
            <a:tailEnd/>
          </a:ln>
          <a:effectLst/>
        </p:spPr>
        <p:txBody>
          <a:bodyPr wrap="none" anchor="ctr"/>
          <a:lstStyle/>
          <a:p>
            <a:pPr algn="ctr"/>
            <a:r>
              <a:rPr lang="he-IL"/>
              <a:t>החטיבה </a:t>
            </a:r>
          </a:p>
          <a:p>
            <a:pPr algn="ctr"/>
            <a:r>
              <a:rPr lang="he-IL"/>
              <a:t>החינוכית</a:t>
            </a:r>
            <a:endParaRPr lang="en-US"/>
          </a:p>
        </p:txBody>
      </p:sp>
      <p:sp>
        <p:nvSpPr>
          <p:cNvPr id="14342" name="Line 6"/>
          <p:cNvSpPr>
            <a:spLocks noChangeShapeType="1"/>
          </p:cNvSpPr>
          <p:nvPr/>
        </p:nvSpPr>
        <p:spPr bwMode="auto">
          <a:xfrm>
            <a:off x="6659563" y="2636838"/>
            <a:ext cx="1081087" cy="0"/>
          </a:xfrm>
          <a:prstGeom prst="line">
            <a:avLst/>
          </a:prstGeom>
          <a:noFill/>
          <a:ln w="9525">
            <a:solidFill>
              <a:schemeClr val="tx1"/>
            </a:solidFill>
            <a:round/>
            <a:headEnd/>
            <a:tailEnd/>
          </a:ln>
          <a:effectLst/>
        </p:spPr>
        <p:txBody>
          <a:bodyPr/>
          <a:lstStyle/>
          <a:p>
            <a:endParaRPr lang="he-IL"/>
          </a:p>
        </p:txBody>
      </p:sp>
      <p:sp>
        <p:nvSpPr>
          <p:cNvPr id="14343" name="Line 7"/>
          <p:cNvSpPr>
            <a:spLocks noChangeShapeType="1"/>
          </p:cNvSpPr>
          <p:nvPr/>
        </p:nvSpPr>
        <p:spPr bwMode="auto">
          <a:xfrm flipH="1">
            <a:off x="5508625" y="2636838"/>
            <a:ext cx="1150938" cy="0"/>
          </a:xfrm>
          <a:prstGeom prst="line">
            <a:avLst/>
          </a:prstGeom>
          <a:noFill/>
          <a:ln w="9525">
            <a:solidFill>
              <a:schemeClr val="tx1"/>
            </a:solidFill>
            <a:round/>
            <a:headEnd/>
            <a:tailEnd/>
          </a:ln>
          <a:effectLst/>
        </p:spPr>
        <p:txBody>
          <a:bodyPr/>
          <a:lstStyle/>
          <a:p>
            <a:endParaRPr lang="he-IL"/>
          </a:p>
        </p:txBody>
      </p:sp>
      <p:sp>
        <p:nvSpPr>
          <p:cNvPr id="14344" name="Line 8"/>
          <p:cNvSpPr>
            <a:spLocks noChangeShapeType="1"/>
          </p:cNvSpPr>
          <p:nvPr/>
        </p:nvSpPr>
        <p:spPr bwMode="auto">
          <a:xfrm>
            <a:off x="5508625" y="2636838"/>
            <a:ext cx="0" cy="576262"/>
          </a:xfrm>
          <a:prstGeom prst="line">
            <a:avLst/>
          </a:prstGeom>
          <a:noFill/>
          <a:ln w="9525">
            <a:solidFill>
              <a:schemeClr val="tx1"/>
            </a:solidFill>
            <a:round/>
            <a:headEnd/>
            <a:tailEnd/>
          </a:ln>
          <a:effectLst/>
        </p:spPr>
        <p:txBody>
          <a:bodyPr/>
          <a:lstStyle/>
          <a:p>
            <a:endParaRPr lang="he-IL"/>
          </a:p>
        </p:txBody>
      </p:sp>
      <p:sp>
        <p:nvSpPr>
          <p:cNvPr id="14345" name="Line 9"/>
          <p:cNvSpPr>
            <a:spLocks noChangeShapeType="1"/>
          </p:cNvSpPr>
          <p:nvPr/>
        </p:nvSpPr>
        <p:spPr bwMode="auto">
          <a:xfrm>
            <a:off x="7740650" y="2636838"/>
            <a:ext cx="0" cy="576262"/>
          </a:xfrm>
          <a:prstGeom prst="line">
            <a:avLst/>
          </a:prstGeom>
          <a:noFill/>
          <a:ln w="9525">
            <a:solidFill>
              <a:schemeClr val="tx1"/>
            </a:solidFill>
            <a:round/>
            <a:headEnd/>
            <a:tailEnd/>
          </a:ln>
          <a:effectLst/>
        </p:spPr>
        <p:txBody>
          <a:bodyPr/>
          <a:lstStyle/>
          <a:p>
            <a:endParaRPr lang="he-IL"/>
          </a:p>
        </p:txBody>
      </p:sp>
      <p:sp>
        <p:nvSpPr>
          <p:cNvPr id="14346" name="Line 10"/>
          <p:cNvSpPr>
            <a:spLocks noChangeShapeType="1"/>
          </p:cNvSpPr>
          <p:nvPr/>
        </p:nvSpPr>
        <p:spPr bwMode="auto">
          <a:xfrm flipH="1">
            <a:off x="1547813" y="1557338"/>
            <a:ext cx="720725" cy="0"/>
          </a:xfrm>
          <a:prstGeom prst="line">
            <a:avLst/>
          </a:prstGeom>
          <a:noFill/>
          <a:ln w="9525">
            <a:solidFill>
              <a:schemeClr val="tx1"/>
            </a:solidFill>
            <a:round/>
            <a:headEnd/>
            <a:tailEnd/>
          </a:ln>
          <a:effectLst/>
        </p:spPr>
        <p:txBody>
          <a:bodyPr/>
          <a:lstStyle/>
          <a:p>
            <a:endParaRPr lang="he-IL"/>
          </a:p>
        </p:txBody>
      </p:sp>
      <p:sp>
        <p:nvSpPr>
          <p:cNvPr id="14347" name="Rectangle 11"/>
          <p:cNvSpPr>
            <a:spLocks noChangeArrowheads="1"/>
          </p:cNvSpPr>
          <p:nvPr/>
        </p:nvSpPr>
        <p:spPr bwMode="auto">
          <a:xfrm>
            <a:off x="323850" y="1052513"/>
            <a:ext cx="1296988" cy="1223962"/>
          </a:xfrm>
          <a:prstGeom prst="rect">
            <a:avLst/>
          </a:prstGeom>
          <a:solidFill>
            <a:schemeClr val="accent1"/>
          </a:solidFill>
          <a:ln w="9525">
            <a:solidFill>
              <a:schemeClr val="tx1"/>
            </a:solidFill>
            <a:miter lim="800000"/>
            <a:headEnd/>
            <a:tailEnd/>
          </a:ln>
          <a:effectLst/>
        </p:spPr>
        <p:txBody>
          <a:bodyPr wrap="none" anchor="ctr"/>
          <a:lstStyle/>
          <a:p>
            <a:pPr algn="ctr"/>
            <a:r>
              <a:rPr lang="he-IL"/>
              <a:t>ועדת אתיקה </a:t>
            </a:r>
            <a:endParaRPr lang="en-US"/>
          </a:p>
        </p:txBody>
      </p:sp>
      <p:sp>
        <p:nvSpPr>
          <p:cNvPr id="14348" name="Rectangle 12"/>
          <p:cNvSpPr>
            <a:spLocks noChangeArrowheads="1"/>
          </p:cNvSpPr>
          <p:nvPr/>
        </p:nvSpPr>
        <p:spPr bwMode="auto">
          <a:xfrm>
            <a:off x="2268538" y="3213100"/>
            <a:ext cx="1582737" cy="1944688"/>
          </a:xfrm>
          <a:prstGeom prst="rect">
            <a:avLst/>
          </a:prstGeom>
          <a:solidFill>
            <a:schemeClr val="accent1"/>
          </a:solidFill>
          <a:ln w="9525">
            <a:solidFill>
              <a:schemeClr val="tx1"/>
            </a:solidFill>
            <a:miter lim="800000"/>
            <a:headEnd/>
            <a:tailEnd/>
          </a:ln>
          <a:effectLst/>
        </p:spPr>
        <p:txBody>
          <a:bodyPr wrap="none" anchor="ctr"/>
          <a:lstStyle/>
          <a:p>
            <a:pPr algn="ctr"/>
            <a:endParaRPr lang="he-IL"/>
          </a:p>
        </p:txBody>
      </p:sp>
      <p:sp>
        <p:nvSpPr>
          <p:cNvPr id="14349" name="Line 13"/>
          <p:cNvSpPr>
            <a:spLocks noChangeShapeType="1"/>
          </p:cNvSpPr>
          <p:nvPr/>
        </p:nvSpPr>
        <p:spPr bwMode="auto">
          <a:xfrm flipH="1">
            <a:off x="3059113" y="2636838"/>
            <a:ext cx="2449512" cy="0"/>
          </a:xfrm>
          <a:prstGeom prst="line">
            <a:avLst/>
          </a:prstGeom>
          <a:noFill/>
          <a:ln w="9525">
            <a:solidFill>
              <a:schemeClr val="tx1"/>
            </a:solidFill>
            <a:round/>
            <a:headEnd/>
            <a:tailEnd/>
          </a:ln>
          <a:effectLst/>
        </p:spPr>
        <p:txBody>
          <a:bodyPr/>
          <a:lstStyle/>
          <a:p>
            <a:endParaRPr lang="he-IL"/>
          </a:p>
        </p:txBody>
      </p:sp>
      <p:sp>
        <p:nvSpPr>
          <p:cNvPr id="14350" name="Line 14"/>
          <p:cNvSpPr>
            <a:spLocks noChangeShapeType="1"/>
          </p:cNvSpPr>
          <p:nvPr/>
        </p:nvSpPr>
        <p:spPr bwMode="auto">
          <a:xfrm>
            <a:off x="3059113" y="2636838"/>
            <a:ext cx="0" cy="576262"/>
          </a:xfrm>
          <a:prstGeom prst="line">
            <a:avLst/>
          </a:prstGeom>
          <a:noFill/>
          <a:ln w="9525">
            <a:solidFill>
              <a:schemeClr val="tx1"/>
            </a:solidFill>
            <a:round/>
            <a:headEnd/>
            <a:tailEnd/>
          </a:ln>
          <a:effectLst/>
        </p:spPr>
        <p:txBody>
          <a:bodyPr/>
          <a:lstStyle/>
          <a:p>
            <a:endParaRPr lang="he-IL"/>
          </a:p>
        </p:txBody>
      </p:sp>
      <p:sp>
        <p:nvSpPr>
          <p:cNvPr id="14351" name="Text Box 15"/>
          <p:cNvSpPr txBox="1">
            <a:spLocks noChangeArrowheads="1"/>
          </p:cNvSpPr>
          <p:nvPr/>
        </p:nvSpPr>
        <p:spPr bwMode="auto">
          <a:xfrm>
            <a:off x="2627313" y="3808413"/>
            <a:ext cx="884237" cy="366712"/>
          </a:xfrm>
          <a:prstGeom prst="rect">
            <a:avLst/>
          </a:prstGeom>
          <a:noFill/>
          <a:ln w="9525">
            <a:noFill/>
            <a:miter lim="800000"/>
            <a:headEnd/>
            <a:tailEnd/>
          </a:ln>
          <a:effectLst/>
        </p:spPr>
        <p:txBody>
          <a:bodyPr>
            <a:spAutoFit/>
          </a:bodyPr>
          <a:lstStyle/>
          <a:p>
            <a:endParaRPr lang="he-IL"/>
          </a:p>
        </p:txBody>
      </p:sp>
      <p:sp>
        <p:nvSpPr>
          <p:cNvPr id="14352" name="Text Box 16"/>
          <p:cNvSpPr txBox="1">
            <a:spLocks noChangeArrowheads="1"/>
          </p:cNvSpPr>
          <p:nvPr/>
        </p:nvSpPr>
        <p:spPr bwMode="auto">
          <a:xfrm>
            <a:off x="2268538" y="3933825"/>
            <a:ext cx="1582737" cy="641350"/>
          </a:xfrm>
          <a:prstGeom prst="rect">
            <a:avLst/>
          </a:prstGeom>
          <a:noFill/>
          <a:ln w="9525">
            <a:noFill/>
            <a:miter lim="800000"/>
            <a:headEnd/>
            <a:tailEnd/>
          </a:ln>
          <a:effectLst/>
        </p:spPr>
        <p:txBody>
          <a:bodyPr>
            <a:spAutoFit/>
          </a:bodyPr>
          <a:lstStyle/>
          <a:p>
            <a:pPr algn="ctr">
              <a:spcBef>
                <a:spcPct val="50000"/>
              </a:spcBef>
            </a:pPr>
            <a:r>
              <a:rPr lang="he-IL"/>
              <a:t>החטיבה התעסוקתית</a:t>
            </a:r>
            <a:endParaRPr lang="en-US"/>
          </a:p>
        </p:txBody>
      </p:sp>
      <p:sp>
        <p:nvSpPr>
          <p:cNvPr id="14353" name="AutoShape 17"/>
          <p:cNvSpPr>
            <a:spLocks noChangeArrowheads="1"/>
          </p:cNvSpPr>
          <p:nvPr/>
        </p:nvSpPr>
        <p:spPr bwMode="auto">
          <a:xfrm>
            <a:off x="1908175" y="3068638"/>
            <a:ext cx="792163" cy="576262"/>
          </a:xfrm>
          <a:prstGeom prst="irregularSeal1">
            <a:avLst/>
          </a:prstGeom>
          <a:solidFill>
            <a:srgbClr val="3366FF"/>
          </a:solidFill>
          <a:ln w="9525">
            <a:solidFill>
              <a:schemeClr val="tx1"/>
            </a:solidFill>
            <a:miter lim="800000"/>
            <a:headEnd/>
            <a:tailEnd/>
          </a:ln>
          <a:effectLst/>
        </p:spPr>
        <p:txBody>
          <a:bodyPr wrap="none" anchor="ctr"/>
          <a:lstStyle/>
          <a:p>
            <a:pPr algn="ctr"/>
            <a:r>
              <a:rPr lang="he-IL" sz="1400">
                <a:solidFill>
                  <a:schemeClr val="bg1"/>
                </a:solidFill>
              </a:rPr>
              <a:t>ועד נבחר</a:t>
            </a:r>
            <a:endParaRPr lang="en-US" sz="1400">
              <a:solidFill>
                <a:schemeClr val="bg1"/>
              </a:solidFill>
            </a:endParaRPr>
          </a:p>
        </p:txBody>
      </p:sp>
      <p:sp>
        <p:nvSpPr>
          <p:cNvPr id="14354" name="AutoShape 18"/>
          <p:cNvSpPr>
            <a:spLocks noChangeArrowheads="1"/>
          </p:cNvSpPr>
          <p:nvPr/>
        </p:nvSpPr>
        <p:spPr bwMode="auto">
          <a:xfrm>
            <a:off x="4211638" y="3068638"/>
            <a:ext cx="720725" cy="720725"/>
          </a:xfrm>
          <a:prstGeom prst="irregularSeal1">
            <a:avLst/>
          </a:prstGeom>
          <a:solidFill>
            <a:srgbClr val="3366FF"/>
          </a:solidFill>
          <a:ln w="9525">
            <a:solidFill>
              <a:schemeClr val="tx1"/>
            </a:solidFill>
            <a:miter lim="800000"/>
            <a:headEnd/>
            <a:tailEnd/>
          </a:ln>
          <a:effectLst/>
        </p:spPr>
        <p:txBody>
          <a:bodyPr wrap="none" anchor="ctr"/>
          <a:lstStyle/>
          <a:p>
            <a:pPr algn="ctr"/>
            <a:r>
              <a:rPr lang="he-IL" sz="1400">
                <a:solidFill>
                  <a:schemeClr val="bg1"/>
                </a:solidFill>
              </a:rPr>
              <a:t>ועד נבחר</a:t>
            </a:r>
            <a:endParaRPr lang="en-US" sz="1400">
              <a:solidFill>
                <a:schemeClr val="bg1"/>
              </a:solidFill>
            </a:endParaRPr>
          </a:p>
        </p:txBody>
      </p:sp>
      <p:sp>
        <p:nvSpPr>
          <p:cNvPr id="14355" name="AutoShape 19"/>
          <p:cNvSpPr>
            <a:spLocks noChangeArrowheads="1"/>
          </p:cNvSpPr>
          <p:nvPr/>
        </p:nvSpPr>
        <p:spPr bwMode="auto">
          <a:xfrm>
            <a:off x="6877050" y="2924175"/>
            <a:ext cx="935038" cy="649288"/>
          </a:xfrm>
          <a:prstGeom prst="irregularSeal1">
            <a:avLst/>
          </a:prstGeom>
          <a:solidFill>
            <a:srgbClr val="3366FF"/>
          </a:solidFill>
          <a:ln w="9525">
            <a:solidFill>
              <a:schemeClr val="tx1"/>
            </a:solidFill>
            <a:miter lim="800000"/>
            <a:headEnd/>
            <a:tailEnd/>
          </a:ln>
          <a:effectLst/>
        </p:spPr>
        <p:txBody>
          <a:bodyPr wrap="none" anchor="ctr"/>
          <a:lstStyle/>
          <a:p>
            <a:pPr algn="r"/>
            <a:endParaRPr lang="he-IL" sz="1400"/>
          </a:p>
        </p:txBody>
      </p:sp>
      <p:sp>
        <p:nvSpPr>
          <p:cNvPr id="14356" name="AutoShape 20"/>
          <p:cNvSpPr>
            <a:spLocks noChangeArrowheads="1"/>
          </p:cNvSpPr>
          <p:nvPr/>
        </p:nvSpPr>
        <p:spPr bwMode="auto">
          <a:xfrm>
            <a:off x="107950" y="620713"/>
            <a:ext cx="1008063" cy="792162"/>
          </a:xfrm>
          <a:prstGeom prst="irregularSeal1">
            <a:avLst/>
          </a:prstGeom>
          <a:solidFill>
            <a:srgbClr val="3366FF"/>
          </a:solidFill>
          <a:ln w="9525">
            <a:solidFill>
              <a:schemeClr val="tx1"/>
            </a:solidFill>
            <a:miter lim="800000"/>
            <a:headEnd/>
            <a:tailEnd/>
          </a:ln>
          <a:effectLst/>
        </p:spPr>
        <p:txBody>
          <a:bodyPr wrap="none" anchor="ctr"/>
          <a:lstStyle/>
          <a:p>
            <a:pPr algn="ctr"/>
            <a:r>
              <a:rPr lang="he-IL">
                <a:solidFill>
                  <a:schemeClr val="bg1"/>
                </a:solidFill>
              </a:rPr>
              <a:t>נבחרת</a:t>
            </a:r>
            <a:endParaRPr lang="en-US">
              <a:solidFill>
                <a:schemeClr val="bg1"/>
              </a:solidFill>
            </a:endParaRPr>
          </a:p>
        </p:txBody>
      </p:sp>
      <p:sp>
        <p:nvSpPr>
          <p:cNvPr id="14357" name="AutoShape 21"/>
          <p:cNvSpPr>
            <a:spLocks noChangeArrowheads="1"/>
          </p:cNvSpPr>
          <p:nvPr/>
        </p:nvSpPr>
        <p:spPr bwMode="auto">
          <a:xfrm>
            <a:off x="6732588" y="620713"/>
            <a:ext cx="935037" cy="719137"/>
          </a:xfrm>
          <a:prstGeom prst="irregularSeal1">
            <a:avLst/>
          </a:prstGeom>
          <a:solidFill>
            <a:srgbClr val="3366FF"/>
          </a:solidFill>
          <a:ln w="9525">
            <a:solidFill>
              <a:schemeClr val="tx1"/>
            </a:solidFill>
            <a:miter lim="800000"/>
            <a:headEnd/>
            <a:tailEnd/>
          </a:ln>
          <a:effectLst/>
        </p:spPr>
        <p:txBody>
          <a:bodyPr wrap="none" anchor="ctr"/>
          <a:lstStyle/>
          <a:p>
            <a:pPr algn="ctr"/>
            <a:r>
              <a:rPr lang="he-IL" sz="1400">
                <a:solidFill>
                  <a:schemeClr val="bg1"/>
                </a:solidFill>
              </a:rPr>
              <a:t>ועד נבחר</a:t>
            </a:r>
            <a:endParaRPr lang="en-US" sz="1400">
              <a:solidFill>
                <a:schemeClr val="bg1"/>
              </a:solidFill>
            </a:endParaRPr>
          </a:p>
        </p:txBody>
      </p:sp>
      <p:sp>
        <p:nvSpPr>
          <p:cNvPr id="14358" name="Text Box 22"/>
          <p:cNvSpPr txBox="1">
            <a:spLocks noChangeArrowheads="1"/>
          </p:cNvSpPr>
          <p:nvPr/>
        </p:nvSpPr>
        <p:spPr bwMode="auto">
          <a:xfrm>
            <a:off x="6832600" y="3067050"/>
            <a:ext cx="817563" cy="304800"/>
          </a:xfrm>
          <a:prstGeom prst="rect">
            <a:avLst/>
          </a:prstGeom>
          <a:noFill/>
          <a:ln w="9525" algn="ctr">
            <a:noFill/>
            <a:miter lim="800000"/>
            <a:headEnd/>
            <a:tailEnd/>
          </a:ln>
          <a:effectLst/>
        </p:spPr>
        <p:txBody>
          <a:bodyPr wrap="none">
            <a:spAutoFit/>
          </a:bodyPr>
          <a:lstStyle/>
          <a:p>
            <a:pPr algn="r"/>
            <a:r>
              <a:rPr lang="he-IL" sz="1400">
                <a:solidFill>
                  <a:schemeClr val="bg1"/>
                </a:solidFill>
              </a:rPr>
              <a:t>ועד נבחר</a:t>
            </a:r>
            <a:endParaRPr lang="en-US" sz="1400">
              <a:solidFill>
                <a:schemeClr val="bg1"/>
              </a:solidFill>
            </a:endParaRPr>
          </a:p>
        </p:txBody>
      </p:sp>
      <p:sp>
        <p:nvSpPr>
          <p:cNvPr id="14359" name="Rectangle 23"/>
          <p:cNvSpPr>
            <a:spLocks noChangeArrowheads="1"/>
          </p:cNvSpPr>
          <p:nvPr/>
        </p:nvSpPr>
        <p:spPr bwMode="auto">
          <a:xfrm>
            <a:off x="468313" y="3284538"/>
            <a:ext cx="1295400" cy="1873250"/>
          </a:xfrm>
          <a:prstGeom prst="rect">
            <a:avLst/>
          </a:prstGeom>
          <a:solidFill>
            <a:schemeClr val="accent1"/>
          </a:solidFill>
          <a:ln w="9525">
            <a:solidFill>
              <a:schemeClr val="tx1"/>
            </a:solidFill>
            <a:miter lim="800000"/>
            <a:headEnd/>
            <a:tailEnd/>
          </a:ln>
          <a:effectLst/>
        </p:spPr>
        <p:txBody>
          <a:bodyPr wrap="none" anchor="ctr"/>
          <a:lstStyle/>
          <a:p>
            <a:pPr algn="ctr"/>
            <a:r>
              <a:rPr lang="he-IL"/>
              <a:t>החטיבה </a:t>
            </a:r>
          </a:p>
          <a:p>
            <a:pPr algn="ctr"/>
            <a:r>
              <a:rPr lang="he-IL"/>
              <a:t>השיקומית</a:t>
            </a:r>
            <a:endParaRPr lang="en-US"/>
          </a:p>
        </p:txBody>
      </p:sp>
      <p:sp>
        <p:nvSpPr>
          <p:cNvPr id="14361" name="Line 25"/>
          <p:cNvSpPr>
            <a:spLocks noChangeShapeType="1"/>
          </p:cNvSpPr>
          <p:nvPr/>
        </p:nvSpPr>
        <p:spPr bwMode="auto">
          <a:xfrm flipH="1">
            <a:off x="1258888" y="2636838"/>
            <a:ext cx="1800225" cy="0"/>
          </a:xfrm>
          <a:prstGeom prst="line">
            <a:avLst/>
          </a:prstGeom>
          <a:noFill/>
          <a:ln w="9525">
            <a:solidFill>
              <a:schemeClr val="tx1"/>
            </a:solidFill>
            <a:round/>
            <a:headEnd/>
            <a:tailEnd/>
          </a:ln>
          <a:effectLst/>
        </p:spPr>
        <p:txBody>
          <a:bodyPr/>
          <a:lstStyle/>
          <a:p>
            <a:endParaRPr lang="he-IL"/>
          </a:p>
        </p:txBody>
      </p:sp>
      <p:sp>
        <p:nvSpPr>
          <p:cNvPr id="14362" name="Line 26"/>
          <p:cNvSpPr>
            <a:spLocks noChangeShapeType="1"/>
          </p:cNvSpPr>
          <p:nvPr/>
        </p:nvSpPr>
        <p:spPr bwMode="auto">
          <a:xfrm flipH="1">
            <a:off x="1258888" y="2636838"/>
            <a:ext cx="0" cy="647700"/>
          </a:xfrm>
          <a:prstGeom prst="line">
            <a:avLst/>
          </a:prstGeom>
          <a:noFill/>
          <a:ln w="9525">
            <a:solidFill>
              <a:schemeClr val="tx1"/>
            </a:solidFill>
            <a:round/>
            <a:headEnd/>
            <a:tailEnd/>
          </a:ln>
          <a:effectLst/>
        </p:spPr>
        <p:txBody>
          <a:bodyPr/>
          <a:lstStyle/>
          <a:p>
            <a:endParaRPr lang="he-IL"/>
          </a:p>
        </p:txBody>
      </p:sp>
      <p:sp>
        <p:nvSpPr>
          <p:cNvPr id="14363" name="Line 27"/>
          <p:cNvSpPr>
            <a:spLocks noChangeShapeType="1"/>
          </p:cNvSpPr>
          <p:nvPr/>
        </p:nvSpPr>
        <p:spPr bwMode="auto">
          <a:xfrm>
            <a:off x="4572000" y="1916113"/>
            <a:ext cx="0" cy="720725"/>
          </a:xfrm>
          <a:prstGeom prst="line">
            <a:avLst/>
          </a:prstGeom>
          <a:noFill/>
          <a:ln w="9525">
            <a:solidFill>
              <a:schemeClr val="tx1"/>
            </a:solidFill>
            <a:round/>
            <a:headEnd/>
            <a:tailEnd/>
          </a:ln>
          <a:effectLst/>
        </p:spPr>
        <p:txBody>
          <a:bodyPr/>
          <a:lstStyle/>
          <a:p>
            <a:endParaRPr lang="he-IL"/>
          </a:p>
        </p:txBody>
      </p:sp>
      <p:sp>
        <p:nvSpPr>
          <p:cNvPr id="14364" name="AutoShape 28"/>
          <p:cNvSpPr>
            <a:spLocks noChangeArrowheads="1"/>
          </p:cNvSpPr>
          <p:nvPr/>
        </p:nvSpPr>
        <p:spPr bwMode="auto">
          <a:xfrm>
            <a:off x="179388" y="2924175"/>
            <a:ext cx="792162" cy="720725"/>
          </a:xfrm>
          <a:prstGeom prst="irregularSeal1">
            <a:avLst/>
          </a:prstGeom>
          <a:solidFill>
            <a:srgbClr val="3366FF"/>
          </a:solidFill>
          <a:ln w="9525">
            <a:solidFill>
              <a:schemeClr val="tx1"/>
            </a:solidFill>
            <a:miter lim="800000"/>
            <a:headEnd/>
            <a:tailEnd/>
          </a:ln>
          <a:effectLst/>
        </p:spPr>
        <p:txBody>
          <a:bodyPr wrap="none" anchor="ctr"/>
          <a:lstStyle/>
          <a:p>
            <a:pPr algn="ctr"/>
            <a:r>
              <a:rPr lang="he-IL" sz="1400">
                <a:solidFill>
                  <a:schemeClr val="bg1"/>
                </a:solidFill>
              </a:rPr>
              <a:t>ועד נבחר</a:t>
            </a:r>
            <a:endParaRPr lang="en-US" sz="140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19461" name="Text Box 5"/>
          <p:cNvSpPr txBox="1">
            <a:spLocks noChangeArrowheads="1"/>
          </p:cNvSpPr>
          <p:nvPr/>
        </p:nvSpPr>
        <p:spPr bwMode="auto">
          <a:xfrm>
            <a:off x="1116013" y="765175"/>
            <a:ext cx="7704137" cy="3662363"/>
          </a:xfrm>
          <a:prstGeom prst="rect">
            <a:avLst/>
          </a:prstGeom>
          <a:noFill/>
          <a:ln w="9525">
            <a:noFill/>
            <a:miter lim="800000"/>
            <a:headEnd/>
            <a:tailEnd/>
          </a:ln>
          <a:effectLst/>
        </p:spPr>
        <p:txBody>
          <a:bodyPr>
            <a:spAutoFit/>
          </a:bodyPr>
          <a:lstStyle/>
          <a:p>
            <a:pPr algn="r" rtl="1"/>
            <a:r>
              <a:rPr lang="he-IL" b="1">
                <a:solidFill>
                  <a:srgbClr val="FF0066"/>
                </a:solidFill>
              </a:rPr>
              <a:t>זהות הפסיכולוג</a:t>
            </a:r>
            <a:r>
              <a:rPr lang="he-IL" b="1"/>
              <a:t> </a:t>
            </a:r>
          </a:p>
          <a:p>
            <a:pPr algn="r" rtl="1"/>
            <a:r>
              <a:rPr lang="he-IL" b="1"/>
              <a:t>עד 1977 פסיכולוג הוא מי שרשום כחבר בהסתדרות הפסיכולוגים בישראל </a:t>
            </a:r>
          </a:p>
          <a:p>
            <a:pPr algn="r" rtl="1"/>
            <a:r>
              <a:rPr lang="he-IL" b="1"/>
              <a:t>זהו ארגון שההרשמה אליו היא וולונטרית , ומקובל בציבור הרחב ובקרב אנשי המקצוע כמטביע חותם הזהות של הפסיכולוגים. החברות בהסתדרות הפסיכולוגים מציינת את העובדה שאדם הוא פסיכולוג. השייכות לחטיבה מקצועית מציינת </a:t>
            </a:r>
          </a:p>
          <a:p>
            <a:pPr algn="r" rtl="1"/>
            <a:r>
              <a:rPr lang="he-IL" b="1"/>
              <a:t>מומחיות ייחודית של הפסיכולוג.                                                                                                               </a:t>
            </a:r>
            <a:endParaRPr lang="he-IL"/>
          </a:p>
          <a:p>
            <a:pPr algn="r" rtl="1"/>
            <a:endParaRPr lang="en-US" b="1">
              <a:solidFill>
                <a:srgbClr val="009900"/>
              </a:solidFill>
            </a:endParaRPr>
          </a:p>
          <a:p>
            <a:pPr algn="r" rtl="1"/>
            <a:endParaRPr lang="en-US" b="1">
              <a:solidFill>
                <a:srgbClr val="009900"/>
              </a:solidFill>
            </a:endParaRPr>
          </a:p>
          <a:p>
            <a:pPr algn="r" rtl="1"/>
            <a:r>
              <a:rPr lang="he-IL" b="1">
                <a:solidFill>
                  <a:srgbClr val="009900"/>
                </a:solidFill>
              </a:rPr>
              <a:t>רשאי להירשם   מי שיש לו  תואר </a:t>
            </a:r>
            <a:r>
              <a:rPr lang="en-US" b="1">
                <a:solidFill>
                  <a:srgbClr val="009900"/>
                </a:solidFill>
              </a:rPr>
              <a:t>MA</a:t>
            </a:r>
            <a:r>
              <a:rPr lang="he-IL" b="1">
                <a:solidFill>
                  <a:srgbClr val="009900"/>
                </a:solidFill>
              </a:rPr>
              <a:t> מוכר בארץ בפסיכולוגיה</a:t>
            </a:r>
            <a:r>
              <a:rPr lang="he-IL"/>
              <a:t> </a:t>
            </a:r>
            <a:endParaRPr lang="en-US"/>
          </a:p>
          <a:p>
            <a:pPr algn="r" rtl="1"/>
            <a:endParaRPr lang="en-US"/>
          </a:p>
          <a:p>
            <a:pPr algn="r" rtl="1"/>
            <a:r>
              <a:rPr lang="he-IL" b="1"/>
              <a:t>מי שרוצה להיות מוכר </a:t>
            </a:r>
            <a:r>
              <a:rPr lang="he-IL" b="1">
                <a:solidFill>
                  <a:srgbClr val="FF0066"/>
                </a:solidFill>
              </a:rPr>
              <a:t>כפסיכולוג קליני</a:t>
            </a:r>
            <a:r>
              <a:rPr lang="he-IL" b="1"/>
              <a:t>  - צריך להירשם ולהתקבל כחבר בחטיבה (לשעבר הסקציה ) הקלינית </a:t>
            </a:r>
            <a:endParaRPr lang="en-US" b="1"/>
          </a:p>
          <a:p>
            <a:pPr algn="r" rtl="1"/>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6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6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6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24579" name="Text Box 3"/>
          <p:cNvSpPr txBox="1">
            <a:spLocks noChangeArrowheads="1"/>
          </p:cNvSpPr>
          <p:nvPr/>
        </p:nvSpPr>
        <p:spPr bwMode="auto">
          <a:xfrm>
            <a:off x="4716463" y="765175"/>
            <a:ext cx="4105275" cy="4486275"/>
          </a:xfrm>
          <a:prstGeom prst="rect">
            <a:avLst/>
          </a:prstGeom>
          <a:noFill/>
          <a:ln w="9525">
            <a:noFill/>
            <a:miter lim="800000"/>
            <a:headEnd/>
            <a:tailEnd/>
          </a:ln>
          <a:effectLst/>
        </p:spPr>
        <p:txBody>
          <a:bodyPr>
            <a:spAutoFit/>
          </a:bodyPr>
          <a:lstStyle/>
          <a:p>
            <a:pPr algn="r"/>
            <a:r>
              <a:rPr lang="he-IL" b="1">
                <a:solidFill>
                  <a:srgbClr val="FF0066"/>
                </a:solidFill>
              </a:rPr>
              <a:t>תפקידי ועד החטיבה הקלינית</a:t>
            </a:r>
            <a:r>
              <a:rPr lang="en-US" b="1"/>
              <a:t>                                  </a:t>
            </a:r>
            <a:r>
              <a:rPr lang="he-IL" b="1"/>
              <a:t>								</a:t>
            </a:r>
          </a:p>
          <a:p>
            <a:pPr algn="r"/>
            <a:r>
              <a:rPr lang="he-IL" b="1"/>
              <a:t>קביעת קריטריונים לקבלת פסיכולוגים לחטיבה </a:t>
            </a:r>
          </a:p>
          <a:p>
            <a:pPr algn="r"/>
            <a:r>
              <a:rPr lang="he-IL" b="1"/>
              <a:t>                                </a:t>
            </a:r>
          </a:p>
          <a:p>
            <a:pPr algn="r"/>
            <a:r>
              <a:rPr lang="he-IL" b="1"/>
              <a:t>קביעת קריטריונים להסמכה להדרכה                                             </a:t>
            </a:r>
            <a:r>
              <a:rPr lang="en-US" b="1"/>
              <a:t>  </a:t>
            </a:r>
            <a:endParaRPr lang="he-IL" b="1"/>
          </a:p>
          <a:p>
            <a:pPr algn="r"/>
            <a:r>
              <a:rPr lang="he-IL" b="1"/>
              <a:t>הכרה במוסדות להכשרת פסיכולוגים קליניים                                    </a:t>
            </a:r>
          </a:p>
          <a:p>
            <a:pPr algn="r"/>
            <a:endParaRPr lang="he-IL" b="1"/>
          </a:p>
          <a:p>
            <a:pPr algn="r"/>
            <a:r>
              <a:rPr lang="he-IL" b="1"/>
              <a:t>מעורבות בקביעת תכניות הלימוד וההכשרה הבסיסיות באוניברסיטאות </a:t>
            </a:r>
          </a:p>
          <a:p>
            <a:pPr algn="r"/>
            <a:r>
              <a:rPr lang="he-IL" b="1"/>
              <a:t>              </a:t>
            </a:r>
          </a:p>
          <a:p>
            <a:pPr algn="r"/>
            <a:r>
              <a:rPr lang="he-IL" b="1"/>
              <a:t>דיון בסטנדרטים מקצועיים חדשים ופני המקצוע בעקבותיהם</a:t>
            </a:r>
            <a:r>
              <a:rPr lang="he-IL"/>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6149" name="Text Box 5"/>
          <p:cNvSpPr txBox="1">
            <a:spLocks noChangeArrowheads="1"/>
          </p:cNvSpPr>
          <p:nvPr/>
        </p:nvSpPr>
        <p:spPr bwMode="auto">
          <a:xfrm>
            <a:off x="468313" y="404813"/>
            <a:ext cx="8064500" cy="5859462"/>
          </a:xfrm>
          <a:prstGeom prst="rect">
            <a:avLst/>
          </a:prstGeom>
          <a:noFill/>
          <a:ln w="9525">
            <a:noFill/>
            <a:miter lim="800000"/>
            <a:headEnd/>
            <a:tailEnd/>
          </a:ln>
          <a:effectLst/>
        </p:spPr>
        <p:txBody>
          <a:bodyPr>
            <a:spAutoFit/>
          </a:bodyPr>
          <a:lstStyle/>
          <a:p>
            <a:pPr marL="342900" indent="-342900" algn="r" rtl="1"/>
            <a:r>
              <a:rPr lang="he-IL" b="1">
                <a:solidFill>
                  <a:srgbClr val="FF0066"/>
                </a:solidFill>
              </a:rPr>
              <a:t>קריטריונים לקבלת פסיכולוגים לחטיבה</a:t>
            </a:r>
            <a:r>
              <a:rPr lang="he-IL" b="1"/>
              <a:t> </a:t>
            </a:r>
          </a:p>
          <a:p>
            <a:pPr marL="342900" indent="-342900" algn="r" rtl="1"/>
            <a:endParaRPr lang="he-IL"/>
          </a:p>
          <a:p>
            <a:pPr marL="342900" indent="-342900" algn="r" rtl="1"/>
            <a:r>
              <a:rPr lang="he-IL">
                <a:solidFill>
                  <a:schemeClr val="accent2"/>
                </a:solidFill>
              </a:rPr>
              <a:t>א. </a:t>
            </a:r>
            <a:r>
              <a:rPr lang="he-IL" b="1">
                <a:solidFill>
                  <a:schemeClr val="accent2"/>
                </a:solidFill>
              </a:rPr>
              <a:t>זכאות לתחילת הכשרה לקבלה לחטיבה הקלינית </a:t>
            </a:r>
          </a:p>
          <a:p>
            <a:pPr marL="342900" indent="-342900" algn="r" rtl="1"/>
            <a:r>
              <a:rPr lang="he-IL">
                <a:solidFill>
                  <a:schemeClr val="accent2"/>
                </a:solidFill>
              </a:rPr>
              <a:t>השלמת לימודים במגמה לפסיכולוגיה קלינית לרבות פרקטיקום</a:t>
            </a:r>
          </a:p>
          <a:p>
            <a:pPr marL="342900" indent="-342900" algn="r" rtl="1"/>
            <a:endParaRPr lang="he-IL">
              <a:solidFill>
                <a:schemeClr val="accent2"/>
              </a:solidFill>
            </a:endParaRPr>
          </a:p>
          <a:p>
            <a:pPr marL="342900" indent="-342900" algn="r" rtl="1"/>
            <a:r>
              <a:rPr lang="he-IL" b="1">
                <a:solidFill>
                  <a:schemeClr val="accent2"/>
                </a:solidFill>
              </a:rPr>
              <a:t>ב. תכני העיסוק של הפסיכולוג הקליני </a:t>
            </a:r>
          </a:p>
          <a:p>
            <a:pPr marL="342900" indent="-342900" algn="r" rtl="1"/>
            <a:r>
              <a:rPr lang="he-IL">
                <a:solidFill>
                  <a:schemeClr val="accent2"/>
                </a:solidFill>
              </a:rPr>
              <a:t>טיפול </a:t>
            </a:r>
          </a:p>
          <a:p>
            <a:pPr marL="342900" indent="-342900" algn="r" rtl="1"/>
            <a:r>
              <a:rPr lang="he-IL">
                <a:solidFill>
                  <a:schemeClr val="accent2"/>
                </a:solidFill>
              </a:rPr>
              <a:t>אבחון </a:t>
            </a:r>
          </a:p>
          <a:p>
            <a:pPr marL="342900" indent="-342900" algn="r" rtl="1"/>
            <a:r>
              <a:rPr lang="he-IL">
                <a:solidFill>
                  <a:schemeClr val="accent2"/>
                </a:solidFill>
              </a:rPr>
              <a:t>ראיון</a:t>
            </a:r>
          </a:p>
          <a:p>
            <a:pPr marL="342900" indent="-342900" algn="r" rtl="1"/>
            <a:endParaRPr lang="he-IL"/>
          </a:p>
          <a:p>
            <a:pPr marL="342900" indent="-342900" algn="r" rtl="1"/>
            <a:r>
              <a:rPr lang="he-IL" b="1">
                <a:solidFill>
                  <a:schemeClr val="accent2"/>
                </a:solidFill>
              </a:rPr>
              <a:t>ג. מסגרת העיסוק </a:t>
            </a:r>
          </a:p>
          <a:p>
            <a:pPr marL="342900" indent="-342900" algn="r" rtl="1"/>
            <a:r>
              <a:rPr lang="he-IL">
                <a:solidFill>
                  <a:schemeClr val="accent2"/>
                </a:solidFill>
              </a:rPr>
              <a:t>4 שנים בחצי משרה במוסד מוכר</a:t>
            </a:r>
          </a:p>
          <a:p>
            <a:pPr marL="342900" indent="-342900" algn="r" rtl="1"/>
            <a:r>
              <a:rPr lang="he-IL">
                <a:solidFill>
                  <a:schemeClr val="accent2"/>
                </a:solidFill>
              </a:rPr>
              <a:t>לפחות שנה אחת חייבת להיות במסגרת אישפוזית </a:t>
            </a:r>
          </a:p>
          <a:p>
            <a:pPr marL="342900" indent="-342900" algn="r" rtl="1"/>
            <a:endParaRPr lang="he-IL">
              <a:solidFill>
                <a:schemeClr val="accent2"/>
              </a:solidFill>
            </a:endParaRPr>
          </a:p>
          <a:p>
            <a:pPr marL="342900" indent="-342900" algn="r" rtl="1"/>
            <a:r>
              <a:rPr lang="he-IL" b="1">
                <a:solidFill>
                  <a:schemeClr val="accent2"/>
                </a:solidFill>
              </a:rPr>
              <a:t>ד. מכסת  שעות ההדרכה במהלך העיסוק</a:t>
            </a:r>
            <a:r>
              <a:rPr lang="he-IL">
                <a:solidFill>
                  <a:schemeClr val="accent2"/>
                </a:solidFill>
              </a:rPr>
              <a:t> </a:t>
            </a:r>
          </a:p>
          <a:p>
            <a:pPr marL="342900" indent="-342900" algn="r" rtl="1"/>
            <a:r>
              <a:rPr lang="he-IL">
                <a:solidFill>
                  <a:schemeClr val="accent2"/>
                </a:solidFill>
              </a:rPr>
              <a:t>	180 שעות הדרכה בטיפול  (שירדו לאחר דרישות המתמחים ל160 )</a:t>
            </a:r>
          </a:p>
          <a:p>
            <a:pPr marL="342900" indent="-342900" algn="r" rtl="1"/>
            <a:r>
              <a:rPr lang="he-IL">
                <a:solidFill>
                  <a:schemeClr val="accent2"/>
                </a:solidFill>
              </a:rPr>
              <a:t>	180 שעות הדרכה באבחון   (שירדו לאחר דרישות המתמחים ל 160)</a:t>
            </a:r>
          </a:p>
          <a:p>
            <a:pPr marL="342900" indent="-342900" algn="r" rtl="1"/>
            <a:r>
              <a:rPr lang="he-IL">
                <a:solidFill>
                  <a:schemeClr val="accent2"/>
                </a:solidFill>
              </a:rPr>
              <a:t>	30 שעות הדרכה בראיון קליני </a:t>
            </a:r>
          </a:p>
          <a:p>
            <a:pPr marL="342900" indent="-342900" algn="r" rtl="1">
              <a:buFontTx/>
              <a:buAutoNum type="arabicPlain" startAt="30"/>
            </a:pPr>
            <a:endParaRPr lang="he-IL">
              <a:solidFill>
                <a:schemeClr val="accent2"/>
              </a:solidFill>
            </a:endParaRPr>
          </a:p>
          <a:p>
            <a:pPr marL="342900" indent="-342900" algn="r" rtl="1"/>
            <a:r>
              <a:rPr lang="he-IL" b="1">
                <a:solidFill>
                  <a:srgbClr val="CC0000"/>
                </a:solidFill>
              </a:rPr>
              <a:t>זה היה המצב שרוווח בפסיכולוגיה קלינית בארץ עד 1975 תוך תיאום בין האקדמיה והשדה. הרגולטור ממסד את המצב .</a:t>
            </a:r>
            <a:endParaRPr lang="en-US" b="1">
              <a:solidFill>
                <a:srgbClr val="CC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14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49">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9">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9">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49">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149">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49">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149">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149">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149">
                                            <p:txEl>
                                              <p:pRg st="17" end="1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149">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54278" name="Text Box 6"/>
          <p:cNvSpPr txBox="1">
            <a:spLocks noChangeArrowheads="1"/>
          </p:cNvSpPr>
          <p:nvPr/>
        </p:nvSpPr>
        <p:spPr bwMode="auto">
          <a:xfrm>
            <a:off x="900113" y="620713"/>
            <a:ext cx="7272337"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54279" name="Text Box 7"/>
          <p:cNvSpPr txBox="1">
            <a:spLocks noChangeArrowheads="1"/>
          </p:cNvSpPr>
          <p:nvPr/>
        </p:nvSpPr>
        <p:spPr bwMode="auto">
          <a:xfrm>
            <a:off x="179388" y="188913"/>
            <a:ext cx="8713787"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54280" name="Text Box 8"/>
          <p:cNvSpPr txBox="1">
            <a:spLocks noChangeArrowheads="1"/>
          </p:cNvSpPr>
          <p:nvPr/>
        </p:nvSpPr>
        <p:spPr bwMode="auto">
          <a:xfrm>
            <a:off x="755650" y="549275"/>
            <a:ext cx="7848600" cy="5934075"/>
          </a:xfrm>
          <a:prstGeom prst="rect">
            <a:avLst/>
          </a:prstGeom>
          <a:noFill/>
          <a:ln w="9525">
            <a:noFill/>
            <a:miter lim="800000"/>
            <a:headEnd/>
            <a:tailEnd/>
          </a:ln>
          <a:effectLst/>
        </p:spPr>
        <p:txBody>
          <a:bodyPr>
            <a:spAutoFit/>
          </a:bodyPr>
          <a:lstStyle/>
          <a:p>
            <a:pPr algn="r">
              <a:spcBef>
                <a:spcPct val="50000"/>
              </a:spcBef>
            </a:pPr>
            <a:r>
              <a:rPr lang="he-IL" sz="2400" b="1">
                <a:solidFill>
                  <a:srgbClr val="CC0000"/>
                </a:solidFill>
              </a:rPr>
              <a:t>מתחים בין פסיכולוגים קליניים לפסיכולוגים חינוכיים</a:t>
            </a:r>
            <a:r>
              <a:rPr lang="he-IL" sz="2400" b="1">
                <a:solidFill>
                  <a:schemeClr val="accent2"/>
                </a:solidFill>
              </a:rPr>
              <a:t> </a:t>
            </a:r>
          </a:p>
          <a:p>
            <a:pPr algn="r">
              <a:spcBef>
                <a:spcPct val="50000"/>
              </a:spcBef>
            </a:pPr>
            <a:r>
              <a:rPr lang="he-IL" sz="2400" b="1">
                <a:solidFill>
                  <a:schemeClr val="accent2"/>
                </a:solidFill>
              </a:rPr>
              <a:t>שאלת השליטה בה.פ.י. </a:t>
            </a:r>
          </a:p>
          <a:p>
            <a:pPr algn="r">
              <a:spcBef>
                <a:spcPct val="50000"/>
              </a:spcBef>
            </a:pPr>
            <a:r>
              <a:rPr lang="he-IL" sz="2400" b="1">
                <a:solidFill>
                  <a:schemeClr val="accent2"/>
                </a:solidFill>
              </a:rPr>
              <a:t>הגדרת תחומי פעילות מקצועית </a:t>
            </a:r>
          </a:p>
          <a:p>
            <a:pPr algn="r">
              <a:spcBef>
                <a:spcPct val="50000"/>
              </a:spcBef>
            </a:pPr>
            <a:r>
              <a:rPr lang="he-IL" sz="2400" b="1">
                <a:solidFill>
                  <a:schemeClr val="accent2"/>
                </a:solidFill>
              </a:rPr>
              <a:t>תנאי השכר והעבודה. </a:t>
            </a:r>
          </a:p>
          <a:p>
            <a:pPr algn="r">
              <a:spcBef>
                <a:spcPct val="50000"/>
              </a:spcBef>
            </a:pPr>
            <a:r>
              <a:rPr lang="he-IL" sz="2400" b="1">
                <a:solidFill>
                  <a:schemeClr val="accent2"/>
                </a:solidFill>
              </a:rPr>
              <a:t>תנאי ההעסקה של פסיכולוגים בהכשרה</a:t>
            </a:r>
            <a:endParaRPr lang="en-US" sz="2400" b="1">
              <a:solidFill>
                <a:schemeClr val="accent2"/>
              </a:solidFill>
            </a:endParaRPr>
          </a:p>
          <a:p>
            <a:pPr algn="r">
              <a:spcBef>
                <a:spcPct val="50000"/>
              </a:spcBef>
            </a:pPr>
            <a:endParaRPr lang="he-IL" sz="2400" b="1">
              <a:solidFill>
                <a:srgbClr val="CC0000"/>
              </a:solidFill>
            </a:endParaRPr>
          </a:p>
          <a:p>
            <a:pPr algn="r">
              <a:spcBef>
                <a:spcPct val="50000"/>
              </a:spcBef>
            </a:pPr>
            <a:r>
              <a:rPr lang="he-IL" sz="2400" b="1">
                <a:solidFill>
                  <a:srgbClr val="CC0000"/>
                </a:solidFill>
              </a:rPr>
              <a:t>מתחים בין פסיכולוגים קליניים לבין עצמם</a:t>
            </a:r>
            <a:r>
              <a:rPr lang="he-IL" sz="2400" b="1">
                <a:solidFill>
                  <a:schemeClr val="accent2"/>
                </a:solidFill>
              </a:rPr>
              <a:t> </a:t>
            </a:r>
            <a:endParaRPr lang="en-US" sz="2400" b="1">
              <a:solidFill>
                <a:schemeClr val="accent2"/>
              </a:solidFill>
            </a:endParaRPr>
          </a:p>
          <a:p>
            <a:pPr algn="r">
              <a:spcBef>
                <a:spcPct val="50000"/>
              </a:spcBef>
            </a:pPr>
            <a:r>
              <a:rPr lang="he-IL" sz="2400" b="1">
                <a:solidFill>
                  <a:schemeClr val="accent2"/>
                </a:solidFill>
              </a:rPr>
              <a:t>מתח בין בכירים וצעירים בעניין דרישות ההכשרה</a:t>
            </a:r>
          </a:p>
          <a:p>
            <a:pPr algn="r">
              <a:spcBef>
                <a:spcPct val="50000"/>
              </a:spcBef>
            </a:pPr>
            <a:r>
              <a:rPr lang="he-IL" sz="2400" b="1">
                <a:solidFill>
                  <a:schemeClr val="accent2"/>
                </a:solidFill>
              </a:rPr>
              <a:t>מתח ומחלוקת בין בכירים בעניין דרישות ההכשרה </a:t>
            </a:r>
          </a:p>
          <a:p>
            <a:pPr algn="r">
              <a:spcBef>
                <a:spcPct val="50000"/>
              </a:spcBef>
            </a:pPr>
            <a:r>
              <a:rPr lang="he-IL" sz="2400" b="1">
                <a:solidFill>
                  <a:srgbClr val="CC0000"/>
                </a:solidFill>
              </a:rPr>
              <a:t>               זה הטריגר לחקיקת חוק הפסיכולוגים 1977</a:t>
            </a:r>
          </a:p>
          <a:p>
            <a:pPr algn="r">
              <a:spcBef>
                <a:spcPct val="50000"/>
              </a:spcBef>
            </a:pPr>
            <a:endParaRPr lang="en-US" sz="2400" b="1">
              <a:solidFill>
                <a:srgbClr val="CC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28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8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8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428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428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4280">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4280">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4280">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6" presetClass="emph" presetSubtype="0" fill="hold" nodeType="clickEffect">
                                  <p:stCondLst>
                                    <p:cond delay="0"/>
                                  </p:stCondLst>
                                  <p:childTnLst>
                                    <p:animScale>
                                      <p:cBhvr>
                                        <p:cTn id="38" dur="2000" fill="hold"/>
                                        <p:tgtEl>
                                          <p:spTgt spid="54280">
                                            <p:txEl>
                                              <p:pRg st="9" end="9"/>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20485" name="Text Box 5"/>
          <p:cNvSpPr txBox="1">
            <a:spLocks noChangeArrowheads="1"/>
          </p:cNvSpPr>
          <p:nvPr/>
        </p:nvSpPr>
        <p:spPr bwMode="auto">
          <a:xfrm>
            <a:off x="107950" y="765175"/>
            <a:ext cx="8928100" cy="5203825"/>
          </a:xfrm>
          <a:prstGeom prst="rect">
            <a:avLst/>
          </a:prstGeom>
          <a:noFill/>
          <a:ln w="9525">
            <a:noFill/>
            <a:miter lim="800000"/>
            <a:headEnd/>
            <a:tailEnd/>
          </a:ln>
          <a:effectLst/>
        </p:spPr>
        <p:txBody>
          <a:bodyPr>
            <a:spAutoFit/>
          </a:bodyPr>
          <a:lstStyle/>
          <a:p>
            <a:pPr algn="r">
              <a:spcBef>
                <a:spcPct val="50000"/>
              </a:spcBef>
            </a:pPr>
            <a:r>
              <a:rPr lang="he-IL" sz="2400" b="1">
                <a:solidFill>
                  <a:srgbClr val="CC3300"/>
                </a:solidFill>
              </a:rPr>
              <a:t>1977</a:t>
            </a:r>
          </a:p>
          <a:p>
            <a:pPr algn="r">
              <a:spcBef>
                <a:spcPct val="50000"/>
              </a:spcBef>
            </a:pPr>
            <a:r>
              <a:rPr lang="he-IL" sz="2400" b="1">
                <a:solidFill>
                  <a:srgbClr val="CC3300"/>
                </a:solidFill>
              </a:rPr>
              <a:t>חוקק  חוק הפסיכולוגים שבין היתר מגדיר נושאים רבים</a:t>
            </a:r>
            <a:r>
              <a:rPr lang="he-IL" sz="2400" b="1">
                <a:solidFill>
                  <a:srgbClr val="FF0066"/>
                </a:solidFill>
              </a:rPr>
              <a:t>:</a:t>
            </a:r>
          </a:p>
          <a:p>
            <a:pPr algn="r">
              <a:spcBef>
                <a:spcPct val="50000"/>
              </a:spcBef>
            </a:pPr>
            <a:r>
              <a:rPr lang="he-IL" sz="2400" b="1">
                <a:solidFill>
                  <a:schemeClr val="accent2"/>
                </a:solidFill>
              </a:rPr>
              <a:t>מיהו העוסק בפסיכולוגיה</a:t>
            </a:r>
          </a:p>
          <a:p>
            <a:pPr algn="r">
              <a:spcBef>
                <a:spcPct val="50000"/>
              </a:spcBef>
            </a:pPr>
            <a:r>
              <a:rPr lang="he-IL" sz="2400" b="1">
                <a:solidFill>
                  <a:schemeClr val="accent2"/>
                </a:solidFill>
              </a:rPr>
              <a:t>חובת רישום בפנקס הפסיכולוגים - </a:t>
            </a:r>
            <a:r>
              <a:rPr lang="he-IL" sz="2400" b="1">
                <a:solidFill>
                  <a:srgbClr val="CC3300"/>
                </a:solidFill>
              </a:rPr>
              <a:t>ייתור הזהות על ידי חברות בה.פ.י.</a:t>
            </a:r>
            <a:r>
              <a:rPr lang="he-IL" sz="2400" b="1">
                <a:solidFill>
                  <a:schemeClr val="accent2"/>
                </a:solidFill>
              </a:rPr>
              <a:t> </a:t>
            </a:r>
          </a:p>
          <a:p>
            <a:pPr algn="r">
              <a:spcBef>
                <a:spcPct val="50000"/>
              </a:spcBef>
            </a:pPr>
            <a:r>
              <a:rPr lang="he-IL" sz="2400" b="1">
                <a:solidFill>
                  <a:schemeClr val="accent2"/>
                </a:solidFill>
              </a:rPr>
              <a:t>תחומי מומחיות</a:t>
            </a:r>
          </a:p>
          <a:p>
            <a:pPr algn="r">
              <a:spcBef>
                <a:spcPct val="50000"/>
              </a:spcBef>
            </a:pPr>
            <a:r>
              <a:rPr lang="he-IL" sz="2400" b="1">
                <a:solidFill>
                  <a:schemeClr val="accent2"/>
                </a:solidFill>
              </a:rPr>
              <a:t>בחינת סיום התמחות</a:t>
            </a:r>
          </a:p>
          <a:p>
            <a:pPr algn="r">
              <a:spcBef>
                <a:spcPct val="50000"/>
              </a:spcBef>
            </a:pPr>
            <a:r>
              <a:rPr lang="he-IL" sz="2400" b="1">
                <a:solidFill>
                  <a:schemeClr val="accent2"/>
                </a:solidFill>
              </a:rPr>
              <a:t>כללי פסילה בריאותיים ומשמעתיים </a:t>
            </a:r>
          </a:p>
          <a:p>
            <a:pPr algn="r">
              <a:spcBef>
                <a:spcPct val="50000"/>
              </a:spcBef>
            </a:pPr>
            <a:r>
              <a:rPr lang="he-IL" sz="2400" b="1">
                <a:solidFill>
                  <a:schemeClr val="accent2"/>
                </a:solidFill>
              </a:rPr>
              <a:t>מועצת הפסיכולוגים  - </a:t>
            </a:r>
          </a:p>
          <a:p>
            <a:pPr algn="r">
              <a:spcBef>
                <a:spcPct val="50000"/>
              </a:spcBef>
            </a:pPr>
            <a:r>
              <a:rPr lang="he-IL" sz="2400" b="1">
                <a:solidFill>
                  <a:schemeClr val="accent2"/>
                </a:solidFill>
              </a:rPr>
              <a:t>רשם פנקס הפסיכולוגים  יחד עם מועצת הפסיכולוגים והועדות המקצועיות  - </a:t>
            </a:r>
            <a:r>
              <a:rPr lang="he-IL" sz="2400" b="1">
                <a:solidFill>
                  <a:srgbClr val="CC3300"/>
                </a:solidFill>
              </a:rPr>
              <a:t>הרגולטור החדש על המקצוע</a:t>
            </a:r>
            <a:r>
              <a:rPr lang="he-IL">
                <a:solidFill>
                  <a:schemeClr val="accent2"/>
                </a:solidFill>
              </a:rPr>
              <a:t> </a:t>
            </a:r>
            <a:endParaRPr lang="en-US">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8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48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48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48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Text Box 4"/>
          <p:cNvSpPr txBox="1">
            <a:spLocks noChangeArrowheads="1"/>
          </p:cNvSpPr>
          <p:nvPr/>
        </p:nvSpPr>
        <p:spPr bwMode="auto">
          <a:xfrm>
            <a:off x="395288" y="3644900"/>
            <a:ext cx="8208962" cy="2441575"/>
          </a:xfrm>
          <a:prstGeom prst="rect">
            <a:avLst/>
          </a:prstGeom>
          <a:noFill/>
          <a:ln w="9525">
            <a:noFill/>
            <a:miter lim="800000"/>
            <a:headEnd/>
            <a:tailEnd/>
          </a:ln>
          <a:effectLst/>
        </p:spPr>
        <p:txBody>
          <a:bodyPr>
            <a:spAutoFit/>
          </a:bodyPr>
          <a:lstStyle/>
          <a:p>
            <a:pPr algn="r" rtl="1">
              <a:spcBef>
                <a:spcPct val="50000"/>
              </a:spcBef>
            </a:pPr>
            <a:r>
              <a:rPr lang="he-IL" sz="2800" b="1">
                <a:solidFill>
                  <a:schemeClr val="accent2"/>
                </a:solidFill>
              </a:rPr>
              <a:t>תודתי לחברותי וחברי, עמיתותי ועמיתי שהאירו והעירו ברוב טעם ובחכמה, ותרמו בכך לשיפור ולחידוד העובדות והדברים שאני מביא במצגת. </a:t>
            </a:r>
          </a:p>
          <a:p>
            <a:pPr algn="r" rtl="1">
              <a:spcBef>
                <a:spcPct val="50000"/>
              </a:spcBef>
            </a:pPr>
            <a:r>
              <a:rPr lang="he-IL" sz="2800" b="1">
                <a:solidFill>
                  <a:schemeClr val="accent2"/>
                </a:solidFill>
              </a:rPr>
              <a:t>ימימה גולדברג, אבייתר מיכאליס, צבי גיל  פרופ' יורם בילו (אופטימיות מהי) ואחרים. </a:t>
            </a:r>
            <a:endParaRPr lang="en-US" sz="2800" b="1">
              <a:solidFill>
                <a:schemeClr val="accent2"/>
              </a:solidFill>
            </a:endParaRPr>
          </a:p>
        </p:txBody>
      </p:sp>
      <p:sp>
        <p:nvSpPr>
          <p:cNvPr id="74757" name="Text Box 5"/>
          <p:cNvSpPr txBox="1">
            <a:spLocks noChangeArrowheads="1"/>
          </p:cNvSpPr>
          <p:nvPr/>
        </p:nvSpPr>
        <p:spPr bwMode="auto">
          <a:xfrm>
            <a:off x="755650" y="549275"/>
            <a:ext cx="7848600" cy="2227263"/>
          </a:xfrm>
          <a:prstGeom prst="rect">
            <a:avLst/>
          </a:prstGeom>
          <a:noFill/>
          <a:ln w="9525">
            <a:noFill/>
            <a:miter lim="800000"/>
            <a:headEnd/>
            <a:tailEnd/>
          </a:ln>
          <a:effectLst/>
        </p:spPr>
        <p:txBody>
          <a:bodyPr>
            <a:spAutoFit/>
          </a:bodyPr>
          <a:lstStyle/>
          <a:p>
            <a:pPr algn="r">
              <a:spcBef>
                <a:spcPct val="50000"/>
              </a:spcBef>
            </a:pPr>
            <a:r>
              <a:rPr lang="he-IL" sz="2800" b="1">
                <a:solidFill>
                  <a:schemeClr val="accent2"/>
                </a:solidFill>
              </a:rPr>
              <a:t>מצגת זו מהווה את השדרה של הרצאה באמצעותה אני מנסה להבין ולהסביר כיצד פסיכולוגיה קלינית, מקצוע מבוקש, יוקרתי, שכף גדול לעסוק בו התדרדר למקצוע שאולי עומד בסכנת כיליון והיעלמות במציאות הישראלית. </a:t>
            </a:r>
            <a:endParaRPr lang="en-US" sz="2800" b="1">
              <a:solidFill>
                <a:schemeClr val="accent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pPr algn="ctr"/>
            <a:endParaRPr lang="he-IL"/>
          </a:p>
        </p:txBody>
      </p:sp>
      <p:sp>
        <p:nvSpPr>
          <p:cNvPr id="18437" name="Text Box 5"/>
          <p:cNvSpPr txBox="1">
            <a:spLocks noChangeArrowheads="1"/>
          </p:cNvSpPr>
          <p:nvPr/>
        </p:nvSpPr>
        <p:spPr bwMode="auto">
          <a:xfrm>
            <a:off x="4787900" y="765175"/>
            <a:ext cx="3960813" cy="5035550"/>
          </a:xfrm>
          <a:prstGeom prst="rect">
            <a:avLst/>
          </a:prstGeom>
          <a:noFill/>
          <a:ln w="9525">
            <a:noFill/>
            <a:miter lim="800000"/>
            <a:headEnd/>
            <a:tailEnd/>
          </a:ln>
          <a:effectLst/>
        </p:spPr>
        <p:txBody>
          <a:bodyPr>
            <a:spAutoFit/>
          </a:bodyPr>
          <a:lstStyle/>
          <a:p>
            <a:pPr algn="r"/>
            <a:r>
              <a:rPr lang="he-IL" b="1">
                <a:solidFill>
                  <a:srgbClr val="CC3300"/>
                </a:solidFill>
              </a:rPr>
              <a:t>תפקידי הסתדרות הפסיכולוגים בישראל</a:t>
            </a:r>
            <a:r>
              <a:rPr lang="he-IL" b="1"/>
              <a:t>                                  							</a:t>
            </a:r>
            <a:r>
              <a:rPr lang="he-IL" b="1">
                <a:solidFill>
                  <a:schemeClr val="accent2"/>
                </a:solidFill>
              </a:rPr>
              <a:t>בשטח המדעי</a:t>
            </a:r>
          </a:p>
          <a:p>
            <a:pPr algn="r"/>
            <a:r>
              <a:rPr lang="he-IL" b="1"/>
              <a:t>שוקדת על הרמה המדעית ועל האתיקה המקצועית של ציבור הפסיכולוגים בישראל                                           </a:t>
            </a:r>
          </a:p>
          <a:p>
            <a:pPr algn="r"/>
            <a:r>
              <a:rPr lang="he-IL" b="1"/>
              <a:t>                                                          חוקרת ועוזרת בחקירת כל השאלות הנוגעות לפסיכולוגיה               </a:t>
            </a:r>
          </a:p>
          <a:p>
            <a:pPr algn="r"/>
            <a:endParaRPr lang="he-IL" b="1"/>
          </a:p>
          <a:p>
            <a:pPr algn="r"/>
            <a:endParaRPr lang="he-IL" b="1">
              <a:solidFill>
                <a:schemeClr val="accent2"/>
              </a:solidFill>
            </a:endParaRPr>
          </a:p>
          <a:p>
            <a:pPr algn="r"/>
            <a:r>
              <a:rPr lang="he-IL" b="1">
                <a:solidFill>
                  <a:schemeClr val="accent2"/>
                </a:solidFill>
              </a:rPr>
              <a:t>בשטח הפרופסיונאלי</a:t>
            </a:r>
          </a:p>
          <a:p>
            <a:pPr algn="r"/>
            <a:r>
              <a:rPr lang="he-IL" b="1"/>
              <a:t>מגדירה מיהו פסיכולוג</a:t>
            </a:r>
            <a:r>
              <a:rPr lang="he-IL" b="1">
                <a:solidFill>
                  <a:schemeClr val="accent2"/>
                </a:solidFill>
              </a:rPr>
              <a:t> </a:t>
            </a:r>
          </a:p>
          <a:p>
            <a:pPr algn="r"/>
            <a:endParaRPr lang="he-IL" b="1">
              <a:solidFill>
                <a:schemeClr val="accent2"/>
              </a:solidFill>
            </a:endParaRPr>
          </a:p>
          <a:p>
            <a:pPr algn="r"/>
            <a:r>
              <a:rPr lang="he-IL" b="1"/>
              <a:t>שוקדת על תנאי העבודה של הפסיכולוגים בשירות הציבורי </a:t>
            </a:r>
          </a:p>
          <a:p>
            <a:pPr algn="r"/>
            <a:r>
              <a:rPr lang="he-IL" b="1"/>
              <a:t>ובפרקטיקה פרטית</a:t>
            </a:r>
            <a:endParaRPr lang="en-US" b="1"/>
          </a:p>
        </p:txBody>
      </p:sp>
      <p:sp>
        <p:nvSpPr>
          <p:cNvPr id="18438" name="Text Box 6"/>
          <p:cNvSpPr txBox="1">
            <a:spLocks noChangeArrowheads="1"/>
          </p:cNvSpPr>
          <p:nvPr/>
        </p:nvSpPr>
        <p:spPr bwMode="auto">
          <a:xfrm>
            <a:off x="323850" y="692150"/>
            <a:ext cx="3887788" cy="366713"/>
          </a:xfrm>
          <a:prstGeom prst="rect">
            <a:avLst/>
          </a:prstGeom>
          <a:noFill/>
          <a:ln w="9525">
            <a:noFill/>
            <a:miter lim="800000"/>
            <a:headEnd/>
            <a:tailEnd/>
          </a:ln>
          <a:effectLst/>
        </p:spPr>
        <p:txBody>
          <a:bodyPr>
            <a:spAutoFit/>
          </a:bodyPr>
          <a:lstStyle/>
          <a:p>
            <a:pPr>
              <a:spcBef>
                <a:spcPct val="50000"/>
              </a:spcBef>
            </a:pPr>
            <a:endParaRPr lang="he-IL"/>
          </a:p>
        </p:txBody>
      </p:sp>
      <p:sp>
        <p:nvSpPr>
          <p:cNvPr id="18440" name="Text Box 8"/>
          <p:cNvSpPr txBox="1">
            <a:spLocks noChangeArrowheads="1"/>
          </p:cNvSpPr>
          <p:nvPr/>
        </p:nvSpPr>
        <p:spPr bwMode="auto">
          <a:xfrm>
            <a:off x="179388" y="765175"/>
            <a:ext cx="3744912" cy="3937000"/>
          </a:xfrm>
          <a:prstGeom prst="rect">
            <a:avLst/>
          </a:prstGeom>
          <a:noFill/>
          <a:ln w="9525">
            <a:noFill/>
            <a:miter lim="800000"/>
            <a:headEnd/>
            <a:tailEnd/>
          </a:ln>
          <a:effectLst/>
        </p:spPr>
        <p:txBody>
          <a:bodyPr>
            <a:spAutoFit/>
          </a:bodyPr>
          <a:lstStyle/>
          <a:p>
            <a:pPr algn="r" rtl="1"/>
            <a:r>
              <a:rPr lang="he-IL" b="1">
                <a:solidFill>
                  <a:schemeClr val="accent2"/>
                </a:solidFill>
              </a:rPr>
              <a:t>תפקידי מועצת הפסיכולוגים בישראל</a:t>
            </a:r>
          </a:p>
          <a:p>
            <a:pPr algn="r" rtl="1"/>
            <a:endParaRPr lang="he-IL" b="1"/>
          </a:p>
          <a:p>
            <a:pPr algn="r" rtl="1"/>
            <a:endParaRPr lang="he-IL" b="1"/>
          </a:p>
          <a:p>
            <a:pPr algn="r" rtl="1"/>
            <a:endParaRPr lang="he-IL" b="1"/>
          </a:p>
          <a:p>
            <a:pPr algn="r" rtl="1"/>
            <a:r>
              <a:rPr lang="he-IL" b="1"/>
              <a:t>יעוץ לשר הבריאות בכל הקשור לעיסוק בפסיכולוגיה</a:t>
            </a:r>
          </a:p>
          <a:p>
            <a:pPr algn="r" rtl="1"/>
            <a:endParaRPr lang="he-IL" b="1"/>
          </a:p>
          <a:p>
            <a:pPr algn="r" rtl="1"/>
            <a:endParaRPr lang="he-IL" b="1"/>
          </a:p>
          <a:p>
            <a:pPr algn="r" rtl="1"/>
            <a:r>
              <a:rPr lang="he-IL" b="1"/>
              <a:t>מינוי ועדות מקצועיות לתחומי ההתמחות</a:t>
            </a:r>
            <a:r>
              <a:rPr lang="he-IL"/>
              <a:t> </a:t>
            </a:r>
            <a:endParaRPr lang="en-US"/>
          </a:p>
          <a:p>
            <a:pPr algn="r" rtl="1"/>
            <a:endParaRPr lang="en-US"/>
          </a:p>
          <a:p>
            <a:pPr algn="r" rtl="1"/>
            <a:endParaRPr lang="en-US"/>
          </a:p>
          <a:p>
            <a:pPr algn="r" rtl="1"/>
            <a:endParaRPr lang="he-IL"/>
          </a:p>
          <a:p>
            <a:pPr algn="r" rtl="1"/>
            <a:r>
              <a:rPr lang="he-IL" b="1"/>
              <a:t>רשמת פנקס הפסיכולוגים</a:t>
            </a:r>
            <a:r>
              <a:rPr lang="he-IL"/>
              <a:t> </a:t>
            </a:r>
            <a:endParaRPr lang="en-US"/>
          </a:p>
        </p:txBody>
      </p:sp>
      <p:sp>
        <p:nvSpPr>
          <p:cNvPr id="18443" name="Text Box 11"/>
          <p:cNvSpPr txBox="1">
            <a:spLocks noChangeArrowheads="1"/>
          </p:cNvSpPr>
          <p:nvPr/>
        </p:nvSpPr>
        <p:spPr bwMode="auto">
          <a:xfrm>
            <a:off x="3924300" y="1989138"/>
            <a:ext cx="1008063"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18449" name="Text Box 17"/>
          <p:cNvSpPr txBox="1">
            <a:spLocks noChangeArrowheads="1"/>
          </p:cNvSpPr>
          <p:nvPr/>
        </p:nvSpPr>
        <p:spPr bwMode="auto">
          <a:xfrm>
            <a:off x="3924300" y="1989138"/>
            <a:ext cx="1008063" cy="1604962"/>
          </a:xfrm>
          <a:prstGeom prst="rect">
            <a:avLst/>
          </a:prstGeom>
          <a:noFill/>
          <a:ln w="9525">
            <a:noFill/>
            <a:miter lim="800000"/>
            <a:headEnd/>
            <a:tailEnd/>
          </a:ln>
          <a:effectLst/>
        </p:spPr>
        <p:txBody>
          <a:bodyPr>
            <a:spAutoFit/>
          </a:bodyPr>
          <a:lstStyle/>
          <a:p>
            <a:pPr>
              <a:spcBef>
                <a:spcPct val="50000"/>
              </a:spcBef>
            </a:pPr>
            <a:endParaRPr lang="he-IL"/>
          </a:p>
          <a:p>
            <a:pPr>
              <a:spcBef>
                <a:spcPct val="50000"/>
              </a:spcBef>
            </a:pPr>
            <a:endParaRPr lang="he-IL"/>
          </a:p>
          <a:p>
            <a:pPr>
              <a:spcBef>
                <a:spcPct val="50000"/>
              </a:spcBef>
            </a:pPr>
            <a:endParaRPr lang="he-IL"/>
          </a:p>
          <a:p>
            <a:pPr>
              <a:spcBef>
                <a:spcPct val="50000"/>
              </a:spcBef>
            </a:pPr>
            <a:endParaRPr lang="en-US"/>
          </a:p>
        </p:txBody>
      </p:sp>
      <p:sp>
        <p:nvSpPr>
          <p:cNvPr id="18450" name="Line 18"/>
          <p:cNvSpPr>
            <a:spLocks noChangeShapeType="1"/>
          </p:cNvSpPr>
          <p:nvPr/>
        </p:nvSpPr>
        <p:spPr bwMode="auto">
          <a:xfrm>
            <a:off x="3924300" y="2133600"/>
            <a:ext cx="1008063" cy="1008063"/>
          </a:xfrm>
          <a:prstGeom prst="line">
            <a:avLst/>
          </a:prstGeom>
          <a:noFill/>
          <a:ln w="9525">
            <a:solidFill>
              <a:schemeClr val="tx1"/>
            </a:solidFill>
            <a:round/>
            <a:headEnd/>
            <a:tailEnd/>
          </a:ln>
          <a:effectLst/>
        </p:spPr>
        <p:txBody>
          <a:bodyPr/>
          <a:lstStyle/>
          <a:p>
            <a:endParaRPr lang="he-IL"/>
          </a:p>
        </p:txBody>
      </p:sp>
      <p:sp>
        <p:nvSpPr>
          <p:cNvPr id="18453" name="Line 21"/>
          <p:cNvSpPr>
            <a:spLocks noChangeShapeType="1"/>
          </p:cNvSpPr>
          <p:nvPr/>
        </p:nvSpPr>
        <p:spPr bwMode="auto">
          <a:xfrm flipV="1">
            <a:off x="3924300" y="2205038"/>
            <a:ext cx="1008063" cy="1079500"/>
          </a:xfrm>
          <a:prstGeom prst="line">
            <a:avLst/>
          </a:prstGeom>
          <a:noFill/>
          <a:ln w="9525">
            <a:solidFill>
              <a:schemeClr val="tx1"/>
            </a:solidFill>
            <a:round/>
            <a:headEnd/>
            <a:tailEnd/>
          </a:ln>
          <a:effectLst/>
        </p:spPr>
        <p:txBody>
          <a:bodyPr/>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7">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7">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40">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40">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40">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44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2268538" y="908050"/>
            <a:ext cx="5041900" cy="1008063"/>
          </a:xfrm>
          <a:prstGeom prst="rect">
            <a:avLst/>
          </a:prstGeom>
          <a:solidFill>
            <a:schemeClr val="accent1"/>
          </a:solidFill>
          <a:ln w="9525">
            <a:solidFill>
              <a:schemeClr val="tx1"/>
            </a:solidFill>
            <a:miter lim="800000"/>
            <a:headEnd/>
            <a:tailEnd/>
          </a:ln>
          <a:effectLst/>
        </p:spPr>
        <p:txBody>
          <a:bodyPr wrap="none" anchor="ctr"/>
          <a:lstStyle/>
          <a:p>
            <a:pPr algn="ctr"/>
            <a:r>
              <a:rPr lang="he-IL" sz="2400" b="1"/>
              <a:t>הסתדרות  הפסיכולוגים בישראל</a:t>
            </a:r>
          </a:p>
          <a:p>
            <a:pPr algn="ctr"/>
            <a:r>
              <a:rPr lang="he-IL" sz="2400" b="1"/>
              <a:t>ה.פ.י.</a:t>
            </a:r>
            <a:r>
              <a:rPr lang="he-IL"/>
              <a:t> </a:t>
            </a:r>
            <a:endParaRPr lang="en-US"/>
          </a:p>
        </p:txBody>
      </p:sp>
      <p:sp>
        <p:nvSpPr>
          <p:cNvPr id="47107" name="Rectangle 3"/>
          <p:cNvSpPr>
            <a:spLocks noChangeArrowheads="1"/>
          </p:cNvSpPr>
          <p:nvPr/>
        </p:nvSpPr>
        <p:spPr bwMode="auto">
          <a:xfrm>
            <a:off x="7092950" y="3213100"/>
            <a:ext cx="1582738" cy="1871663"/>
          </a:xfrm>
          <a:prstGeom prst="rect">
            <a:avLst/>
          </a:prstGeom>
          <a:solidFill>
            <a:schemeClr val="accent1"/>
          </a:solidFill>
          <a:ln w="9525">
            <a:solidFill>
              <a:schemeClr val="tx1"/>
            </a:solidFill>
            <a:miter lim="800000"/>
            <a:headEnd/>
            <a:tailEnd/>
          </a:ln>
          <a:effectLst/>
        </p:spPr>
        <p:txBody>
          <a:bodyPr wrap="none" anchor="ctr"/>
          <a:lstStyle/>
          <a:p>
            <a:pPr algn="ctr"/>
            <a:r>
              <a:rPr lang="he-IL"/>
              <a:t>החטיבה </a:t>
            </a:r>
          </a:p>
          <a:p>
            <a:pPr algn="ctr"/>
            <a:r>
              <a:rPr lang="he-IL"/>
              <a:t>הקלינית</a:t>
            </a:r>
            <a:endParaRPr lang="en-US"/>
          </a:p>
        </p:txBody>
      </p:sp>
      <p:sp>
        <p:nvSpPr>
          <p:cNvPr id="47108" name="Rectangle 4"/>
          <p:cNvSpPr>
            <a:spLocks noChangeArrowheads="1"/>
          </p:cNvSpPr>
          <p:nvPr/>
        </p:nvSpPr>
        <p:spPr bwMode="auto">
          <a:xfrm>
            <a:off x="4643438" y="3213100"/>
            <a:ext cx="1728787" cy="1944688"/>
          </a:xfrm>
          <a:prstGeom prst="rect">
            <a:avLst/>
          </a:prstGeom>
          <a:solidFill>
            <a:schemeClr val="accent1"/>
          </a:solidFill>
          <a:ln w="9525">
            <a:solidFill>
              <a:schemeClr val="tx1"/>
            </a:solidFill>
            <a:miter lim="800000"/>
            <a:headEnd/>
            <a:tailEnd/>
          </a:ln>
          <a:effectLst/>
        </p:spPr>
        <p:txBody>
          <a:bodyPr wrap="none" anchor="ctr"/>
          <a:lstStyle/>
          <a:p>
            <a:pPr algn="ctr"/>
            <a:r>
              <a:rPr lang="he-IL"/>
              <a:t>החטיבה </a:t>
            </a:r>
          </a:p>
          <a:p>
            <a:pPr algn="ctr"/>
            <a:r>
              <a:rPr lang="he-IL"/>
              <a:t>החינוכית</a:t>
            </a:r>
            <a:endParaRPr lang="en-US"/>
          </a:p>
        </p:txBody>
      </p:sp>
      <p:sp>
        <p:nvSpPr>
          <p:cNvPr id="47109" name="Line 5"/>
          <p:cNvSpPr>
            <a:spLocks noChangeShapeType="1"/>
          </p:cNvSpPr>
          <p:nvPr/>
        </p:nvSpPr>
        <p:spPr bwMode="auto">
          <a:xfrm>
            <a:off x="6659563" y="2636838"/>
            <a:ext cx="1081087" cy="0"/>
          </a:xfrm>
          <a:prstGeom prst="line">
            <a:avLst/>
          </a:prstGeom>
          <a:noFill/>
          <a:ln w="9525">
            <a:solidFill>
              <a:schemeClr val="tx1"/>
            </a:solidFill>
            <a:round/>
            <a:headEnd/>
            <a:tailEnd/>
          </a:ln>
          <a:effectLst/>
        </p:spPr>
        <p:txBody>
          <a:bodyPr/>
          <a:lstStyle/>
          <a:p>
            <a:endParaRPr lang="he-IL"/>
          </a:p>
        </p:txBody>
      </p:sp>
      <p:sp>
        <p:nvSpPr>
          <p:cNvPr id="47110" name="Line 6"/>
          <p:cNvSpPr>
            <a:spLocks noChangeShapeType="1"/>
          </p:cNvSpPr>
          <p:nvPr/>
        </p:nvSpPr>
        <p:spPr bwMode="auto">
          <a:xfrm flipH="1">
            <a:off x="5508625" y="2636838"/>
            <a:ext cx="1150938" cy="0"/>
          </a:xfrm>
          <a:prstGeom prst="line">
            <a:avLst/>
          </a:prstGeom>
          <a:noFill/>
          <a:ln w="9525">
            <a:solidFill>
              <a:schemeClr val="tx1"/>
            </a:solidFill>
            <a:round/>
            <a:headEnd/>
            <a:tailEnd/>
          </a:ln>
          <a:effectLst/>
        </p:spPr>
        <p:txBody>
          <a:bodyPr/>
          <a:lstStyle/>
          <a:p>
            <a:endParaRPr lang="he-IL"/>
          </a:p>
        </p:txBody>
      </p:sp>
      <p:sp>
        <p:nvSpPr>
          <p:cNvPr id="47111" name="Line 7"/>
          <p:cNvSpPr>
            <a:spLocks noChangeShapeType="1"/>
          </p:cNvSpPr>
          <p:nvPr/>
        </p:nvSpPr>
        <p:spPr bwMode="auto">
          <a:xfrm>
            <a:off x="5508625" y="2636838"/>
            <a:ext cx="0" cy="576262"/>
          </a:xfrm>
          <a:prstGeom prst="line">
            <a:avLst/>
          </a:prstGeom>
          <a:noFill/>
          <a:ln w="9525">
            <a:solidFill>
              <a:schemeClr val="tx1"/>
            </a:solidFill>
            <a:round/>
            <a:headEnd/>
            <a:tailEnd/>
          </a:ln>
          <a:effectLst/>
        </p:spPr>
        <p:txBody>
          <a:bodyPr/>
          <a:lstStyle/>
          <a:p>
            <a:endParaRPr lang="he-IL"/>
          </a:p>
        </p:txBody>
      </p:sp>
      <p:sp>
        <p:nvSpPr>
          <p:cNvPr id="47112" name="Line 8"/>
          <p:cNvSpPr>
            <a:spLocks noChangeShapeType="1"/>
          </p:cNvSpPr>
          <p:nvPr/>
        </p:nvSpPr>
        <p:spPr bwMode="auto">
          <a:xfrm>
            <a:off x="7740650" y="2636838"/>
            <a:ext cx="0" cy="576262"/>
          </a:xfrm>
          <a:prstGeom prst="line">
            <a:avLst/>
          </a:prstGeom>
          <a:noFill/>
          <a:ln w="9525">
            <a:solidFill>
              <a:schemeClr val="tx1"/>
            </a:solidFill>
            <a:round/>
            <a:headEnd/>
            <a:tailEnd/>
          </a:ln>
          <a:effectLst/>
        </p:spPr>
        <p:txBody>
          <a:bodyPr/>
          <a:lstStyle/>
          <a:p>
            <a:endParaRPr lang="he-IL"/>
          </a:p>
        </p:txBody>
      </p:sp>
      <p:sp>
        <p:nvSpPr>
          <p:cNvPr id="47113" name="Line 9"/>
          <p:cNvSpPr>
            <a:spLocks noChangeShapeType="1"/>
          </p:cNvSpPr>
          <p:nvPr/>
        </p:nvSpPr>
        <p:spPr bwMode="auto">
          <a:xfrm flipH="1">
            <a:off x="1547813" y="1557338"/>
            <a:ext cx="720725" cy="0"/>
          </a:xfrm>
          <a:prstGeom prst="line">
            <a:avLst/>
          </a:prstGeom>
          <a:noFill/>
          <a:ln w="9525">
            <a:solidFill>
              <a:schemeClr val="tx1"/>
            </a:solidFill>
            <a:round/>
            <a:headEnd/>
            <a:tailEnd/>
          </a:ln>
          <a:effectLst/>
        </p:spPr>
        <p:txBody>
          <a:bodyPr/>
          <a:lstStyle/>
          <a:p>
            <a:endParaRPr lang="he-IL"/>
          </a:p>
        </p:txBody>
      </p:sp>
      <p:sp>
        <p:nvSpPr>
          <p:cNvPr id="47114" name="Rectangle 10"/>
          <p:cNvSpPr>
            <a:spLocks noChangeArrowheads="1"/>
          </p:cNvSpPr>
          <p:nvPr/>
        </p:nvSpPr>
        <p:spPr bwMode="auto">
          <a:xfrm>
            <a:off x="323850" y="1052513"/>
            <a:ext cx="1296988" cy="1223962"/>
          </a:xfrm>
          <a:prstGeom prst="rect">
            <a:avLst/>
          </a:prstGeom>
          <a:solidFill>
            <a:schemeClr val="accent1"/>
          </a:solidFill>
          <a:ln w="9525">
            <a:solidFill>
              <a:schemeClr val="tx1"/>
            </a:solidFill>
            <a:miter lim="800000"/>
            <a:headEnd/>
            <a:tailEnd/>
          </a:ln>
          <a:effectLst/>
        </p:spPr>
        <p:txBody>
          <a:bodyPr wrap="none" anchor="ctr"/>
          <a:lstStyle/>
          <a:p>
            <a:pPr algn="ctr"/>
            <a:r>
              <a:rPr lang="he-IL"/>
              <a:t>ועדת אתיקה </a:t>
            </a:r>
            <a:endParaRPr lang="en-US"/>
          </a:p>
        </p:txBody>
      </p:sp>
      <p:sp>
        <p:nvSpPr>
          <p:cNvPr id="47115" name="Rectangle 11"/>
          <p:cNvSpPr>
            <a:spLocks noChangeArrowheads="1"/>
          </p:cNvSpPr>
          <p:nvPr/>
        </p:nvSpPr>
        <p:spPr bwMode="auto">
          <a:xfrm>
            <a:off x="2268538" y="3213100"/>
            <a:ext cx="1582737" cy="1944688"/>
          </a:xfrm>
          <a:prstGeom prst="rect">
            <a:avLst/>
          </a:prstGeom>
          <a:solidFill>
            <a:schemeClr val="accent1"/>
          </a:solidFill>
          <a:ln w="9525">
            <a:solidFill>
              <a:schemeClr val="tx1"/>
            </a:solidFill>
            <a:miter lim="800000"/>
            <a:headEnd/>
            <a:tailEnd/>
          </a:ln>
          <a:effectLst/>
        </p:spPr>
        <p:txBody>
          <a:bodyPr wrap="none" anchor="ctr"/>
          <a:lstStyle/>
          <a:p>
            <a:pPr algn="ctr"/>
            <a:endParaRPr lang="he-IL"/>
          </a:p>
        </p:txBody>
      </p:sp>
      <p:sp>
        <p:nvSpPr>
          <p:cNvPr id="47116" name="Line 12"/>
          <p:cNvSpPr>
            <a:spLocks noChangeShapeType="1"/>
          </p:cNvSpPr>
          <p:nvPr/>
        </p:nvSpPr>
        <p:spPr bwMode="auto">
          <a:xfrm flipH="1">
            <a:off x="3059113" y="2636838"/>
            <a:ext cx="2449512" cy="0"/>
          </a:xfrm>
          <a:prstGeom prst="line">
            <a:avLst/>
          </a:prstGeom>
          <a:noFill/>
          <a:ln w="9525">
            <a:solidFill>
              <a:schemeClr val="tx1"/>
            </a:solidFill>
            <a:round/>
            <a:headEnd/>
            <a:tailEnd/>
          </a:ln>
          <a:effectLst/>
        </p:spPr>
        <p:txBody>
          <a:bodyPr/>
          <a:lstStyle/>
          <a:p>
            <a:endParaRPr lang="he-IL"/>
          </a:p>
        </p:txBody>
      </p:sp>
      <p:sp>
        <p:nvSpPr>
          <p:cNvPr id="47117" name="Line 13"/>
          <p:cNvSpPr>
            <a:spLocks noChangeShapeType="1"/>
          </p:cNvSpPr>
          <p:nvPr/>
        </p:nvSpPr>
        <p:spPr bwMode="auto">
          <a:xfrm>
            <a:off x="3059113" y="2636838"/>
            <a:ext cx="0" cy="576262"/>
          </a:xfrm>
          <a:prstGeom prst="line">
            <a:avLst/>
          </a:prstGeom>
          <a:noFill/>
          <a:ln w="9525">
            <a:solidFill>
              <a:schemeClr val="tx1"/>
            </a:solidFill>
            <a:round/>
            <a:headEnd/>
            <a:tailEnd/>
          </a:ln>
          <a:effectLst/>
        </p:spPr>
        <p:txBody>
          <a:bodyPr/>
          <a:lstStyle/>
          <a:p>
            <a:endParaRPr lang="he-IL"/>
          </a:p>
        </p:txBody>
      </p:sp>
      <p:sp>
        <p:nvSpPr>
          <p:cNvPr id="47118" name="Text Box 14"/>
          <p:cNvSpPr txBox="1">
            <a:spLocks noChangeArrowheads="1"/>
          </p:cNvSpPr>
          <p:nvPr/>
        </p:nvSpPr>
        <p:spPr bwMode="auto">
          <a:xfrm>
            <a:off x="2627313" y="3808413"/>
            <a:ext cx="884237" cy="366712"/>
          </a:xfrm>
          <a:prstGeom prst="rect">
            <a:avLst/>
          </a:prstGeom>
          <a:noFill/>
          <a:ln w="9525">
            <a:noFill/>
            <a:miter lim="800000"/>
            <a:headEnd/>
            <a:tailEnd/>
          </a:ln>
          <a:effectLst/>
        </p:spPr>
        <p:txBody>
          <a:bodyPr>
            <a:spAutoFit/>
          </a:bodyPr>
          <a:lstStyle/>
          <a:p>
            <a:endParaRPr lang="he-IL"/>
          </a:p>
        </p:txBody>
      </p:sp>
      <p:sp>
        <p:nvSpPr>
          <p:cNvPr id="47119" name="Text Box 15"/>
          <p:cNvSpPr txBox="1">
            <a:spLocks noChangeArrowheads="1"/>
          </p:cNvSpPr>
          <p:nvPr/>
        </p:nvSpPr>
        <p:spPr bwMode="auto">
          <a:xfrm>
            <a:off x="2268538" y="3933825"/>
            <a:ext cx="1582737" cy="641350"/>
          </a:xfrm>
          <a:prstGeom prst="rect">
            <a:avLst/>
          </a:prstGeom>
          <a:noFill/>
          <a:ln w="9525">
            <a:noFill/>
            <a:miter lim="800000"/>
            <a:headEnd/>
            <a:tailEnd/>
          </a:ln>
          <a:effectLst/>
        </p:spPr>
        <p:txBody>
          <a:bodyPr>
            <a:spAutoFit/>
          </a:bodyPr>
          <a:lstStyle/>
          <a:p>
            <a:pPr algn="ctr">
              <a:spcBef>
                <a:spcPct val="50000"/>
              </a:spcBef>
            </a:pPr>
            <a:r>
              <a:rPr lang="he-IL"/>
              <a:t>החטיבה התעסוקתית</a:t>
            </a:r>
            <a:endParaRPr lang="en-US"/>
          </a:p>
        </p:txBody>
      </p:sp>
      <p:sp>
        <p:nvSpPr>
          <p:cNvPr id="47120" name="AutoShape 16"/>
          <p:cNvSpPr>
            <a:spLocks noChangeArrowheads="1"/>
          </p:cNvSpPr>
          <p:nvPr/>
        </p:nvSpPr>
        <p:spPr bwMode="auto">
          <a:xfrm>
            <a:off x="1908175" y="3068638"/>
            <a:ext cx="792163" cy="576262"/>
          </a:xfrm>
          <a:prstGeom prst="irregularSeal1">
            <a:avLst/>
          </a:prstGeom>
          <a:solidFill>
            <a:srgbClr val="3366FF"/>
          </a:solidFill>
          <a:ln w="9525">
            <a:solidFill>
              <a:schemeClr val="tx1"/>
            </a:solidFill>
            <a:miter lim="800000"/>
            <a:headEnd/>
            <a:tailEnd/>
          </a:ln>
          <a:effectLst/>
        </p:spPr>
        <p:txBody>
          <a:bodyPr wrap="none" anchor="ctr"/>
          <a:lstStyle/>
          <a:p>
            <a:pPr algn="ctr"/>
            <a:r>
              <a:rPr lang="he-IL" sz="1400">
                <a:solidFill>
                  <a:schemeClr val="bg1"/>
                </a:solidFill>
              </a:rPr>
              <a:t>ועד נבחר</a:t>
            </a:r>
            <a:endParaRPr lang="en-US" sz="1400">
              <a:solidFill>
                <a:schemeClr val="bg1"/>
              </a:solidFill>
            </a:endParaRPr>
          </a:p>
        </p:txBody>
      </p:sp>
      <p:sp>
        <p:nvSpPr>
          <p:cNvPr id="47121" name="AutoShape 17"/>
          <p:cNvSpPr>
            <a:spLocks noChangeArrowheads="1"/>
          </p:cNvSpPr>
          <p:nvPr/>
        </p:nvSpPr>
        <p:spPr bwMode="auto">
          <a:xfrm>
            <a:off x="4211638" y="3068638"/>
            <a:ext cx="720725" cy="720725"/>
          </a:xfrm>
          <a:prstGeom prst="irregularSeal1">
            <a:avLst/>
          </a:prstGeom>
          <a:solidFill>
            <a:srgbClr val="3366FF"/>
          </a:solidFill>
          <a:ln w="9525">
            <a:solidFill>
              <a:schemeClr val="tx1"/>
            </a:solidFill>
            <a:miter lim="800000"/>
            <a:headEnd/>
            <a:tailEnd/>
          </a:ln>
          <a:effectLst/>
        </p:spPr>
        <p:txBody>
          <a:bodyPr wrap="none" anchor="ctr"/>
          <a:lstStyle/>
          <a:p>
            <a:pPr algn="ctr"/>
            <a:r>
              <a:rPr lang="he-IL" sz="1400">
                <a:solidFill>
                  <a:schemeClr val="bg1"/>
                </a:solidFill>
              </a:rPr>
              <a:t>ועד נבחר</a:t>
            </a:r>
            <a:endParaRPr lang="en-US" sz="1400">
              <a:solidFill>
                <a:schemeClr val="bg1"/>
              </a:solidFill>
            </a:endParaRPr>
          </a:p>
        </p:txBody>
      </p:sp>
      <p:sp>
        <p:nvSpPr>
          <p:cNvPr id="47122" name="AutoShape 18"/>
          <p:cNvSpPr>
            <a:spLocks noChangeArrowheads="1"/>
          </p:cNvSpPr>
          <p:nvPr/>
        </p:nvSpPr>
        <p:spPr bwMode="auto">
          <a:xfrm>
            <a:off x="6877050" y="2924175"/>
            <a:ext cx="935038" cy="649288"/>
          </a:xfrm>
          <a:prstGeom prst="irregularSeal1">
            <a:avLst/>
          </a:prstGeom>
          <a:solidFill>
            <a:srgbClr val="3366FF"/>
          </a:solidFill>
          <a:ln w="9525">
            <a:solidFill>
              <a:schemeClr val="tx1"/>
            </a:solidFill>
            <a:miter lim="800000"/>
            <a:headEnd/>
            <a:tailEnd/>
          </a:ln>
          <a:effectLst/>
        </p:spPr>
        <p:txBody>
          <a:bodyPr wrap="none" anchor="ctr"/>
          <a:lstStyle/>
          <a:p>
            <a:pPr algn="r"/>
            <a:endParaRPr lang="he-IL" sz="1400"/>
          </a:p>
        </p:txBody>
      </p:sp>
      <p:sp>
        <p:nvSpPr>
          <p:cNvPr id="47123" name="AutoShape 19"/>
          <p:cNvSpPr>
            <a:spLocks noChangeArrowheads="1"/>
          </p:cNvSpPr>
          <p:nvPr/>
        </p:nvSpPr>
        <p:spPr bwMode="auto">
          <a:xfrm>
            <a:off x="107950" y="620713"/>
            <a:ext cx="1008063" cy="792162"/>
          </a:xfrm>
          <a:prstGeom prst="irregularSeal1">
            <a:avLst/>
          </a:prstGeom>
          <a:solidFill>
            <a:srgbClr val="3366FF"/>
          </a:solidFill>
          <a:ln w="9525">
            <a:solidFill>
              <a:schemeClr val="tx1"/>
            </a:solidFill>
            <a:miter lim="800000"/>
            <a:headEnd/>
            <a:tailEnd/>
          </a:ln>
          <a:effectLst/>
        </p:spPr>
        <p:txBody>
          <a:bodyPr wrap="none" anchor="ctr"/>
          <a:lstStyle/>
          <a:p>
            <a:pPr algn="ctr"/>
            <a:r>
              <a:rPr lang="he-IL">
                <a:solidFill>
                  <a:schemeClr val="bg1"/>
                </a:solidFill>
              </a:rPr>
              <a:t>נבחרת</a:t>
            </a:r>
            <a:endParaRPr lang="en-US">
              <a:solidFill>
                <a:schemeClr val="bg1"/>
              </a:solidFill>
            </a:endParaRPr>
          </a:p>
        </p:txBody>
      </p:sp>
      <p:sp>
        <p:nvSpPr>
          <p:cNvPr id="47124" name="AutoShape 20"/>
          <p:cNvSpPr>
            <a:spLocks noChangeArrowheads="1"/>
          </p:cNvSpPr>
          <p:nvPr/>
        </p:nvSpPr>
        <p:spPr bwMode="auto">
          <a:xfrm>
            <a:off x="6732588" y="620713"/>
            <a:ext cx="935037" cy="719137"/>
          </a:xfrm>
          <a:prstGeom prst="irregularSeal1">
            <a:avLst/>
          </a:prstGeom>
          <a:solidFill>
            <a:srgbClr val="3366FF"/>
          </a:solidFill>
          <a:ln w="9525">
            <a:solidFill>
              <a:schemeClr val="tx1"/>
            </a:solidFill>
            <a:miter lim="800000"/>
            <a:headEnd/>
            <a:tailEnd/>
          </a:ln>
          <a:effectLst/>
        </p:spPr>
        <p:txBody>
          <a:bodyPr wrap="none" anchor="ctr"/>
          <a:lstStyle/>
          <a:p>
            <a:pPr algn="ctr"/>
            <a:r>
              <a:rPr lang="he-IL" sz="1400">
                <a:solidFill>
                  <a:schemeClr val="bg1"/>
                </a:solidFill>
              </a:rPr>
              <a:t>ועד נבחר</a:t>
            </a:r>
            <a:endParaRPr lang="en-US" sz="1400">
              <a:solidFill>
                <a:schemeClr val="bg1"/>
              </a:solidFill>
            </a:endParaRPr>
          </a:p>
        </p:txBody>
      </p:sp>
      <p:sp>
        <p:nvSpPr>
          <p:cNvPr id="47125" name="Text Box 21"/>
          <p:cNvSpPr txBox="1">
            <a:spLocks noChangeArrowheads="1"/>
          </p:cNvSpPr>
          <p:nvPr/>
        </p:nvSpPr>
        <p:spPr bwMode="auto">
          <a:xfrm>
            <a:off x="6832600" y="3067050"/>
            <a:ext cx="817563" cy="304800"/>
          </a:xfrm>
          <a:prstGeom prst="rect">
            <a:avLst/>
          </a:prstGeom>
          <a:noFill/>
          <a:ln w="9525" algn="ctr">
            <a:noFill/>
            <a:miter lim="800000"/>
            <a:headEnd/>
            <a:tailEnd/>
          </a:ln>
          <a:effectLst/>
        </p:spPr>
        <p:txBody>
          <a:bodyPr wrap="none">
            <a:spAutoFit/>
          </a:bodyPr>
          <a:lstStyle/>
          <a:p>
            <a:pPr algn="r"/>
            <a:r>
              <a:rPr lang="he-IL" sz="1400">
                <a:solidFill>
                  <a:schemeClr val="bg1"/>
                </a:solidFill>
              </a:rPr>
              <a:t>ועד נבחר</a:t>
            </a:r>
            <a:endParaRPr lang="en-US" sz="1400">
              <a:solidFill>
                <a:schemeClr val="bg1"/>
              </a:solidFill>
            </a:endParaRPr>
          </a:p>
        </p:txBody>
      </p:sp>
      <p:sp>
        <p:nvSpPr>
          <p:cNvPr id="47126" name="Rectangle 22"/>
          <p:cNvSpPr>
            <a:spLocks noChangeArrowheads="1"/>
          </p:cNvSpPr>
          <p:nvPr/>
        </p:nvSpPr>
        <p:spPr bwMode="auto">
          <a:xfrm>
            <a:off x="468313" y="3284538"/>
            <a:ext cx="1295400" cy="1873250"/>
          </a:xfrm>
          <a:prstGeom prst="rect">
            <a:avLst/>
          </a:prstGeom>
          <a:solidFill>
            <a:schemeClr val="accent1"/>
          </a:solidFill>
          <a:ln w="9525">
            <a:solidFill>
              <a:schemeClr val="tx1"/>
            </a:solidFill>
            <a:miter lim="800000"/>
            <a:headEnd/>
            <a:tailEnd/>
          </a:ln>
          <a:effectLst/>
        </p:spPr>
        <p:txBody>
          <a:bodyPr wrap="none" anchor="ctr"/>
          <a:lstStyle/>
          <a:p>
            <a:pPr algn="ctr"/>
            <a:r>
              <a:rPr lang="he-IL"/>
              <a:t>החטיבה </a:t>
            </a:r>
          </a:p>
          <a:p>
            <a:pPr algn="ctr"/>
            <a:r>
              <a:rPr lang="he-IL"/>
              <a:t>השיקומית</a:t>
            </a:r>
            <a:endParaRPr lang="en-US"/>
          </a:p>
        </p:txBody>
      </p:sp>
      <p:sp>
        <p:nvSpPr>
          <p:cNvPr id="47127" name="Line 23"/>
          <p:cNvSpPr>
            <a:spLocks noChangeShapeType="1"/>
          </p:cNvSpPr>
          <p:nvPr/>
        </p:nvSpPr>
        <p:spPr bwMode="auto">
          <a:xfrm flipH="1">
            <a:off x="1258888" y="2636838"/>
            <a:ext cx="1800225" cy="0"/>
          </a:xfrm>
          <a:prstGeom prst="line">
            <a:avLst/>
          </a:prstGeom>
          <a:noFill/>
          <a:ln w="9525">
            <a:solidFill>
              <a:schemeClr val="tx1"/>
            </a:solidFill>
            <a:round/>
            <a:headEnd/>
            <a:tailEnd/>
          </a:ln>
          <a:effectLst/>
        </p:spPr>
        <p:txBody>
          <a:bodyPr/>
          <a:lstStyle/>
          <a:p>
            <a:endParaRPr lang="he-IL"/>
          </a:p>
        </p:txBody>
      </p:sp>
      <p:sp>
        <p:nvSpPr>
          <p:cNvPr id="47128" name="Line 24"/>
          <p:cNvSpPr>
            <a:spLocks noChangeShapeType="1"/>
          </p:cNvSpPr>
          <p:nvPr/>
        </p:nvSpPr>
        <p:spPr bwMode="auto">
          <a:xfrm flipH="1">
            <a:off x="1258888" y="2636838"/>
            <a:ext cx="0" cy="647700"/>
          </a:xfrm>
          <a:prstGeom prst="line">
            <a:avLst/>
          </a:prstGeom>
          <a:noFill/>
          <a:ln w="9525">
            <a:solidFill>
              <a:schemeClr val="tx1"/>
            </a:solidFill>
            <a:round/>
            <a:headEnd/>
            <a:tailEnd/>
          </a:ln>
          <a:effectLst/>
        </p:spPr>
        <p:txBody>
          <a:bodyPr/>
          <a:lstStyle/>
          <a:p>
            <a:endParaRPr lang="he-IL"/>
          </a:p>
        </p:txBody>
      </p:sp>
      <p:sp>
        <p:nvSpPr>
          <p:cNvPr id="47129" name="Line 25"/>
          <p:cNvSpPr>
            <a:spLocks noChangeShapeType="1"/>
          </p:cNvSpPr>
          <p:nvPr/>
        </p:nvSpPr>
        <p:spPr bwMode="auto">
          <a:xfrm>
            <a:off x="4572000" y="1916113"/>
            <a:ext cx="0" cy="720725"/>
          </a:xfrm>
          <a:prstGeom prst="line">
            <a:avLst/>
          </a:prstGeom>
          <a:noFill/>
          <a:ln w="9525">
            <a:solidFill>
              <a:schemeClr val="tx1"/>
            </a:solidFill>
            <a:round/>
            <a:headEnd/>
            <a:tailEnd/>
          </a:ln>
          <a:effectLst/>
        </p:spPr>
        <p:txBody>
          <a:bodyPr/>
          <a:lstStyle/>
          <a:p>
            <a:endParaRPr lang="he-IL"/>
          </a:p>
        </p:txBody>
      </p:sp>
      <p:sp>
        <p:nvSpPr>
          <p:cNvPr id="47130" name="AutoShape 26"/>
          <p:cNvSpPr>
            <a:spLocks noChangeArrowheads="1"/>
          </p:cNvSpPr>
          <p:nvPr/>
        </p:nvSpPr>
        <p:spPr bwMode="auto">
          <a:xfrm>
            <a:off x="179388" y="2924175"/>
            <a:ext cx="792162" cy="720725"/>
          </a:xfrm>
          <a:prstGeom prst="irregularSeal1">
            <a:avLst/>
          </a:prstGeom>
          <a:solidFill>
            <a:srgbClr val="3366FF"/>
          </a:solidFill>
          <a:ln w="9525">
            <a:solidFill>
              <a:schemeClr val="tx1"/>
            </a:solidFill>
            <a:miter lim="800000"/>
            <a:headEnd/>
            <a:tailEnd/>
          </a:ln>
          <a:effectLst/>
        </p:spPr>
        <p:txBody>
          <a:bodyPr wrap="none" anchor="ctr"/>
          <a:lstStyle/>
          <a:p>
            <a:pPr algn="ctr"/>
            <a:r>
              <a:rPr lang="he-IL" sz="1400">
                <a:solidFill>
                  <a:schemeClr val="bg1"/>
                </a:solidFill>
              </a:rPr>
              <a:t>ועד נבחר</a:t>
            </a:r>
            <a:endParaRPr lang="en-US" sz="1400">
              <a:solidFill>
                <a:schemeClr val="bg1"/>
              </a:solidFill>
            </a:endParaRPr>
          </a:p>
        </p:txBody>
      </p:sp>
      <p:sp>
        <p:nvSpPr>
          <p:cNvPr id="47131" name="Text Box 27"/>
          <p:cNvSpPr txBox="1">
            <a:spLocks noChangeArrowheads="1"/>
          </p:cNvSpPr>
          <p:nvPr/>
        </p:nvSpPr>
        <p:spPr bwMode="auto">
          <a:xfrm>
            <a:off x="1908175" y="188913"/>
            <a:ext cx="4751388"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47132" name="Text Box 28"/>
          <p:cNvSpPr txBox="1">
            <a:spLocks noChangeArrowheads="1"/>
          </p:cNvSpPr>
          <p:nvPr/>
        </p:nvSpPr>
        <p:spPr bwMode="auto">
          <a:xfrm>
            <a:off x="1692275" y="188913"/>
            <a:ext cx="5400675" cy="366712"/>
          </a:xfrm>
          <a:prstGeom prst="rect">
            <a:avLst/>
          </a:prstGeom>
          <a:noFill/>
          <a:ln w="9525">
            <a:noFill/>
            <a:miter lim="800000"/>
            <a:headEnd/>
            <a:tailEnd/>
          </a:ln>
          <a:effectLst/>
        </p:spPr>
        <p:txBody>
          <a:bodyPr>
            <a:spAutoFit/>
          </a:bodyPr>
          <a:lstStyle/>
          <a:p>
            <a:pPr algn="ctr">
              <a:spcBef>
                <a:spcPct val="50000"/>
              </a:spcBef>
            </a:pPr>
            <a:r>
              <a:rPr lang="he-IL" b="1">
                <a:solidFill>
                  <a:srgbClr val="CC3300"/>
                </a:solidFill>
              </a:rPr>
              <a:t>מבנה הסתדרות הפסיכולוגים בישראל ב 1977</a:t>
            </a:r>
            <a:r>
              <a:rPr lang="he-IL"/>
              <a:t> </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1763713" y="765175"/>
            <a:ext cx="5113337" cy="1150938"/>
          </a:xfrm>
          <a:prstGeom prst="rect">
            <a:avLst/>
          </a:prstGeom>
          <a:solidFill>
            <a:srgbClr val="339966"/>
          </a:solidFill>
          <a:ln w="9525">
            <a:solidFill>
              <a:schemeClr val="tx1"/>
            </a:solidFill>
            <a:miter lim="800000"/>
            <a:headEnd/>
            <a:tailEnd/>
          </a:ln>
          <a:effectLst/>
        </p:spPr>
        <p:txBody>
          <a:bodyPr wrap="none" anchor="ctr"/>
          <a:lstStyle/>
          <a:p>
            <a:pPr algn="ctr"/>
            <a:r>
              <a:rPr lang="he-IL" sz="2400" b="1"/>
              <a:t>מועצת הפסיכולוגים בישראל</a:t>
            </a:r>
            <a:r>
              <a:rPr lang="he-IL"/>
              <a:t> </a:t>
            </a:r>
            <a:endParaRPr lang="en-US"/>
          </a:p>
        </p:txBody>
      </p:sp>
      <p:sp>
        <p:nvSpPr>
          <p:cNvPr id="22531" name="Rectangle 3"/>
          <p:cNvSpPr>
            <a:spLocks noChangeArrowheads="1"/>
          </p:cNvSpPr>
          <p:nvPr/>
        </p:nvSpPr>
        <p:spPr bwMode="auto">
          <a:xfrm>
            <a:off x="6372225" y="3789363"/>
            <a:ext cx="1008063" cy="1150937"/>
          </a:xfrm>
          <a:prstGeom prst="rect">
            <a:avLst/>
          </a:prstGeom>
          <a:solidFill>
            <a:schemeClr val="accent1"/>
          </a:solidFill>
          <a:ln w="9525">
            <a:solidFill>
              <a:schemeClr val="tx1"/>
            </a:solidFill>
            <a:miter lim="800000"/>
            <a:headEnd/>
            <a:tailEnd/>
          </a:ln>
          <a:effectLst/>
        </p:spPr>
        <p:txBody>
          <a:bodyPr wrap="none" anchor="ctr"/>
          <a:lstStyle/>
          <a:p>
            <a:pPr algn="ctr"/>
            <a:r>
              <a:rPr lang="he-IL"/>
              <a:t>ועדה </a:t>
            </a:r>
          </a:p>
          <a:p>
            <a:pPr algn="ctr"/>
            <a:r>
              <a:rPr lang="he-IL"/>
              <a:t>מקצועית </a:t>
            </a:r>
          </a:p>
          <a:p>
            <a:pPr algn="ctr"/>
            <a:r>
              <a:rPr lang="he-IL"/>
              <a:t>קלינית</a:t>
            </a:r>
            <a:endParaRPr lang="en-US"/>
          </a:p>
        </p:txBody>
      </p:sp>
      <p:sp>
        <p:nvSpPr>
          <p:cNvPr id="22532" name="Rectangle 4"/>
          <p:cNvSpPr>
            <a:spLocks noChangeArrowheads="1"/>
          </p:cNvSpPr>
          <p:nvPr/>
        </p:nvSpPr>
        <p:spPr bwMode="auto">
          <a:xfrm>
            <a:off x="4716463" y="3789363"/>
            <a:ext cx="1009650" cy="1150937"/>
          </a:xfrm>
          <a:prstGeom prst="rect">
            <a:avLst/>
          </a:prstGeom>
          <a:solidFill>
            <a:schemeClr val="accent1"/>
          </a:solidFill>
          <a:ln w="9525">
            <a:solidFill>
              <a:schemeClr val="tx1"/>
            </a:solidFill>
            <a:miter lim="800000"/>
            <a:headEnd/>
            <a:tailEnd/>
          </a:ln>
          <a:effectLst/>
        </p:spPr>
        <p:txBody>
          <a:bodyPr wrap="none" anchor="ctr"/>
          <a:lstStyle/>
          <a:p>
            <a:pPr algn="ctr"/>
            <a:r>
              <a:rPr lang="he-IL" sz="1600" b="1"/>
              <a:t>ועדה </a:t>
            </a:r>
          </a:p>
          <a:p>
            <a:pPr algn="ctr"/>
            <a:r>
              <a:rPr lang="he-IL" sz="1600" b="1"/>
              <a:t>מקצועית</a:t>
            </a:r>
            <a:r>
              <a:rPr lang="he-IL" sz="1600"/>
              <a:t> </a:t>
            </a:r>
          </a:p>
          <a:p>
            <a:pPr algn="ctr"/>
            <a:r>
              <a:rPr lang="he-IL" sz="1600" b="1"/>
              <a:t>חינוכית</a:t>
            </a:r>
            <a:endParaRPr lang="en-US" sz="1600" b="1"/>
          </a:p>
        </p:txBody>
      </p:sp>
      <p:sp>
        <p:nvSpPr>
          <p:cNvPr id="22533" name="Rectangle 5"/>
          <p:cNvSpPr>
            <a:spLocks noChangeArrowheads="1"/>
          </p:cNvSpPr>
          <p:nvPr/>
        </p:nvSpPr>
        <p:spPr bwMode="auto">
          <a:xfrm>
            <a:off x="2339975" y="3789363"/>
            <a:ext cx="1008063" cy="1150937"/>
          </a:xfrm>
          <a:prstGeom prst="rect">
            <a:avLst/>
          </a:prstGeom>
          <a:solidFill>
            <a:schemeClr val="accent1"/>
          </a:solidFill>
          <a:ln w="9525">
            <a:solidFill>
              <a:schemeClr val="tx1"/>
            </a:solidFill>
            <a:miter lim="800000"/>
            <a:headEnd/>
            <a:tailEnd/>
          </a:ln>
          <a:effectLst/>
        </p:spPr>
        <p:txBody>
          <a:bodyPr wrap="none" anchor="ctr"/>
          <a:lstStyle/>
          <a:p>
            <a:pPr algn="ctr"/>
            <a:r>
              <a:rPr lang="he-IL" sz="1600"/>
              <a:t>ועדה </a:t>
            </a:r>
            <a:endParaRPr lang="he-IL" sz="1600" b="1"/>
          </a:p>
          <a:p>
            <a:pPr algn="ctr"/>
            <a:r>
              <a:rPr lang="he-IL" sz="1600" b="1"/>
              <a:t>מקצועית</a:t>
            </a:r>
          </a:p>
          <a:p>
            <a:pPr algn="ctr"/>
            <a:r>
              <a:rPr lang="he-IL" sz="1600" b="1"/>
              <a:t>תעסוקתית</a:t>
            </a:r>
          </a:p>
          <a:p>
            <a:pPr algn="ctr"/>
            <a:r>
              <a:rPr lang="he-IL"/>
              <a:t>חברתית</a:t>
            </a:r>
            <a:endParaRPr lang="en-US"/>
          </a:p>
        </p:txBody>
      </p:sp>
      <p:sp>
        <p:nvSpPr>
          <p:cNvPr id="22534" name="Line 6"/>
          <p:cNvSpPr>
            <a:spLocks noChangeShapeType="1"/>
          </p:cNvSpPr>
          <p:nvPr/>
        </p:nvSpPr>
        <p:spPr bwMode="auto">
          <a:xfrm>
            <a:off x="4787900" y="1916113"/>
            <a:ext cx="0" cy="144462"/>
          </a:xfrm>
          <a:prstGeom prst="line">
            <a:avLst/>
          </a:prstGeom>
          <a:noFill/>
          <a:ln w="9525">
            <a:solidFill>
              <a:schemeClr val="tx1"/>
            </a:solidFill>
            <a:round/>
            <a:headEnd/>
            <a:tailEnd/>
          </a:ln>
          <a:effectLst/>
        </p:spPr>
        <p:txBody>
          <a:bodyPr/>
          <a:lstStyle/>
          <a:p>
            <a:endParaRPr lang="he-IL"/>
          </a:p>
        </p:txBody>
      </p:sp>
      <p:sp>
        <p:nvSpPr>
          <p:cNvPr id="22535" name="Line 7"/>
          <p:cNvSpPr>
            <a:spLocks noChangeShapeType="1"/>
          </p:cNvSpPr>
          <p:nvPr/>
        </p:nvSpPr>
        <p:spPr bwMode="auto">
          <a:xfrm>
            <a:off x="2916238" y="2060575"/>
            <a:ext cx="3816350" cy="0"/>
          </a:xfrm>
          <a:prstGeom prst="line">
            <a:avLst/>
          </a:prstGeom>
          <a:noFill/>
          <a:ln w="9525">
            <a:solidFill>
              <a:schemeClr val="tx1"/>
            </a:solidFill>
            <a:round/>
            <a:headEnd/>
            <a:tailEnd/>
          </a:ln>
          <a:effectLst/>
        </p:spPr>
        <p:txBody>
          <a:bodyPr/>
          <a:lstStyle/>
          <a:p>
            <a:endParaRPr lang="he-IL"/>
          </a:p>
        </p:txBody>
      </p:sp>
      <p:sp>
        <p:nvSpPr>
          <p:cNvPr id="22536" name="Line 8"/>
          <p:cNvSpPr>
            <a:spLocks noChangeShapeType="1"/>
          </p:cNvSpPr>
          <p:nvPr/>
        </p:nvSpPr>
        <p:spPr bwMode="auto">
          <a:xfrm>
            <a:off x="1476375" y="3500438"/>
            <a:ext cx="0" cy="0"/>
          </a:xfrm>
          <a:prstGeom prst="line">
            <a:avLst/>
          </a:prstGeom>
          <a:noFill/>
          <a:ln w="9525">
            <a:solidFill>
              <a:schemeClr val="tx1"/>
            </a:solidFill>
            <a:round/>
            <a:headEnd/>
            <a:tailEnd/>
          </a:ln>
          <a:effectLst/>
        </p:spPr>
        <p:txBody>
          <a:bodyPr/>
          <a:lstStyle/>
          <a:p>
            <a:endParaRPr lang="he-IL"/>
          </a:p>
        </p:txBody>
      </p:sp>
      <p:sp>
        <p:nvSpPr>
          <p:cNvPr id="22537" name="Line 9"/>
          <p:cNvSpPr>
            <a:spLocks noChangeShapeType="1"/>
          </p:cNvSpPr>
          <p:nvPr/>
        </p:nvSpPr>
        <p:spPr bwMode="auto">
          <a:xfrm>
            <a:off x="1258888" y="3500438"/>
            <a:ext cx="0" cy="0"/>
          </a:xfrm>
          <a:prstGeom prst="line">
            <a:avLst/>
          </a:prstGeom>
          <a:noFill/>
          <a:ln w="9525">
            <a:solidFill>
              <a:schemeClr val="tx1"/>
            </a:solidFill>
            <a:round/>
            <a:headEnd/>
            <a:tailEnd/>
          </a:ln>
          <a:effectLst/>
        </p:spPr>
        <p:txBody>
          <a:bodyPr/>
          <a:lstStyle/>
          <a:p>
            <a:endParaRPr lang="he-IL"/>
          </a:p>
        </p:txBody>
      </p:sp>
      <p:sp>
        <p:nvSpPr>
          <p:cNvPr id="22538" name="Line 10"/>
          <p:cNvSpPr>
            <a:spLocks noChangeShapeType="1"/>
          </p:cNvSpPr>
          <p:nvPr/>
        </p:nvSpPr>
        <p:spPr bwMode="auto">
          <a:xfrm>
            <a:off x="5292725" y="2060575"/>
            <a:ext cx="0" cy="1728788"/>
          </a:xfrm>
          <a:prstGeom prst="line">
            <a:avLst/>
          </a:prstGeom>
          <a:noFill/>
          <a:ln w="9525">
            <a:solidFill>
              <a:schemeClr val="tx1"/>
            </a:solidFill>
            <a:round/>
            <a:headEnd/>
            <a:tailEnd/>
          </a:ln>
          <a:effectLst/>
        </p:spPr>
        <p:txBody>
          <a:bodyPr/>
          <a:lstStyle/>
          <a:p>
            <a:endParaRPr lang="he-IL"/>
          </a:p>
        </p:txBody>
      </p:sp>
      <p:sp>
        <p:nvSpPr>
          <p:cNvPr id="22539" name="Line 11"/>
          <p:cNvSpPr>
            <a:spLocks noChangeShapeType="1"/>
          </p:cNvSpPr>
          <p:nvPr/>
        </p:nvSpPr>
        <p:spPr bwMode="auto">
          <a:xfrm>
            <a:off x="5795963" y="4508500"/>
            <a:ext cx="0" cy="0"/>
          </a:xfrm>
          <a:prstGeom prst="line">
            <a:avLst/>
          </a:prstGeom>
          <a:noFill/>
          <a:ln w="9525">
            <a:solidFill>
              <a:schemeClr val="tx1"/>
            </a:solidFill>
            <a:round/>
            <a:headEnd/>
            <a:tailEnd/>
          </a:ln>
          <a:effectLst/>
        </p:spPr>
        <p:txBody>
          <a:bodyPr/>
          <a:lstStyle/>
          <a:p>
            <a:endParaRPr lang="he-IL"/>
          </a:p>
        </p:txBody>
      </p:sp>
      <p:sp>
        <p:nvSpPr>
          <p:cNvPr id="22540" name="Line 12"/>
          <p:cNvSpPr>
            <a:spLocks noChangeShapeType="1"/>
          </p:cNvSpPr>
          <p:nvPr/>
        </p:nvSpPr>
        <p:spPr bwMode="auto">
          <a:xfrm>
            <a:off x="6732588" y="2060575"/>
            <a:ext cx="0" cy="576263"/>
          </a:xfrm>
          <a:prstGeom prst="line">
            <a:avLst/>
          </a:prstGeom>
          <a:noFill/>
          <a:ln w="9525">
            <a:solidFill>
              <a:schemeClr val="tx1"/>
            </a:solidFill>
            <a:round/>
            <a:headEnd/>
            <a:tailEnd/>
          </a:ln>
          <a:effectLst/>
        </p:spPr>
        <p:txBody>
          <a:bodyPr/>
          <a:lstStyle/>
          <a:p>
            <a:endParaRPr lang="he-IL"/>
          </a:p>
        </p:txBody>
      </p:sp>
      <p:sp>
        <p:nvSpPr>
          <p:cNvPr id="22541" name="Rectangle 13"/>
          <p:cNvSpPr>
            <a:spLocks noChangeArrowheads="1"/>
          </p:cNvSpPr>
          <p:nvPr/>
        </p:nvSpPr>
        <p:spPr bwMode="auto">
          <a:xfrm>
            <a:off x="323850" y="333375"/>
            <a:ext cx="1008063" cy="647700"/>
          </a:xfrm>
          <a:prstGeom prst="rect">
            <a:avLst/>
          </a:prstGeom>
          <a:solidFill>
            <a:srgbClr val="00FF00"/>
          </a:solidFill>
          <a:ln w="9525">
            <a:solidFill>
              <a:schemeClr val="tx1"/>
            </a:solidFill>
            <a:miter lim="800000"/>
            <a:headEnd/>
            <a:tailEnd/>
          </a:ln>
          <a:effectLst/>
        </p:spPr>
        <p:txBody>
          <a:bodyPr wrap="none" anchor="ctr"/>
          <a:lstStyle/>
          <a:p>
            <a:pPr algn="ctr"/>
            <a:r>
              <a:rPr lang="he-IL"/>
              <a:t>ועדת </a:t>
            </a:r>
          </a:p>
          <a:p>
            <a:pPr algn="ctr"/>
            <a:r>
              <a:rPr lang="he-IL"/>
              <a:t>תלונות</a:t>
            </a:r>
            <a:endParaRPr lang="en-US"/>
          </a:p>
        </p:txBody>
      </p:sp>
      <p:sp>
        <p:nvSpPr>
          <p:cNvPr id="22542" name="Line 14"/>
          <p:cNvSpPr>
            <a:spLocks noChangeShapeType="1"/>
          </p:cNvSpPr>
          <p:nvPr/>
        </p:nvSpPr>
        <p:spPr bwMode="auto">
          <a:xfrm>
            <a:off x="1331913" y="836613"/>
            <a:ext cx="431800" cy="0"/>
          </a:xfrm>
          <a:prstGeom prst="line">
            <a:avLst/>
          </a:prstGeom>
          <a:noFill/>
          <a:ln w="9525">
            <a:solidFill>
              <a:schemeClr val="tx1"/>
            </a:solidFill>
            <a:round/>
            <a:headEnd/>
            <a:tailEnd/>
          </a:ln>
          <a:effectLst/>
        </p:spPr>
        <p:txBody>
          <a:bodyPr/>
          <a:lstStyle/>
          <a:p>
            <a:endParaRPr lang="he-IL"/>
          </a:p>
        </p:txBody>
      </p:sp>
      <p:sp>
        <p:nvSpPr>
          <p:cNvPr id="22543" name="Line 15"/>
          <p:cNvSpPr>
            <a:spLocks noChangeShapeType="1"/>
          </p:cNvSpPr>
          <p:nvPr/>
        </p:nvSpPr>
        <p:spPr bwMode="auto">
          <a:xfrm flipV="1">
            <a:off x="6732588" y="2492375"/>
            <a:ext cx="0" cy="71438"/>
          </a:xfrm>
          <a:prstGeom prst="line">
            <a:avLst/>
          </a:prstGeom>
          <a:noFill/>
          <a:ln w="9525">
            <a:solidFill>
              <a:schemeClr val="tx1"/>
            </a:solidFill>
            <a:round/>
            <a:headEnd/>
            <a:tailEnd/>
          </a:ln>
          <a:effectLst/>
        </p:spPr>
        <p:txBody>
          <a:bodyPr/>
          <a:lstStyle/>
          <a:p>
            <a:endParaRPr lang="he-IL"/>
          </a:p>
        </p:txBody>
      </p:sp>
      <p:sp>
        <p:nvSpPr>
          <p:cNvPr id="22544" name="Line 16"/>
          <p:cNvSpPr>
            <a:spLocks noChangeShapeType="1"/>
          </p:cNvSpPr>
          <p:nvPr/>
        </p:nvSpPr>
        <p:spPr bwMode="auto">
          <a:xfrm flipH="1">
            <a:off x="2916238" y="2060575"/>
            <a:ext cx="2160587" cy="0"/>
          </a:xfrm>
          <a:prstGeom prst="line">
            <a:avLst/>
          </a:prstGeom>
          <a:noFill/>
          <a:ln w="9525">
            <a:solidFill>
              <a:schemeClr val="tx1"/>
            </a:solidFill>
            <a:round/>
            <a:headEnd/>
            <a:tailEnd/>
          </a:ln>
          <a:effectLst/>
        </p:spPr>
        <p:txBody>
          <a:bodyPr/>
          <a:lstStyle/>
          <a:p>
            <a:endParaRPr lang="he-IL"/>
          </a:p>
        </p:txBody>
      </p:sp>
      <p:sp>
        <p:nvSpPr>
          <p:cNvPr id="22545" name="Rectangle 17"/>
          <p:cNvSpPr>
            <a:spLocks noChangeArrowheads="1"/>
          </p:cNvSpPr>
          <p:nvPr/>
        </p:nvSpPr>
        <p:spPr bwMode="auto">
          <a:xfrm>
            <a:off x="323850" y="1484313"/>
            <a:ext cx="1008063" cy="574675"/>
          </a:xfrm>
          <a:prstGeom prst="rect">
            <a:avLst/>
          </a:prstGeom>
          <a:solidFill>
            <a:srgbClr val="339966"/>
          </a:solidFill>
          <a:ln w="9525" algn="ctr">
            <a:solidFill>
              <a:schemeClr val="tx1"/>
            </a:solidFill>
            <a:miter lim="800000"/>
            <a:headEnd/>
            <a:tailEnd/>
          </a:ln>
          <a:effectLst/>
        </p:spPr>
        <p:txBody>
          <a:bodyPr wrap="none" anchor="ctr"/>
          <a:lstStyle/>
          <a:p>
            <a:pPr algn="ctr"/>
            <a:r>
              <a:rPr lang="he-IL">
                <a:solidFill>
                  <a:schemeClr val="bg1"/>
                </a:solidFill>
              </a:rPr>
              <a:t>ועדת </a:t>
            </a:r>
          </a:p>
          <a:p>
            <a:pPr algn="ctr"/>
            <a:r>
              <a:rPr lang="he-IL">
                <a:solidFill>
                  <a:schemeClr val="bg1"/>
                </a:solidFill>
              </a:rPr>
              <a:t>משמעת</a:t>
            </a:r>
            <a:r>
              <a:rPr lang="he-IL" sz="1400"/>
              <a:t> </a:t>
            </a:r>
            <a:endParaRPr lang="en-US" sz="1400"/>
          </a:p>
        </p:txBody>
      </p:sp>
      <p:sp>
        <p:nvSpPr>
          <p:cNvPr id="22546" name="Line 18"/>
          <p:cNvSpPr>
            <a:spLocks noChangeShapeType="1"/>
          </p:cNvSpPr>
          <p:nvPr/>
        </p:nvSpPr>
        <p:spPr bwMode="auto">
          <a:xfrm>
            <a:off x="1331913" y="1628775"/>
            <a:ext cx="431800" cy="0"/>
          </a:xfrm>
          <a:prstGeom prst="line">
            <a:avLst/>
          </a:prstGeom>
          <a:noFill/>
          <a:ln w="9525">
            <a:solidFill>
              <a:schemeClr val="tx1"/>
            </a:solidFill>
            <a:round/>
            <a:headEnd/>
            <a:tailEnd/>
          </a:ln>
          <a:effectLst/>
        </p:spPr>
        <p:txBody>
          <a:bodyPr/>
          <a:lstStyle/>
          <a:p>
            <a:endParaRPr lang="he-IL"/>
          </a:p>
        </p:txBody>
      </p:sp>
      <p:sp>
        <p:nvSpPr>
          <p:cNvPr id="22547" name="Line 19"/>
          <p:cNvSpPr>
            <a:spLocks noChangeShapeType="1"/>
          </p:cNvSpPr>
          <p:nvPr/>
        </p:nvSpPr>
        <p:spPr bwMode="auto">
          <a:xfrm>
            <a:off x="6732588" y="2060575"/>
            <a:ext cx="0" cy="1728788"/>
          </a:xfrm>
          <a:prstGeom prst="line">
            <a:avLst/>
          </a:prstGeom>
          <a:noFill/>
          <a:ln w="9525">
            <a:solidFill>
              <a:schemeClr val="tx1"/>
            </a:solidFill>
            <a:round/>
            <a:headEnd/>
            <a:tailEnd/>
          </a:ln>
          <a:effectLst/>
        </p:spPr>
        <p:txBody>
          <a:bodyPr/>
          <a:lstStyle/>
          <a:p>
            <a:endParaRPr lang="he-IL"/>
          </a:p>
        </p:txBody>
      </p:sp>
      <p:sp>
        <p:nvSpPr>
          <p:cNvPr id="22548" name="Oval 20"/>
          <p:cNvSpPr>
            <a:spLocks noChangeArrowheads="1"/>
          </p:cNvSpPr>
          <p:nvPr/>
        </p:nvSpPr>
        <p:spPr bwMode="auto">
          <a:xfrm>
            <a:off x="7308850" y="981075"/>
            <a:ext cx="1346200" cy="1057275"/>
          </a:xfrm>
          <a:prstGeom prst="ellipse">
            <a:avLst/>
          </a:prstGeom>
          <a:solidFill>
            <a:srgbClr val="808000"/>
          </a:solidFill>
          <a:ln w="9525" algn="ctr">
            <a:solidFill>
              <a:schemeClr val="tx1"/>
            </a:solidFill>
            <a:round/>
            <a:headEnd/>
            <a:tailEnd/>
          </a:ln>
          <a:effectLst/>
        </p:spPr>
        <p:txBody>
          <a:bodyPr wrap="none" anchor="ctr"/>
          <a:lstStyle/>
          <a:p>
            <a:pPr algn="ctr"/>
            <a:r>
              <a:rPr lang="he-IL" sz="1400">
                <a:solidFill>
                  <a:schemeClr val="bg1"/>
                </a:solidFill>
              </a:rPr>
              <a:t>מנהלת </a:t>
            </a:r>
          </a:p>
          <a:p>
            <a:pPr algn="ctr"/>
            <a:r>
              <a:rPr lang="he-IL" sz="1400">
                <a:solidFill>
                  <a:schemeClr val="bg1"/>
                </a:solidFill>
              </a:rPr>
              <a:t>פנקס הפסיכולוגים</a:t>
            </a:r>
            <a:endParaRPr lang="en-US" sz="1400">
              <a:solidFill>
                <a:schemeClr val="bg1"/>
              </a:solidFill>
            </a:endParaRPr>
          </a:p>
        </p:txBody>
      </p:sp>
      <p:sp>
        <p:nvSpPr>
          <p:cNvPr id="22549" name="Rectangle 21"/>
          <p:cNvSpPr>
            <a:spLocks noChangeArrowheads="1"/>
          </p:cNvSpPr>
          <p:nvPr/>
        </p:nvSpPr>
        <p:spPr bwMode="auto">
          <a:xfrm>
            <a:off x="2627313" y="333375"/>
            <a:ext cx="3600450" cy="287338"/>
          </a:xfrm>
          <a:prstGeom prst="rect">
            <a:avLst/>
          </a:prstGeom>
          <a:solidFill>
            <a:srgbClr val="FFFFFF"/>
          </a:solidFill>
          <a:ln w="9525" algn="ctr">
            <a:solidFill>
              <a:schemeClr val="tx1"/>
            </a:solidFill>
            <a:miter lim="800000"/>
            <a:headEnd/>
            <a:tailEnd/>
          </a:ln>
          <a:effectLst/>
        </p:spPr>
        <p:txBody>
          <a:bodyPr wrap="none" anchor="ctr"/>
          <a:lstStyle/>
          <a:p>
            <a:pPr algn="ctr"/>
            <a:r>
              <a:rPr lang="he-IL" sz="1600" b="1">
                <a:solidFill>
                  <a:schemeClr val="hlink"/>
                </a:solidFill>
              </a:rPr>
              <a:t>שר הבריאות</a:t>
            </a:r>
            <a:r>
              <a:rPr lang="he-IL" sz="1400"/>
              <a:t> </a:t>
            </a:r>
            <a:endParaRPr lang="en-US" sz="1400"/>
          </a:p>
        </p:txBody>
      </p:sp>
      <p:sp>
        <p:nvSpPr>
          <p:cNvPr id="22550" name="Rectangle 22"/>
          <p:cNvSpPr>
            <a:spLocks noChangeArrowheads="1"/>
          </p:cNvSpPr>
          <p:nvPr/>
        </p:nvSpPr>
        <p:spPr bwMode="auto">
          <a:xfrm>
            <a:off x="2700338" y="0"/>
            <a:ext cx="3457575" cy="260350"/>
          </a:xfrm>
          <a:prstGeom prst="rect">
            <a:avLst/>
          </a:prstGeom>
          <a:solidFill>
            <a:srgbClr val="FFFFFF"/>
          </a:solidFill>
          <a:ln w="9525" algn="ctr">
            <a:solidFill>
              <a:schemeClr val="tx1"/>
            </a:solidFill>
            <a:miter lim="800000"/>
            <a:headEnd/>
            <a:tailEnd/>
          </a:ln>
          <a:effectLst/>
        </p:spPr>
        <p:txBody>
          <a:bodyPr wrap="none" anchor="ctr"/>
          <a:lstStyle/>
          <a:p>
            <a:pPr algn="ctr"/>
            <a:r>
              <a:rPr lang="he-IL" b="1">
                <a:solidFill>
                  <a:srgbClr val="CC0000"/>
                </a:solidFill>
              </a:rPr>
              <a:t>חוק הפסיכולוגים 1977</a:t>
            </a:r>
            <a:r>
              <a:rPr lang="he-IL" sz="1400"/>
              <a:t> </a:t>
            </a:r>
            <a:endParaRPr lang="en-US" sz="1400"/>
          </a:p>
        </p:txBody>
      </p:sp>
      <p:sp>
        <p:nvSpPr>
          <p:cNvPr id="22551" name="Line 23"/>
          <p:cNvSpPr>
            <a:spLocks noChangeShapeType="1"/>
          </p:cNvSpPr>
          <p:nvPr/>
        </p:nvSpPr>
        <p:spPr bwMode="auto">
          <a:xfrm>
            <a:off x="6227763" y="476250"/>
            <a:ext cx="1296987" cy="431800"/>
          </a:xfrm>
          <a:prstGeom prst="line">
            <a:avLst/>
          </a:prstGeom>
          <a:noFill/>
          <a:ln w="9525">
            <a:solidFill>
              <a:schemeClr val="tx1"/>
            </a:solidFill>
            <a:round/>
            <a:headEnd/>
            <a:tailEnd/>
          </a:ln>
          <a:effectLst/>
        </p:spPr>
        <p:txBody>
          <a:bodyPr/>
          <a:lstStyle/>
          <a:p>
            <a:endParaRPr lang="he-IL"/>
          </a:p>
        </p:txBody>
      </p:sp>
      <p:sp>
        <p:nvSpPr>
          <p:cNvPr id="22552" name="AutoShape 24"/>
          <p:cNvSpPr>
            <a:spLocks noChangeArrowheads="1"/>
          </p:cNvSpPr>
          <p:nvPr/>
        </p:nvSpPr>
        <p:spPr bwMode="auto">
          <a:xfrm>
            <a:off x="7667625" y="0"/>
            <a:ext cx="865188" cy="765175"/>
          </a:xfrm>
          <a:prstGeom prst="downArrowCallout">
            <a:avLst>
              <a:gd name="adj1" fmla="val 28268"/>
              <a:gd name="adj2" fmla="val 28268"/>
              <a:gd name="adj3" fmla="val 16667"/>
              <a:gd name="adj4" fmla="val 60764"/>
            </a:avLst>
          </a:prstGeom>
          <a:solidFill>
            <a:srgbClr val="CCFFCC"/>
          </a:solidFill>
          <a:ln w="9525" algn="ctr">
            <a:solidFill>
              <a:schemeClr val="tx1"/>
            </a:solidFill>
            <a:miter lim="800000"/>
            <a:headEnd/>
            <a:tailEnd/>
          </a:ln>
          <a:effectLst/>
        </p:spPr>
        <p:txBody>
          <a:bodyPr wrap="none" anchor="ctr"/>
          <a:lstStyle/>
          <a:p>
            <a:pPr algn="ctr"/>
            <a:r>
              <a:rPr lang="en-US" sz="1400"/>
              <a:t>MA</a:t>
            </a:r>
            <a:r>
              <a:rPr lang="he-IL" sz="1400"/>
              <a:t> </a:t>
            </a:r>
          </a:p>
          <a:p>
            <a:pPr algn="ctr"/>
            <a:r>
              <a:rPr lang="he-IL" sz="1400"/>
              <a:t>בפסיכולוגיה</a:t>
            </a:r>
            <a:endParaRPr lang="en-US" sz="1400"/>
          </a:p>
        </p:txBody>
      </p:sp>
      <p:sp>
        <p:nvSpPr>
          <p:cNvPr id="22553" name="Line 25"/>
          <p:cNvSpPr>
            <a:spLocks noChangeShapeType="1"/>
          </p:cNvSpPr>
          <p:nvPr/>
        </p:nvSpPr>
        <p:spPr bwMode="auto">
          <a:xfrm>
            <a:off x="4356100" y="620713"/>
            <a:ext cx="0" cy="144462"/>
          </a:xfrm>
          <a:prstGeom prst="line">
            <a:avLst/>
          </a:prstGeom>
          <a:noFill/>
          <a:ln w="9525">
            <a:solidFill>
              <a:schemeClr val="tx1"/>
            </a:solidFill>
            <a:round/>
            <a:headEnd/>
            <a:tailEnd/>
          </a:ln>
          <a:effectLst/>
        </p:spPr>
        <p:txBody>
          <a:bodyPr/>
          <a:lstStyle/>
          <a:p>
            <a:endParaRPr lang="he-IL"/>
          </a:p>
        </p:txBody>
      </p:sp>
      <p:sp>
        <p:nvSpPr>
          <p:cNvPr id="22554" name="AutoShape 26"/>
          <p:cNvSpPr>
            <a:spLocks noChangeArrowheads="1"/>
          </p:cNvSpPr>
          <p:nvPr/>
        </p:nvSpPr>
        <p:spPr bwMode="auto">
          <a:xfrm>
            <a:off x="6011863" y="2997200"/>
            <a:ext cx="625475" cy="576263"/>
          </a:xfrm>
          <a:prstGeom prst="smileyFace">
            <a:avLst>
              <a:gd name="adj" fmla="val -4653"/>
            </a:avLst>
          </a:prstGeom>
          <a:solidFill>
            <a:srgbClr val="FFFFFF"/>
          </a:solidFill>
          <a:ln w="9525">
            <a:solidFill>
              <a:schemeClr val="tx1"/>
            </a:solidFill>
            <a:round/>
            <a:headEnd/>
            <a:tailEnd/>
          </a:ln>
          <a:effectLst/>
        </p:spPr>
        <p:txBody>
          <a:bodyPr wrap="none" anchor="ctr"/>
          <a:lstStyle/>
          <a:p>
            <a:endParaRPr lang="he-IL"/>
          </a:p>
        </p:txBody>
      </p:sp>
      <p:sp>
        <p:nvSpPr>
          <p:cNvPr id="22555" name="AutoShape 27"/>
          <p:cNvSpPr>
            <a:spLocks noChangeArrowheads="1"/>
          </p:cNvSpPr>
          <p:nvPr/>
        </p:nvSpPr>
        <p:spPr bwMode="auto">
          <a:xfrm>
            <a:off x="4356100" y="2997200"/>
            <a:ext cx="647700" cy="647700"/>
          </a:xfrm>
          <a:prstGeom prst="smileyFace">
            <a:avLst>
              <a:gd name="adj" fmla="val -4653"/>
            </a:avLst>
          </a:prstGeom>
          <a:solidFill>
            <a:srgbClr val="FFFFFF"/>
          </a:solidFill>
          <a:ln w="9525">
            <a:solidFill>
              <a:schemeClr val="tx1"/>
            </a:solidFill>
            <a:round/>
            <a:headEnd/>
            <a:tailEnd/>
          </a:ln>
          <a:effectLst/>
        </p:spPr>
        <p:txBody>
          <a:bodyPr wrap="none" anchor="ctr"/>
          <a:lstStyle/>
          <a:p>
            <a:endParaRPr lang="he-IL"/>
          </a:p>
        </p:txBody>
      </p:sp>
      <p:sp>
        <p:nvSpPr>
          <p:cNvPr id="22556" name="AutoShape 28"/>
          <p:cNvSpPr>
            <a:spLocks noChangeArrowheads="1"/>
          </p:cNvSpPr>
          <p:nvPr/>
        </p:nvSpPr>
        <p:spPr bwMode="auto">
          <a:xfrm>
            <a:off x="1908175" y="3068638"/>
            <a:ext cx="863600" cy="576262"/>
          </a:xfrm>
          <a:prstGeom prst="smileyFace">
            <a:avLst>
              <a:gd name="adj" fmla="val -4653"/>
            </a:avLst>
          </a:prstGeom>
          <a:solidFill>
            <a:srgbClr val="FFFFFF"/>
          </a:solidFill>
          <a:ln w="9525">
            <a:solidFill>
              <a:schemeClr val="tx1"/>
            </a:solidFill>
            <a:round/>
            <a:headEnd/>
            <a:tailEnd/>
          </a:ln>
          <a:effectLst/>
        </p:spPr>
        <p:txBody>
          <a:bodyPr wrap="none" anchor="ctr"/>
          <a:lstStyle/>
          <a:p>
            <a:endParaRPr lang="he-IL"/>
          </a:p>
        </p:txBody>
      </p:sp>
      <p:cxnSp>
        <p:nvCxnSpPr>
          <p:cNvPr id="22557" name="AutoShape 29"/>
          <p:cNvCxnSpPr>
            <a:cxnSpLocks noChangeShapeType="1"/>
            <a:stCxn id="22548" idx="4"/>
            <a:endCxn id="22554" idx="0"/>
          </p:cNvCxnSpPr>
          <p:nvPr/>
        </p:nvCxnSpPr>
        <p:spPr bwMode="auto">
          <a:xfrm rot="5400000">
            <a:off x="6673850" y="1689100"/>
            <a:ext cx="958850" cy="1657350"/>
          </a:xfrm>
          <a:prstGeom prst="curvedConnector3">
            <a:avLst>
              <a:gd name="adj1" fmla="val 50000"/>
            </a:avLst>
          </a:prstGeom>
          <a:noFill/>
          <a:ln w="9525">
            <a:solidFill>
              <a:schemeClr val="tx1"/>
            </a:solidFill>
            <a:round/>
            <a:headEnd/>
            <a:tailEnd/>
          </a:ln>
          <a:effectLst/>
        </p:spPr>
      </p:cxnSp>
      <p:cxnSp>
        <p:nvCxnSpPr>
          <p:cNvPr id="22558" name="AutoShape 30"/>
          <p:cNvCxnSpPr>
            <a:cxnSpLocks noChangeShapeType="1"/>
            <a:stCxn id="22548" idx="3"/>
            <a:endCxn id="22555" idx="0"/>
          </p:cNvCxnSpPr>
          <p:nvPr/>
        </p:nvCxnSpPr>
        <p:spPr bwMode="auto">
          <a:xfrm rot="5400000">
            <a:off x="5535612" y="1027113"/>
            <a:ext cx="1114425" cy="2825750"/>
          </a:xfrm>
          <a:prstGeom prst="curvedConnector3">
            <a:avLst>
              <a:gd name="adj1" fmla="val 56981"/>
            </a:avLst>
          </a:prstGeom>
          <a:noFill/>
          <a:ln w="9525">
            <a:solidFill>
              <a:schemeClr val="tx1"/>
            </a:solidFill>
            <a:round/>
            <a:headEnd/>
            <a:tailEnd/>
          </a:ln>
          <a:effectLst/>
        </p:spPr>
      </p:cxnSp>
      <p:cxnSp>
        <p:nvCxnSpPr>
          <p:cNvPr id="22559" name="AutoShape 31"/>
          <p:cNvCxnSpPr>
            <a:cxnSpLocks noChangeShapeType="1"/>
            <a:stCxn id="22548" idx="3"/>
            <a:endCxn id="22556" idx="0"/>
          </p:cNvCxnSpPr>
          <p:nvPr/>
        </p:nvCxnSpPr>
        <p:spPr bwMode="auto">
          <a:xfrm rot="5400000">
            <a:off x="4329906" y="-107156"/>
            <a:ext cx="1185863" cy="5165725"/>
          </a:xfrm>
          <a:prstGeom prst="curvedConnector3">
            <a:avLst>
              <a:gd name="adj1" fmla="val 56491"/>
            </a:avLst>
          </a:prstGeom>
          <a:noFill/>
          <a:ln w="9525">
            <a:solidFill>
              <a:schemeClr val="tx1"/>
            </a:solidFill>
            <a:round/>
            <a:headEnd/>
            <a:tailEnd/>
          </a:ln>
          <a:effectLst/>
        </p:spPr>
      </p:cxnSp>
      <p:cxnSp>
        <p:nvCxnSpPr>
          <p:cNvPr id="22560" name="AutoShape 32"/>
          <p:cNvCxnSpPr>
            <a:cxnSpLocks noChangeShapeType="1"/>
          </p:cNvCxnSpPr>
          <p:nvPr/>
        </p:nvCxnSpPr>
        <p:spPr bwMode="auto">
          <a:xfrm rot="16200000" flipH="1">
            <a:off x="2609850" y="3519488"/>
            <a:ext cx="144463" cy="395287"/>
          </a:xfrm>
          <a:prstGeom prst="curvedConnector3">
            <a:avLst>
              <a:gd name="adj1" fmla="val 49449"/>
            </a:avLst>
          </a:prstGeom>
          <a:noFill/>
          <a:ln w="9525">
            <a:solidFill>
              <a:schemeClr val="tx1"/>
            </a:solidFill>
            <a:round/>
            <a:headEnd/>
            <a:tailEnd/>
          </a:ln>
          <a:effectLst/>
        </p:spPr>
      </p:cxnSp>
      <p:cxnSp>
        <p:nvCxnSpPr>
          <p:cNvPr id="22561" name="AutoShape 33"/>
          <p:cNvCxnSpPr>
            <a:cxnSpLocks noChangeShapeType="1"/>
            <a:endCxn id="22532" idx="0"/>
          </p:cNvCxnSpPr>
          <p:nvPr/>
        </p:nvCxnSpPr>
        <p:spPr bwMode="auto">
          <a:xfrm>
            <a:off x="4860925" y="3573463"/>
            <a:ext cx="360363" cy="215900"/>
          </a:xfrm>
          <a:prstGeom prst="curvedConnector2">
            <a:avLst/>
          </a:prstGeom>
          <a:noFill/>
          <a:ln w="9525">
            <a:solidFill>
              <a:schemeClr val="tx1"/>
            </a:solidFill>
            <a:round/>
            <a:headEnd/>
            <a:tailEnd/>
          </a:ln>
          <a:effectLst/>
        </p:spPr>
      </p:cxnSp>
      <p:cxnSp>
        <p:nvCxnSpPr>
          <p:cNvPr id="22562" name="AutoShape 34"/>
          <p:cNvCxnSpPr>
            <a:cxnSpLocks noChangeShapeType="1"/>
            <a:stCxn id="22554" idx="4"/>
            <a:endCxn id="22531" idx="0"/>
          </p:cNvCxnSpPr>
          <p:nvPr/>
        </p:nvCxnSpPr>
        <p:spPr bwMode="auto">
          <a:xfrm rot="16200000" flipH="1">
            <a:off x="6492875" y="3405188"/>
            <a:ext cx="215900" cy="552450"/>
          </a:xfrm>
          <a:prstGeom prst="curvedConnector3">
            <a:avLst>
              <a:gd name="adj1" fmla="val 49264"/>
            </a:avLst>
          </a:prstGeom>
          <a:noFill/>
          <a:ln w="9525">
            <a:solidFill>
              <a:schemeClr val="tx1"/>
            </a:solidFill>
            <a:round/>
            <a:headEnd/>
            <a:tailEnd/>
          </a:ln>
          <a:effectLst/>
        </p:spPr>
      </p:cxnSp>
      <p:sp>
        <p:nvSpPr>
          <p:cNvPr id="22563" name="AutoShape 35"/>
          <p:cNvSpPr>
            <a:spLocks noChangeArrowheads="1"/>
          </p:cNvSpPr>
          <p:nvPr/>
        </p:nvSpPr>
        <p:spPr bwMode="auto">
          <a:xfrm>
            <a:off x="539750" y="5661025"/>
            <a:ext cx="7921625" cy="914400"/>
          </a:xfrm>
          <a:prstGeom prst="irregularSeal1">
            <a:avLst/>
          </a:prstGeom>
          <a:solidFill>
            <a:srgbClr val="FFFFFF"/>
          </a:solidFill>
          <a:ln w="9525" algn="ctr">
            <a:solidFill>
              <a:schemeClr val="tx1"/>
            </a:solidFill>
            <a:miter lim="800000"/>
            <a:headEnd/>
            <a:tailEnd/>
          </a:ln>
          <a:effectLst/>
        </p:spPr>
        <p:txBody>
          <a:bodyPr wrap="none" anchor="ctr"/>
          <a:lstStyle/>
          <a:p>
            <a:pPr algn="ctr"/>
            <a:r>
              <a:rPr lang="he-IL" b="1">
                <a:solidFill>
                  <a:srgbClr val="CC0000"/>
                </a:solidFill>
                <a:effectLst>
                  <a:outerShdw blurRad="38100" dist="38100" dir="2700000" algn="tl">
                    <a:srgbClr val="C0C0C0"/>
                  </a:outerShdw>
                </a:effectLst>
              </a:rPr>
              <a:t>בחינת סיום התמחות</a:t>
            </a:r>
            <a:r>
              <a:rPr lang="he-IL" sz="1400"/>
              <a:t> </a:t>
            </a:r>
            <a:endParaRPr lang="en-US" sz="1400"/>
          </a:p>
        </p:txBody>
      </p:sp>
      <p:sp>
        <p:nvSpPr>
          <p:cNvPr id="22564" name="Line 36"/>
          <p:cNvSpPr>
            <a:spLocks noChangeShapeType="1"/>
          </p:cNvSpPr>
          <p:nvPr/>
        </p:nvSpPr>
        <p:spPr bwMode="auto">
          <a:xfrm>
            <a:off x="2916238" y="2060575"/>
            <a:ext cx="0" cy="1728788"/>
          </a:xfrm>
          <a:prstGeom prst="line">
            <a:avLst/>
          </a:prstGeom>
          <a:noFill/>
          <a:ln w="9525">
            <a:solidFill>
              <a:schemeClr val="tx1"/>
            </a:solidFill>
            <a:round/>
            <a:headEnd/>
            <a:tailEnd/>
          </a:ln>
          <a:effectLst/>
        </p:spPr>
        <p:txBody>
          <a:bodyPr/>
          <a:lstStyle/>
          <a:p>
            <a:endParaRPr lang="he-IL"/>
          </a:p>
        </p:txBody>
      </p:sp>
      <p:sp>
        <p:nvSpPr>
          <p:cNvPr id="22565" name="AutoShape 37"/>
          <p:cNvSpPr>
            <a:spLocks noChangeArrowheads="1"/>
          </p:cNvSpPr>
          <p:nvPr/>
        </p:nvSpPr>
        <p:spPr bwMode="auto">
          <a:xfrm>
            <a:off x="7451725" y="2852738"/>
            <a:ext cx="1368425" cy="720725"/>
          </a:xfrm>
          <a:prstGeom prst="leftArrow">
            <a:avLst>
              <a:gd name="adj1" fmla="val 50000"/>
              <a:gd name="adj2" fmla="val 47467"/>
            </a:avLst>
          </a:prstGeom>
          <a:solidFill>
            <a:srgbClr val="00FFFF"/>
          </a:solidFill>
          <a:ln w="9525" algn="ctr">
            <a:solidFill>
              <a:schemeClr val="tx1"/>
            </a:solidFill>
            <a:miter lim="800000"/>
            <a:headEnd/>
            <a:tailEnd/>
          </a:ln>
          <a:effectLst/>
        </p:spPr>
        <p:txBody>
          <a:bodyPr wrap="none" anchor="ctr"/>
          <a:lstStyle/>
          <a:p>
            <a:pPr algn="r"/>
            <a:r>
              <a:rPr lang="he-IL"/>
              <a:t>מתמחים </a:t>
            </a:r>
            <a:endParaRPr lang="en-US"/>
          </a:p>
        </p:txBody>
      </p:sp>
      <p:sp>
        <p:nvSpPr>
          <p:cNvPr id="22566" name="AutoShape 38"/>
          <p:cNvSpPr>
            <a:spLocks noChangeArrowheads="1"/>
          </p:cNvSpPr>
          <p:nvPr/>
        </p:nvSpPr>
        <p:spPr bwMode="auto">
          <a:xfrm>
            <a:off x="539750" y="1125538"/>
            <a:ext cx="485775" cy="215900"/>
          </a:xfrm>
          <a:prstGeom prst="downArrow">
            <a:avLst>
              <a:gd name="adj1" fmla="val 50000"/>
              <a:gd name="adj2" fmla="val 25000"/>
            </a:avLst>
          </a:prstGeom>
          <a:solidFill>
            <a:srgbClr val="FF0000"/>
          </a:solidFill>
          <a:ln w="9525" algn="ctr">
            <a:solidFill>
              <a:schemeClr val="tx1"/>
            </a:solidFill>
            <a:miter lim="800000"/>
            <a:headEnd/>
            <a:tailEnd/>
          </a:ln>
          <a:effectLst/>
        </p:spPr>
        <p:txBody>
          <a:bodyPr wrap="none" anchor="ctr"/>
          <a:lstStyle/>
          <a:p>
            <a:endParaRPr lang="he-IL"/>
          </a:p>
        </p:txBody>
      </p:sp>
      <p:sp>
        <p:nvSpPr>
          <p:cNvPr id="22567" name="Line 39"/>
          <p:cNvSpPr>
            <a:spLocks noChangeShapeType="1"/>
          </p:cNvSpPr>
          <p:nvPr/>
        </p:nvSpPr>
        <p:spPr bwMode="auto">
          <a:xfrm flipV="1">
            <a:off x="3348038" y="5876925"/>
            <a:ext cx="719137" cy="288925"/>
          </a:xfrm>
          <a:prstGeom prst="line">
            <a:avLst/>
          </a:prstGeom>
          <a:noFill/>
          <a:ln w="9525">
            <a:solidFill>
              <a:schemeClr val="tx1"/>
            </a:solidFill>
            <a:round/>
            <a:headEnd/>
            <a:tailEnd/>
          </a:ln>
          <a:effectLst/>
        </p:spPr>
        <p:txBody>
          <a:bodyPr/>
          <a:lstStyle/>
          <a:p>
            <a:endParaRPr lang="he-IL"/>
          </a:p>
        </p:txBody>
      </p:sp>
      <p:sp>
        <p:nvSpPr>
          <p:cNvPr id="22568" name="Line 40"/>
          <p:cNvSpPr>
            <a:spLocks noChangeShapeType="1"/>
          </p:cNvSpPr>
          <p:nvPr/>
        </p:nvSpPr>
        <p:spPr bwMode="auto">
          <a:xfrm flipH="1">
            <a:off x="2268538" y="6021388"/>
            <a:ext cx="503237" cy="144462"/>
          </a:xfrm>
          <a:prstGeom prst="line">
            <a:avLst/>
          </a:prstGeom>
          <a:noFill/>
          <a:ln w="9525">
            <a:solidFill>
              <a:schemeClr val="tx1"/>
            </a:solidFill>
            <a:round/>
            <a:headEnd/>
            <a:tailEnd/>
          </a:ln>
          <a:effectLst/>
        </p:spPr>
        <p:txBody>
          <a:bodyPr/>
          <a:lstStyle/>
          <a:p>
            <a:endParaRPr lang="he-IL"/>
          </a:p>
        </p:txBody>
      </p:sp>
      <p:sp>
        <p:nvSpPr>
          <p:cNvPr id="22569" name="Line 41"/>
          <p:cNvSpPr>
            <a:spLocks noChangeShapeType="1"/>
          </p:cNvSpPr>
          <p:nvPr/>
        </p:nvSpPr>
        <p:spPr bwMode="auto">
          <a:xfrm>
            <a:off x="2771775" y="6021388"/>
            <a:ext cx="576263" cy="144462"/>
          </a:xfrm>
          <a:prstGeom prst="line">
            <a:avLst/>
          </a:prstGeom>
          <a:noFill/>
          <a:ln w="9525">
            <a:solidFill>
              <a:schemeClr val="tx1"/>
            </a:solidFill>
            <a:round/>
            <a:headEnd/>
            <a:tailEnd/>
          </a:ln>
          <a:effectLst/>
        </p:spPr>
        <p:txBody>
          <a:bodyPr/>
          <a:lstStyle/>
          <a:p>
            <a:endParaRPr lang="he-IL"/>
          </a:p>
        </p:txBody>
      </p:sp>
      <p:sp>
        <p:nvSpPr>
          <p:cNvPr id="22570" name="Line 42"/>
          <p:cNvSpPr>
            <a:spLocks noChangeShapeType="1"/>
          </p:cNvSpPr>
          <p:nvPr/>
        </p:nvSpPr>
        <p:spPr bwMode="auto">
          <a:xfrm>
            <a:off x="2268538" y="6165850"/>
            <a:ext cx="863600" cy="71438"/>
          </a:xfrm>
          <a:prstGeom prst="line">
            <a:avLst/>
          </a:prstGeom>
          <a:noFill/>
          <a:ln w="9525">
            <a:solidFill>
              <a:schemeClr val="tx1"/>
            </a:solidFill>
            <a:round/>
            <a:headEnd/>
            <a:tailEnd/>
          </a:ln>
          <a:effectLst/>
        </p:spPr>
        <p:txBody>
          <a:bodyPr/>
          <a:lstStyle/>
          <a:p>
            <a:endParaRPr lang="he-IL"/>
          </a:p>
        </p:txBody>
      </p:sp>
      <p:sp>
        <p:nvSpPr>
          <p:cNvPr id="22571" name="Line 43"/>
          <p:cNvSpPr>
            <a:spLocks noChangeShapeType="1"/>
          </p:cNvSpPr>
          <p:nvPr/>
        </p:nvSpPr>
        <p:spPr bwMode="auto">
          <a:xfrm flipH="1">
            <a:off x="2916238" y="6237288"/>
            <a:ext cx="215900" cy="71437"/>
          </a:xfrm>
          <a:prstGeom prst="line">
            <a:avLst/>
          </a:prstGeom>
          <a:noFill/>
          <a:ln w="9525">
            <a:solidFill>
              <a:schemeClr val="tx1"/>
            </a:solidFill>
            <a:round/>
            <a:headEnd/>
            <a:tailEnd/>
          </a:ln>
          <a:effectLst/>
        </p:spPr>
        <p:txBody>
          <a:bodyPr/>
          <a:lstStyle/>
          <a:p>
            <a:endParaRPr lang="he-IL"/>
          </a:p>
        </p:txBody>
      </p:sp>
      <p:sp>
        <p:nvSpPr>
          <p:cNvPr id="22572" name="Line 44"/>
          <p:cNvSpPr>
            <a:spLocks noChangeShapeType="1"/>
          </p:cNvSpPr>
          <p:nvPr/>
        </p:nvSpPr>
        <p:spPr bwMode="auto">
          <a:xfrm flipV="1">
            <a:off x="2916238" y="6237288"/>
            <a:ext cx="935037" cy="71437"/>
          </a:xfrm>
          <a:prstGeom prst="line">
            <a:avLst/>
          </a:prstGeom>
          <a:noFill/>
          <a:ln w="9525">
            <a:solidFill>
              <a:schemeClr val="tx1"/>
            </a:solidFill>
            <a:round/>
            <a:headEnd/>
            <a:tailEnd/>
          </a:ln>
          <a:effectLst/>
        </p:spPr>
        <p:txBody>
          <a:bodyPr/>
          <a:lstStyle/>
          <a:p>
            <a:endParaRPr lang="he-IL"/>
          </a:p>
        </p:txBody>
      </p:sp>
      <p:sp>
        <p:nvSpPr>
          <p:cNvPr id="22573" name="AutoShape 45"/>
          <p:cNvSpPr>
            <a:spLocks noChangeArrowheads="1"/>
          </p:cNvSpPr>
          <p:nvPr/>
        </p:nvSpPr>
        <p:spPr bwMode="auto">
          <a:xfrm>
            <a:off x="1763713" y="476250"/>
            <a:ext cx="914400" cy="914400"/>
          </a:xfrm>
          <a:prstGeom prst="irregularSeal1">
            <a:avLst/>
          </a:prstGeom>
          <a:solidFill>
            <a:srgbClr val="FF6600"/>
          </a:solidFill>
          <a:ln w="9525" algn="ctr">
            <a:solidFill>
              <a:schemeClr val="tx1"/>
            </a:solidFill>
            <a:miter lim="800000"/>
            <a:headEnd/>
            <a:tailEnd/>
          </a:ln>
          <a:effectLst/>
        </p:spPr>
        <p:txBody>
          <a:bodyPr wrap="none" anchor="ctr"/>
          <a:lstStyle/>
          <a:p>
            <a:pPr algn="ctr"/>
            <a:r>
              <a:rPr lang="he-IL" sz="1400"/>
              <a:t>ממונה</a:t>
            </a:r>
            <a:endParaRPr lang="en-US" sz="1400"/>
          </a:p>
        </p:txBody>
      </p:sp>
      <p:sp>
        <p:nvSpPr>
          <p:cNvPr id="22574" name="AutoShape 46"/>
          <p:cNvSpPr>
            <a:spLocks noChangeArrowheads="1"/>
          </p:cNvSpPr>
          <p:nvPr/>
        </p:nvSpPr>
        <p:spPr bwMode="auto">
          <a:xfrm>
            <a:off x="1692275" y="3573463"/>
            <a:ext cx="914400" cy="914400"/>
          </a:xfrm>
          <a:prstGeom prst="irregularSeal1">
            <a:avLst/>
          </a:prstGeom>
          <a:solidFill>
            <a:srgbClr val="FF6600"/>
          </a:solidFill>
          <a:ln w="9525" algn="ctr">
            <a:solidFill>
              <a:schemeClr val="tx1"/>
            </a:solidFill>
            <a:miter lim="800000"/>
            <a:headEnd/>
            <a:tailEnd/>
          </a:ln>
          <a:effectLst/>
        </p:spPr>
        <p:txBody>
          <a:bodyPr wrap="none" anchor="ctr"/>
          <a:lstStyle/>
          <a:p>
            <a:pPr algn="ctr"/>
            <a:r>
              <a:rPr lang="he-IL" sz="1400"/>
              <a:t>נבחרת </a:t>
            </a:r>
          </a:p>
          <a:p>
            <a:pPr algn="ctr"/>
            <a:r>
              <a:rPr lang="he-IL" sz="1400"/>
              <a:t>על יד </a:t>
            </a:r>
          </a:p>
          <a:p>
            <a:pPr algn="ctr"/>
            <a:r>
              <a:rPr lang="he-IL" sz="1400"/>
              <a:t>המועצה</a:t>
            </a:r>
            <a:endParaRPr lang="en-US" sz="1400"/>
          </a:p>
        </p:txBody>
      </p:sp>
      <p:sp>
        <p:nvSpPr>
          <p:cNvPr id="22575" name="AutoShape 47"/>
          <p:cNvSpPr>
            <a:spLocks noChangeArrowheads="1"/>
          </p:cNvSpPr>
          <p:nvPr/>
        </p:nvSpPr>
        <p:spPr bwMode="auto">
          <a:xfrm>
            <a:off x="4067175" y="3644900"/>
            <a:ext cx="720725" cy="719138"/>
          </a:xfrm>
          <a:prstGeom prst="irregularSeal1">
            <a:avLst/>
          </a:prstGeom>
          <a:solidFill>
            <a:srgbClr val="FF6600"/>
          </a:solidFill>
          <a:ln w="9525" algn="ctr">
            <a:solidFill>
              <a:schemeClr val="tx1"/>
            </a:solidFill>
            <a:miter lim="800000"/>
            <a:headEnd/>
            <a:tailEnd/>
          </a:ln>
          <a:effectLst/>
        </p:spPr>
        <p:txBody>
          <a:bodyPr wrap="none" anchor="ctr"/>
          <a:lstStyle/>
          <a:p>
            <a:pPr algn="ctr"/>
            <a:r>
              <a:rPr lang="he-IL" sz="1400"/>
              <a:t>נבחרת </a:t>
            </a:r>
          </a:p>
          <a:p>
            <a:pPr algn="ctr"/>
            <a:r>
              <a:rPr lang="he-IL" sz="1400"/>
              <a:t>על ידי </a:t>
            </a:r>
          </a:p>
          <a:p>
            <a:pPr algn="ctr"/>
            <a:r>
              <a:rPr lang="he-IL" sz="1400"/>
              <a:t>המועצה</a:t>
            </a:r>
            <a:endParaRPr lang="en-US" sz="1400"/>
          </a:p>
        </p:txBody>
      </p:sp>
      <p:sp>
        <p:nvSpPr>
          <p:cNvPr id="22576" name="AutoShape 48"/>
          <p:cNvSpPr>
            <a:spLocks noChangeArrowheads="1"/>
          </p:cNvSpPr>
          <p:nvPr/>
        </p:nvSpPr>
        <p:spPr bwMode="auto">
          <a:xfrm>
            <a:off x="6084888" y="3716338"/>
            <a:ext cx="720725" cy="504825"/>
          </a:xfrm>
          <a:prstGeom prst="irregularSeal1">
            <a:avLst/>
          </a:prstGeom>
          <a:solidFill>
            <a:srgbClr val="FF6600"/>
          </a:solidFill>
          <a:ln w="9525" algn="ctr">
            <a:solidFill>
              <a:schemeClr val="tx1"/>
            </a:solidFill>
            <a:miter lim="800000"/>
            <a:headEnd/>
            <a:tailEnd/>
          </a:ln>
          <a:effectLst/>
        </p:spPr>
        <p:txBody>
          <a:bodyPr wrap="none" anchor="ctr"/>
          <a:lstStyle/>
          <a:p>
            <a:pPr algn="ctr"/>
            <a:endParaRPr lang="he-IL" sz="1400"/>
          </a:p>
        </p:txBody>
      </p:sp>
      <p:sp>
        <p:nvSpPr>
          <p:cNvPr id="22577" name="AutoShape 49"/>
          <p:cNvSpPr>
            <a:spLocks noChangeArrowheads="1"/>
          </p:cNvSpPr>
          <p:nvPr/>
        </p:nvSpPr>
        <p:spPr bwMode="auto">
          <a:xfrm>
            <a:off x="0" y="-171450"/>
            <a:ext cx="755650" cy="863600"/>
          </a:xfrm>
          <a:prstGeom prst="irregularSeal1">
            <a:avLst/>
          </a:prstGeom>
          <a:solidFill>
            <a:srgbClr val="FF6600"/>
          </a:solidFill>
          <a:ln w="9525" algn="ctr">
            <a:solidFill>
              <a:schemeClr val="tx1"/>
            </a:solidFill>
            <a:miter lim="800000"/>
            <a:headEnd/>
            <a:tailEnd/>
          </a:ln>
          <a:effectLst/>
        </p:spPr>
        <p:txBody>
          <a:bodyPr wrap="none" anchor="ctr"/>
          <a:lstStyle/>
          <a:p>
            <a:pPr algn="ctr"/>
            <a:r>
              <a:rPr lang="he-IL" sz="1400"/>
              <a:t>ממונה</a:t>
            </a:r>
            <a:endParaRPr lang="en-US" sz="1400"/>
          </a:p>
        </p:txBody>
      </p:sp>
      <p:sp>
        <p:nvSpPr>
          <p:cNvPr id="22578" name="AutoShape 50"/>
          <p:cNvSpPr>
            <a:spLocks noChangeArrowheads="1"/>
          </p:cNvSpPr>
          <p:nvPr/>
        </p:nvSpPr>
        <p:spPr bwMode="auto">
          <a:xfrm>
            <a:off x="107950" y="1341438"/>
            <a:ext cx="503238" cy="431800"/>
          </a:xfrm>
          <a:prstGeom prst="irregularSeal1">
            <a:avLst/>
          </a:prstGeom>
          <a:solidFill>
            <a:srgbClr val="FF6600"/>
          </a:solidFill>
          <a:ln w="9525" algn="ctr">
            <a:solidFill>
              <a:schemeClr val="tx1"/>
            </a:solidFill>
            <a:miter lim="800000"/>
            <a:headEnd/>
            <a:tailEnd/>
          </a:ln>
          <a:effectLst/>
        </p:spPr>
        <p:txBody>
          <a:bodyPr wrap="none" anchor="ctr"/>
          <a:lstStyle/>
          <a:p>
            <a:pPr algn="ctr"/>
            <a:r>
              <a:rPr lang="he-IL" sz="1400"/>
              <a:t>ממונה</a:t>
            </a:r>
            <a:endParaRPr lang="en-US" sz="1400"/>
          </a:p>
        </p:txBody>
      </p:sp>
      <p:sp>
        <p:nvSpPr>
          <p:cNvPr id="22579" name="AutoShape 51"/>
          <p:cNvSpPr>
            <a:spLocks noChangeArrowheads="1"/>
          </p:cNvSpPr>
          <p:nvPr/>
        </p:nvSpPr>
        <p:spPr bwMode="auto">
          <a:xfrm>
            <a:off x="8172450" y="765175"/>
            <a:ext cx="720725" cy="576263"/>
          </a:xfrm>
          <a:prstGeom prst="irregularSeal1">
            <a:avLst/>
          </a:prstGeom>
          <a:solidFill>
            <a:srgbClr val="FF6600"/>
          </a:solidFill>
          <a:ln w="9525" algn="ctr">
            <a:solidFill>
              <a:schemeClr val="tx1"/>
            </a:solidFill>
            <a:miter lim="800000"/>
            <a:headEnd/>
            <a:tailEnd/>
          </a:ln>
          <a:effectLst/>
        </p:spPr>
        <p:txBody>
          <a:bodyPr wrap="none" anchor="ctr"/>
          <a:lstStyle/>
          <a:p>
            <a:pPr algn="ctr"/>
            <a:r>
              <a:rPr lang="he-IL" sz="1400">
                <a:solidFill>
                  <a:schemeClr val="hlink"/>
                </a:solidFill>
              </a:rPr>
              <a:t>ממונה</a:t>
            </a:r>
            <a:endParaRPr lang="en-US" sz="1400">
              <a:solidFill>
                <a:schemeClr val="hlink"/>
              </a:solidFill>
            </a:endParaRPr>
          </a:p>
        </p:txBody>
      </p:sp>
      <p:sp>
        <p:nvSpPr>
          <p:cNvPr id="22580" name="Line 52"/>
          <p:cNvSpPr>
            <a:spLocks noChangeShapeType="1"/>
          </p:cNvSpPr>
          <p:nvPr/>
        </p:nvSpPr>
        <p:spPr bwMode="auto">
          <a:xfrm>
            <a:off x="7524750" y="908050"/>
            <a:ext cx="215900" cy="144463"/>
          </a:xfrm>
          <a:prstGeom prst="line">
            <a:avLst/>
          </a:prstGeom>
          <a:noFill/>
          <a:ln w="9525">
            <a:solidFill>
              <a:schemeClr val="tx1"/>
            </a:solidFill>
            <a:round/>
            <a:headEnd/>
            <a:tailEnd/>
          </a:ln>
          <a:effectLst/>
        </p:spPr>
        <p:txBody>
          <a:bodyPr/>
          <a:lstStyle/>
          <a:p>
            <a:endParaRPr lang="he-IL"/>
          </a:p>
        </p:txBody>
      </p:sp>
      <p:sp>
        <p:nvSpPr>
          <p:cNvPr id="22581" name="Rectangle 53"/>
          <p:cNvSpPr>
            <a:spLocks noChangeArrowheads="1"/>
          </p:cNvSpPr>
          <p:nvPr/>
        </p:nvSpPr>
        <p:spPr bwMode="auto">
          <a:xfrm>
            <a:off x="827088" y="3789363"/>
            <a:ext cx="865187" cy="1223962"/>
          </a:xfrm>
          <a:prstGeom prst="rect">
            <a:avLst/>
          </a:prstGeom>
          <a:solidFill>
            <a:schemeClr val="accent1"/>
          </a:solidFill>
          <a:ln w="9525">
            <a:solidFill>
              <a:schemeClr val="tx1"/>
            </a:solidFill>
            <a:miter lim="800000"/>
            <a:headEnd/>
            <a:tailEnd/>
          </a:ln>
          <a:effectLst/>
        </p:spPr>
        <p:txBody>
          <a:bodyPr wrap="none" anchor="ctr"/>
          <a:lstStyle/>
          <a:p>
            <a:pPr algn="ctr"/>
            <a:r>
              <a:rPr lang="he-IL"/>
              <a:t>ועדה </a:t>
            </a:r>
          </a:p>
          <a:p>
            <a:pPr algn="ctr"/>
            <a:r>
              <a:rPr lang="he-IL"/>
              <a:t>מקצועית</a:t>
            </a:r>
          </a:p>
          <a:p>
            <a:pPr algn="ctr"/>
            <a:r>
              <a:rPr lang="he-IL"/>
              <a:t>שיקומית</a:t>
            </a:r>
            <a:endParaRPr lang="en-US"/>
          </a:p>
        </p:txBody>
      </p:sp>
      <p:sp>
        <p:nvSpPr>
          <p:cNvPr id="22583" name="AutoShape 55"/>
          <p:cNvSpPr>
            <a:spLocks noChangeArrowheads="1"/>
          </p:cNvSpPr>
          <p:nvPr/>
        </p:nvSpPr>
        <p:spPr bwMode="auto">
          <a:xfrm>
            <a:off x="395288" y="3500438"/>
            <a:ext cx="720725" cy="649287"/>
          </a:xfrm>
          <a:prstGeom prst="irregularSeal1">
            <a:avLst/>
          </a:prstGeom>
          <a:solidFill>
            <a:srgbClr val="FF6600"/>
          </a:solidFill>
          <a:ln w="9525">
            <a:solidFill>
              <a:schemeClr val="tx1"/>
            </a:solidFill>
            <a:miter lim="800000"/>
            <a:headEnd/>
            <a:tailEnd/>
          </a:ln>
          <a:effectLst/>
        </p:spPr>
        <p:txBody>
          <a:bodyPr wrap="none" anchor="ctr"/>
          <a:lstStyle/>
          <a:p>
            <a:pPr algn="ctr"/>
            <a:r>
              <a:rPr lang="he-IL" sz="1400"/>
              <a:t>נבחרת </a:t>
            </a:r>
          </a:p>
          <a:p>
            <a:pPr algn="ctr"/>
            <a:r>
              <a:rPr lang="he-IL" sz="1400"/>
              <a:t>על ידי </a:t>
            </a:r>
          </a:p>
          <a:p>
            <a:pPr algn="ctr"/>
            <a:r>
              <a:rPr lang="he-IL" sz="1400"/>
              <a:t>המועצה</a:t>
            </a:r>
            <a:endParaRPr lang="en-US" sz="1400"/>
          </a:p>
        </p:txBody>
      </p:sp>
      <p:sp>
        <p:nvSpPr>
          <p:cNvPr id="22587" name="AutoShape 59"/>
          <p:cNvSpPr>
            <a:spLocks noChangeArrowheads="1"/>
          </p:cNvSpPr>
          <p:nvPr/>
        </p:nvSpPr>
        <p:spPr bwMode="auto">
          <a:xfrm rot="-338895">
            <a:off x="611188" y="3068638"/>
            <a:ext cx="914400" cy="574675"/>
          </a:xfrm>
          <a:prstGeom prst="smileyFace">
            <a:avLst>
              <a:gd name="adj" fmla="val -4653"/>
            </a:avLst>
          </a:prstGeom>
          <a:noFill/>
          <a:ln w="9525">
            <a:solidFill>
              <a:schemeClr val="tx1"/>
            </a:solidFill>
            <a:round/>
            <a:headEnd/>
            <a:tailEnd/>
          </a:ln>
          <a:effectLst/>
        </p:spPr>
        <p:txBody>
          <a:bodyPr wrap="none" anchor="ctr"/>
          <a:lstStyle/>
          <a:p>
            <a:endParaRPr lang="he-IL"/>
          </a:p>
        </p:txBody>
      </p:sp>
      <p:cxnSp>
        <p:nvCxnSpPr>
          <p:cNvPr id="22588" name="AutoShape 60"/>
          <p:cNvCxnSpPr>
            <a:cxnSpLocks noChangeShapeType="1"/>
            <a:stCxn id="22548" idx="3"/>
            <a:endCxn id="22587" idx="7"/>
          </p:cNvCxnSpPr>
          <p:nvPr/>
        </p:nvCxnSpPr>
        <p:spPr bwMode="auto">
          <a:xfrm rot="5400000">
            <a:off x="3818732" y="-565944"/>
            <a:ext cx="1238250" cy="6135687"/>
          </a:xfrm>
          <a:prstGeom prst="curvedConnector3">
            <a:avLst>
              <a:gd name="adj1" fmla="val 52306"/>
            </a:avLst>
          </a:prstGeom>
          <a:noFill/>
          <a:ln w="9525">
            <a:solidFill>
              <a:schemeClr val="tx1"/>
            </a:solidFill>
            <a:round/>
            <a:headEnd/>
            <a:tailEnd/>
          </a:ln>
          <a:effectLst/>
        </p:spPr>
      </p:cxnSp>
      <p:sp>
        <p:nvSpPr>
          <p:cNvPr id="22589" name="Line 61"/>
          <p:cNvSpPr>
            <a:spLocks noChangeShapeType="1"/>
          </p:cNvSpPr>
          <p:nvPr/>
        </p:nvSpPr>
        <p:spPr bwMode="auto">
          <a:xfrm flipH="1">
            <a:off x="1692275" y="2060575"/>
            <a:ext cx="1223963" cy="0"/>
          </a:xfrm>
          <a:prstGeom prst="line">
            <a:avLst/>
          </a:prstGeom>
          <a:noFill/>
          <a:ln w="9525">
            <a:solidFill>
              <a:schemeClr val="tx1"/>
            </a:solidFill>
            <a:round/>
            <a:headEnd/>
            <a:tailEnd/>
          </a:ln>
          <a:effectLst/>
        </p:spPr>
        <p:txBody>
          <a:bodyPr/>
          <a:lstStyle/>
          <a:p>
            <a:endParaRPr lang="he-IL"/>
          </a:p>
        </p:txBody>
      </p:sp>
      <p:sp>
        <p:nvSpPr>
          <p:cNvPr id="22591" name="Line 63"/>
          <p:cNvSpPr>
            <a:spLocks noChangeShapeType="1"/>
          </p:cNvSpPr>
          <p:nvPr/>
        </p:nvSpPr>
        <p:spPr bwMode="auto">
          <a:xfrm flipH="1">
            <a:off x="1619250" y="2060575"/>
            <a:ext cx="73025" cy="1728788"/>
          </a:xfrm>
          <a:prstGeom prst="line">
            <a:avLst/>
          </a:prstGeom>
          <a:noFill/>
          <a:ln w="9525">
            <a:solidFill>
              <a:schemeClr val="tx1"/>
            </a:solidFill>
            <a:round/>
            <a:headEnd/>
            <a:tailEnd/>
          </a:ln>
          <a:effectLst/>
        </p:spPr>
        <p:txBody>
          <a:bodyPr/>
          <a:lstStyle/>
          <a:p>
            <a:endParaRPr lang="he-IL"/>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4"/>
          <p:cNvSpPr>
            <a:spLocks noChangeArrowheads="1"/>
          </p:cNvSpPr>
          <p:nvPr/>
        </p:nvSpPr>
        <p:spPr bwMode="auto">
          <a:xfrm>
            <a:off x="7019925" y="620713"/>
            <a:ext cx="1336675" cy="1223962"/>
          </a:xfrm>
          <a:prstGeom prst="leftArrow">
            <a:avLst>
              <a:gd name="adj1" fmla="val 50000"/>
              <a:gd name="adj2" fmla="val 27302"/>
            </a:avLst>
          </a:prstGeom>
          <a:solidFill>
            <a:schemeClr val="accent1"/>
          </a:solidFill>
          <a:ln w="9525">
            <a:solidFill>
              <a:schemeClr val="tx1"/>
            </a:solidFill>
            <a:miter lim="800000"/>
            <a:headEnd/>
            <a:tailEnd/>
          </a:ln>
          <a:effectLst/>
        </p:spPr>
        <p:txBody>
          <a:bodyPr wrap="none" anchor="ctr"/>
          <a:lstStyle/>
          <a:p>
            <a:pPr algn="ctr"/>
            <a:r>
              <a:rPr lang="he-IL"/>
              <a:t>מומחה</a:t>
            </a:r>
            <a:endParaRPr lang="en-US"/>
          </a:p>
        </p:txBody>
      </p:sp>
      <p:sp>
        <p:nvSpPr>
          <p:cNvPr id="23558" name="AutoShape 6"/>
          <p:cNvSpPr>
            <a:spLocks noChangeArrowheads="1"/>
          </p:cNvSpPr>
          <p:nvPr/>
        </p:nvSpPr>
        <p:spPr bwMode="auto">
          <a:xfrm>
            <a:off x="4787900" y="1700213"/>
            <a:ext cx="1214438" cy="9144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wrap="none" anchor="ctr"/>
          <a:lstStyle/>
          <a:p>
            <a:pPr algn="ctr"/>
            <a:r>
              <a:rPr lang="he-IL"/>
              <a:t>הסמכה </a:t>
            </a:r>
          </a:p>
          <a:p>
            <a:pPr algn="ctr"/>
            <a:r>
              <a:rPr lang="he-IL"/>
              <a:t>להדרכה</a:t>
            </a:r>
            <a:endParaRPr lang="en-US"/>
          </a:p>
        </p:txBody>
      </p:sp>
      <p:sp>
        <p:nvSpPr>
          <p:cNvPr id="23560" name="AutoShape 8"/>
          <p:cNvSpPr>
            <a:spLocks noChangeArrowheads="1"/>
          </p:cNvSpPr>
          <p:nvPr/>
        </p:nvSpPr>
        <p:spPr bwMode="auto">
          <a:xfrm>
            <a:off x="5364163" y="2997200"/>
            <a:ext cx="360362" cy="1439863"/>
          </a:xfrm>
          <a:prstGeom prst="downArrow">
            <a:avLst>
              <a:gd name="adj1" fmla="val 50000"/>
              <a:gd name="adj2" fmla="val 99890"/>
            </a:avLst>
          </a:prstGeom>
          <a:solidFill>
            <a:schemeClr val="accent1"/>
          </a:solidFill>
          <a:ln w="9525">
            <a:solidFill>
              <a:schemeClr val="tx1"/>
            </a:solidFill>
            <a:miter lim="800000"/>
            <a:headEnd/>
            <a:tailEnd/>
          </a:ln>
          <a:effectLst/>
        </p:spPr>
        <p:txBody>
          <a:bodyPr vert="eaVert" wrap="none" anchor="ctr"/>
          <a:lstStyle/>
          <a:p>
            <a:endParaRPr lang="he-IL"/>
          </a:p>
        </p:txBody>
      </p:sp>
      <p:sp>
        <p:nvSpPr>
          <p:cNvPr id="23561" name="AutoShape 9"/>
          <p:cNvSpPr>
            <a:spLocks noChangeArrowheads="1"/>
          </p:cNvSpPr>
          <p:nvPr/>
        </p:nvSpPr>
        <p:spPr bwMode="auto">
          <a:xfrm>
            <a:off x="6300788" y="4652963"/>
            <a:ext cx="1800225" cy="1439862"/>
          </a:xfrm>
          <a:prstGeom prst="leftArrow">
            <a:avLst>
              <a:gd name="adj1" fmla="val 50000"/>
              <a:gd name="adj2" fmla="val 31257"/>
            </a:avLst>
          </a:prstGeom>
          <a:solidFill>
            <a:schemeClr val="accent1"/>
          </a:solidFill>
          <a:ln w="9525">
            <a:solidFill>
              <a:schemeClr val="tx1"/>
            </a:solidFill>
            <a:miter lim="800000"/>
            <a:headEnd/>
            <a:tailEnd/>
          </a:ln>
          <a:effectLst/>
        </p:spPr>
        <p:txBody>
          <a:bodyPr wrap="none" anchor="ctr"/>
          <a:lstStyle/>
          <a:p>
            <a:pPr algn="ctr"/>
            <a:r>
              <a:rPr lang="he-IL"/>
              <a:t>מומחה מדריך </a:t>
            </a:r>
            <a:endParaRPr lang="en-US"/>
          </a:p>
        </p:txBody>
      </p:sp>
      <p:sp>
        <p:nvSpPr>
          <p:cNvPr id="23563" name="AutoShape 11"/>
          <p:cNvSpPr>
            <a:spLocks noChangeArrowheads="1"/>
          </p:cNvSpPr>
          <p:nvPr/>
        </p:nvSpPr>
        <p:spPr bwMode="auto">
          <a:xfrm>
            <a:off x="4643438" y="5013325"/>
            <a:ext cx="1439862" cy="935038"/>
          </a:xfrm>
          <a:prstGeom prst="star5">
            <a:avLst/>
          </a:prstGeom>
          <a:solidFill>
            <a:srgbClr val="000080"/>
          </a:solidFill>
          <a:ln w="9525">
            <a:solidFill>
              <a:schemeClr val="tx1"/>
            </a:solidFill>
            <a:miter lim="800000"/>
            <a:headEnd/>
            <a:tailEnd/>
          </a:ln>
          <a:effectLst/>
        </p:spPr>
        <p:txBody>
          <a:bodyPr wrap="none" anchor="ctr"/>
          <a:lstStyle/>
          <a:p>
            <a:endParaRPr lang="he-IL"/>
          </a:p>
        </p:txBody>
      </p:sp>
      <p:sp>
        <p:nvSpPr>
          <p:cNvPr id="23564" name="AutoShape 12"/>
          <p:cNvSpPr>
            <a:spLocks noChangeArrowheads="1"/>
          </p:cNvSpPr>
          <p:nvPr/>
        </p:nvSpPr>
        <p:spPr bwMode="auto">
          <a:xfrm>
            <a:off x="4643438" y="476250"/>
            <a:ext cx="1584325" cy="865188"/>
          </a:xfrm>
          <a:prstGeom prst="smileyFace">
            <a:avLst>
              <a:gd name="adj" fmla="val 4653"/>
            </a:avLst>
          </a:prstGeom>
          <a:solidFill>
            <a:schemeClr val="accent1"/>
          </a:solidFill>
          <a:ln w="9525">
            <a:solidFill>
              <a:schemeClr val="tx1"/>
            </a:solidFill>
            <a:round/>
            <a:headEnd/>
            <a:tailEnd/>
          </a:ln>
          <a:effectLst/>
        </p:spPr>
        <p:txBody>
          <a:bodyPr wrap="none" anchor="ctr"/>
          <a:lstStyle/>
          <a:p>
            <a:endParaRPr lang="he-IL"/>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21507" name="Text Box 3"/>
          <p:cNvSpPr txBox="1">
            <a:spLocks noChangeArrowheads="1"/>
          </p:cNvSpPr>
          <p:nvPr/>
        </p:nvSpPr>
        <p:spPr bwMode="auto">
          <a:xfrm>
            <a:off x="1116013" y="765175"/>
            <a:ext cx="7704137" cy="1739900"/>
          </a:xfrm>
          <a:prstGeom prst="rect">
            <a:avLst/>
          </a:prstGeom>
          <a:noFill/>
          <a:ln w="9525">
            <a:noFill/>
            <a:miter lim="800000"/>
            <a:headEnd/>
            <a:tailEnd/>
          </a:ln>
          <a:effectLst/>
        </p:spPr>
        <p:txBody>
          <a:bodyPr>
            <a:spAutoFit/>
          </a:bodyPr>
          <a:lstStyle/>
          <a:p>
            <a:pPr algn="r" rtl="1"/>
            <a:r>
              <a:rPr lang="he-IL" b="1">
                <a:solidFill>
                  <a:srgbClr val="FF0066"/>
                </a:solidFill>
              </a:rPr>
              <a:t>הרשמה כפסיכולוג  - זהות הפסיכולוג</a:t>
            </a:r>
            <a:r>
              <a:rPr lang="he-IL" b="1"/>
              <a:t> </a:t>
            </a:r>
          </a:p>
          <a:p>
            <a:pPr algn="r" rtl="1"/>
            <a:r>
              <a:rPr lang="he-IL" b="1"/>
              <a:t>עד 1977 פסיכולוג הוא מי שרשום כחבר בהסתדרות הפסיכולוגים בישראל </a:t>
            </a:r>
          </a:p>
          <a:p>
            <a:pPr algn="r" rtl="1"/>
            <a:r>
              <a:rPr lang="he-IL" b="1"/>
              <a:t>זהו ארגון שההרשמה אליו היא וולונטרית , ומקובל בציבור הרחב ובקרב אנשי המקצוע כמטביע חותם הזהות של הפסיכולוגים. השייכות לחטיבה מקצועית מציינת </a:t>
            </a:r>
          </a:p>
          <a:p>
            <a:pPr algn="r" rtl="1"/>
            <a:r>
              <a:rPr lang="he-IL" b="1"/>
              <a:t>מומחיות ייחודית של הפסיכולוג.                                                                                                               </a:t>
            </a:r>
            <a:endParaRPr lang="he-IL"/>
          </a:p>
          <a:p>
            <a:pPr algn="r" rtl="1"/>
            <a:r>
              <a:rPr lang="he-IL" b="1">
                <a:solidFill>
                  <a:srgbClr val="009900"/>
                </a:solidFill>
              </a:rPr>
              <a:t>רשאי להירשם   מי שיש לו  תואר </a:t>
            </a:r>
            <a:r>
              <a:rPr lang="en-US" b="1">
                <a:solidFill>
                  <a:srgbClr val="009900"/>
                </a:solidFill>
              </a:rPr>
              <a:t>MA</a:t>
            </a:r>
            <a:r>
              <a:rPr lang="he-IL" b="1">
                <a:solidFill>
                  <a:srgbClr val="009900"/>
                </a:solidFill>
              </a:rPr>
              <a:t> מוכר בארץ בפסיכולוגיה</a:t>
            </a:r>
            <a:r>
              <a:rPr lang="he-IL"/>
              <a:t> </a:t>
            </a:r>
            <a:endParaRPr lang="en-US"/>
          </a:p>
        </p:txBody>
      </p:sp>
      <p:sp>
        <p:nvSpPr>
          <p:cNvPr id="21508" name="Text Box 4"/>
          <p:cNvSpPr txBox="1">
            <a:spLocks noChangeArrowheads="1"/>
          </p:cNvSpPr>
          <p:nvPr/>
        </p:nvSpPr>
        <p:spPr bwMode="auto">
          <a:xfrm>
            <a:off x="1116013" y="2852738"/>
            <a:ext cx="7777162" cy="3662362"/>
          </a:xfrm>
          <a:prstGeom prst="rect">
            <a:avLst/>
          </a:prstGeom>
          <a:noFill/>
          <a:ln w="9525">
            <a:noFill/>
            <a:miter lim="800000"/>
            <a:headEnd/>
            <a:tailEnd/>
          </a:ln>
          <a:effectLst/>
        </p:spPr>
        <p:txBody>
          <a:bodyPr>
            <a:spAutoFit/>
          </a:bodyPr>
          <a:lstStyle/>
          <a:p>
            <a:pPr algn="r"/>
            <a:r>
              <a:rPr lang="he-IL" b="1">
                <a:solidFill>
                  <a:schemeClr val="accent2"/>
                </a:solidFill>
              </a:rPr>
              <a:t>על פי חוק הפסיכולוגים ב 1977 פסיכולוג הוא מי שרשום בפנקס  הפסיכולוגים</a:t>
            </a:r>
            <a:r>
              <a:rPr lang="he-IL" b="1"/>
              <a:t> .</a:t>
            </a:r>
          </a:p>
          <a:p>
            <a:pPr algn="r"/>
            <a:endParaRPr lang="he-IL" b="1">
              <a:solidFill>
                <a:srgbClr val="009900"/>
              </a:solidFill>
            </a:endParaRPr>
          </a:p>
          <a:p>
            <a:pPr algn="r"/>
            <a:r>
              <a:rPr lang="he-IL" b="1">
                <a:solidFill>
                  <a:srgbClr val="009900"/>
                </a:solidFill>
              </a:rPr>
              <a:t>רשאי להירשם מי שיש לו תואר שני בפסיכולוגיה מוכר בארץ </a:t>
            </a:r>
          </a:p>
          <a:p>
            <a:pPr lvl="2" algn="r"/>
            <a:r>
              <a:rPr lang="he-IL" b="1"/>
              <a:t> </a:t>
            </a:r>
            <a:r>
              <a:rPr lang="en-US" b="1"/>
              <a:t>                                                                                                                                 </a:t>
            </a:r>
            <a:r>
              <a:rPr lang="he-IL" b="1"/>
              <a:t>  	</a:t>
            </a:r>
          </a:p>
          <a:p>
            <a:pPr lvl="2" algn="r"/>
            <a:r>
              <a:rPr lang="he-IL" b="1">
                <a:solidFill>
                  <a:schemeClr val="accent2"/>
                </a:solidFill>
              </a:rPr>
              <a:t>		רשום בפנקס הפסיכולוגים</a:t>
            </a:r>
          </a:p>
          <a:p>
            <a:pPr algn="r"/>
            <a:r>
              <a:rPr lang="he-IL" b="1">
                <a:solidFill>
                  <a:schemeClr val="accent2"/>
                </a:solidFill>
              </a:rPr>
              <a:t>דרגות לרישום</a:t>
            </a:r>
            <a:r>
              <a:rPr lang="he-IL" b="1"/>
              <a:t> </a:t>
            </a:r>
          </a:p>
          <a:p>
            <a:pPr algn="r"/>
            <a:r>
              <a:rPr lang="he-IL" b="1"/>
              <a:t>	</a:t>
            </a:r>
            <a:r>
              <a:rPr lang="he-IL" b="1">
                <a:solidFill>
                  <a:srgbClr val="FF0066"/>
                </a:solidFill>
              </a:rPr>
              <a:t>מומחה    - רישיון כפסיכולוג קליני מומחה</a:t>
            </a:r>
          </a:p>
          <a:p>
            <a:pPr algn="r"/>
            <a:r>
              <a:rPr lang="he-IL" b="1">
                <a:solidFill>
                  <a:srgbClr val="FF0066"/>
                </a:solidFill>
              </a:rPr>
              <a:t>מדריך -  רישיון  כפסיכולוג קליני מומחה – מדריך</a:t>
            </a:r>
          </a:p>
          <a:p>
            <a:pPr algn="r"/>
            <a:r>
              <a:rPr lang="he-IL" b="1">
                <a:solidFill>
                  <a:schemeClr val="accent2"/>
                </a:solidFill>
              </a:rPr>
              <a:t>וברישום פנימי בועדות המקצועיות</a:t>
            </a:r>
            <a:r>
              <a:rPr lang="he-IL" b="1">
                <a:solidFill>
                  <a:srgbClr val="990033"/>
                </a:solidFill>
              </a:rPr>
              <a:t>:</a:t>
            </a:r>
          </a:p>
          <a:p>
            <a:pPr algn="r"/>
            <a:r>
              <a:rPr lang="he-IL" b="1">
                <a:solidFill>
                  <a:srgbClr val="FF0066"/>
                </a:solidFill>
              </a:rPr>
              <a:t>מתמחה זמני</a:t>
            </a:r>
          </a:p>
          <a:p>
            <a:pPr algn="r"/>
            <a:r>
              <a:rPr lang="he-IL" b="1">
                <a:solidFill>
                  <a:srgbClr val="FF0066"/>
                </a:solidFill>
              </a:rPr>
              <a:t>מתמחה</a:t>
            </a:r>
          </a:p>
          <a:p>
            <a:pPr algn="r"/>
            <a:r>
              <a:rPr lang="he-IL" b="1">
                <a:solidFill>
                  <a:srgbClr val="FF0066"/>
                </a:solidFill>
              </a:rPr>
              <a:t>בתהליך הסמכה להדרכה</a:t>
            </a:r>
            <a:endParaRPr lang="en-US" b="1">
              <a:solidFill>
                <a:srgbClr val="FF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8">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508">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8">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508">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508">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508">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508">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508">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50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17413" name="Text Box 5"/>
          <p:cNvSpPr txBox="1">
            <a:spLocks noChangeArrowheads="1"/>
          </p:cNvSpPr>
          <p:nvPr/>
        </p:nvSpPr>
        <p:spPr bwMode="auto">
          <a:xfrm>
            <a:off x="4716463" y="765175"/>
            <a:ext cx="4105275" cy="4211638"/>
          </a:xfrm>
          <a:prstGeom prst="rect">
            <a:avLst/>
          </a:prstGeom>
          <a:noFill/>
          <a:ln w="9525">
            <a:noFill/>
            <a:miter lim="800000"/>
            <a:headEnd/>
            <a:tailEnd/>
          </a:ln>
          <a:effectLst/>
        </p:spPr>
        <p:txBody>
          <a:bodyPr>
            <a:spAutoFit/>
          </a:bodyPr>
          <a:lstStyle/>
          <a:p>
            <a:pPr algn="r"/>
            <a:r>
              <a:rPr lang="he-IL" b="1">
                <a:solidFill>
                  <a:srgbClr val="FF0066"/>
                </a:solidFill>
              </a:rPr>
              <a:t>תפקידי הועד של החטיבה הקלינית</a:t>
            </a:r>
            <a:r>
              <a:rPr lang="en-US" b="1"/>
              <a:t>                                  </a:t>
            </a:r>
            <a:r>
              <a:rPr lang="he-IL" b="1"/>
              <a:t>								</a:t>
            </a:r>
          </a:p>
          <a:p>
            <a:pPr algn="r"/>
            <a:r>
              <a:rPr lang="he-IL" b="1"/>
              <a:t>קביעת קריטריונים לקבלת פסיכולוגים לחטיבה </a:t>
            </a:r>
          </a:p>
          <a:p>
            <a:pPr algn="r"/>
            <a:r>
              <a:rPr lang="he-IL" b="1"/>
              <a:t>                                </a:t>
            </a:r>
          </a:p>
          <a:p>
            <a:pPr algn="r"/>
            <a:r>
              <a:rPr lang="he-IL" b="1"/>
              <a:t>קביעת קריטריונים להסמכה להדרכה                                             </a:t>
            </a:r>
            <a:r>
              <a:rPr lang="en-US" b="1"/>
              <a:t>  </a:t>
            </a:r>
            <a:endParaRPr lang="he-IL" b="1"/>
          </a:p>
          <a:p>
            <a:pPr algn="r"/>
            <a:r>
              <a:rPr lang="he-IL" b="1"/>
              <a:t>הכרה במוסדות להכשרת פסיכולוגים קליניים                                    </a:t>
            </a:r>
          </a:p>
          <a:p>
            <a:pPr algn="r"/>
            <a:r>
              <a:rPr lang="he-IL" b="1"/>
              <a:t>קביעת תכניות הלימוד וההכשרה הבסיסיות באוניברסיטאות </a:t>
            </a:r>
          </a:p>
          <a:p>
            <a:pPr algn="r"/>
            <a:r>
              <a:rPr lang="he-IL" b="1"/>
              <a:t>              </a:t>
            </a:r>
          </a:p>
          <a:p>
            <a:pPr algn="r"/>
            <a:r>
              <a:rPr lang="he-IL" b="1"/>
              <a:t>דיון בסטנדרטים מקצועיים חדשים ופני המקצוע בעקבותיהם</a:t>
            </a:r>
            <a:r>
              <a:rPr lang="he-IL"/>
              <a:t> </a:t>
            </a:r>
            <a:endParaRPr lang="en-US"/>
          </a:p>
        </p:txBody>
      </p:sp>
      <p:sp>
        <p:nvSpPr>
          <p:cNvPr id="17414" name="Text Box 6"/>
          <p:cNvSpPr txBox="1">
            <a:spLocks noChangeArrowheads="1"/>
          </p:cNvSpPr>
          <p:nvPr/>
        </p:nvSpPr>
        <p:spPr bwMode="auto">
          <a:xfrm>
            <a:off x="107950" y="765175"/>
            <a:ext cx="4392613" cy="6408738"/>
          </a:xfrm>
          <a:prstGeom prst="rect">
            <a:avLst/>
          </a:prstGeom>
          <a:noFill/>
          <a:ln w="9525">
            <a:noFill/>
            <a:miter lim="800000"/>
            <a:headEnd/>
            <a:tailEnd/>
          </a:ln>
          <a:effectLst/>
        </p:spPr>
        <p:txBody>
          <a:bodyPr>
            <a:spAutoFit/>
          </a:bodyPr>
          <a:lstStyle/>
          <a:p>
            <a:pPr algn="r" rtl="1"/>
            <a:r>
              <a:rPr lang="he-IL" b="1">
                <a:solidFill>
                  <a:schemeClr val="accent2"/>
                </a:solidFill>
              </a:rPr>
              <a:t>תפקידי הועדה המקצועית לפסיכולוגיה קלינית</a:t>
            </a:r>
          </a:p>
          <a:p>
            <a:pPr algn="r" rtl="1"/>
            <a:endParaRPr lang="he-IL" b="1"/>
          </a:p>
          <a:p>
            <a:pPr algn="r" rtl="1"/>
            <a:endParaRPr lang="he-IL" b="1"/>
          </a:p>
          <a:p>
            <a:pPr algn="r" rtl="1"/>
            <a:r>
              <a:rPr lang="he-IL" b="1"/>
              <a:t>קביעת קריטריונים לקבלת פסיכולוגים להתמחות</a:t>
            </a:r>
          </a:p>
          <a:p>
            <a:pPr algn="r" rtl="1"/>
            <a:endParaRPr lang="he-IL" b="1"/>
          </a:p>
          <a:p>
            <a:pPr algn="r" rtl="1"/>
            <a:r>
              <a:rPr lang="he-IL" b="1"/>
              <a:t>קביעת קריטריונים להסמכה להדרכה</a:t>
            </a:r>
          </a:p>
          <a:p>
            <a:pPr algn="r" rtl="1"/>
            <a:endParaRPr lang="he-IL" b="1"/>
          </a:p>
          <a:p>
            <a:pPr algn="r" rtl="1"/>
            <a:r>
              <a:rPr lang="he-IL" b="1"/>
              <a:t>הכרה במוסדות להכשרת פסיכולוגים קליניים</a:t>
            </a:r>
          </a:p>
          <a:p>
            <a:pPr algn="r" rtl="1"/>
            <a:endParaRPr lang="he-IL" b="1"/>
          </a:p>
          <a:p>
            <a:pPr algn="r" rtl="1"/>
            <a:r>
              <a:rPr lang="he-IL" b="1"/>
              <a:t>קביעת תכניות הלימוד וההכשרה הבסיסיות באוניברסיטאות   </a:t>
            </a:r>
          </a:p>
          <a:p>
            <a:pPr algn="r" rtl="1"/>
            <a:endParaRPr lang="he-IL" b="1"/>
          </a:p>
          <a:p>
            <a:pPr algn="r" rtl="1"/>
            <a:r>
              <a:rPr lang="he-IL" b="1"/>
              <a:t>דיון בסטנדרטים מקצועיים חדשים ופני המקצוע בעקבותיהם   </a:t>
            </a:r>
          </a:p>
          <a:p>
            <a:pPr algn="r" rtl="1"/>
            <a:r>
              <a:rPr lang="he-IL" b="1"/>
              <a:t>            </a:t>
            </a:r>
          </a:p>
          <a:p>
            <a:pPr algn="r" rtl="1"/>
            <a:r>
              <a:rPr lang="he-IL" b="1">
                <a:solidFill>
                  <a:schemeClr val="accent2"/>
                </a:solidFill>
              </a:rPr>
              <a:t>בצוע בחינות סיום התמחות</a:t>
            </a:r>
            <a:endParaRPr lang="en-US" b="1">
              <a:solidFill>
                <a:schemeClr val="accent2"/>
              </a:solidFill>
            </a:endParaRPr>
          </a:p>
          <a:p>
            <a:pPr algn="r" rtl="1"/>
            <a:endParaRPr lang="en-US" b="1">
              <a:solidFill>
                <a:schemeClr val="accent2"/>
              </a:solidFill>
            </a:endParaRPr>
          </a:p>
          <a:p>
            <a:pPr algn="r" rtl="1"/>
            <a:r>
              <a:rPr lang="he-IL" b="1">
                <a:solidFill>
                  <a:schemeClr val="accent2"/>
                </a:solidFill>
              </a:rPr>
              <a:t>הקצאת מלגות להתמחות</a:t>
            </a:r>
            <a:r>
              <a:rPr lang="en-US" b="1">
                <a:solidFill>
                  <a:schemeClr val="accent2"/>
                </a:solidFill>
              </a:rPr>
              <a:t> </a:t>
            </a:r>
            <a:r>
              <a:rPr lang="he-IL" b="1">
                <a:solidFill>
                  <a:schemeClr val="accent2"/>
                </a:solidFill>
              </a:rPr>
              <a:t>וארגון ההתמחויות (תפקיד שהואצל לועדות על ידי הפסיכולוגית הארצית של משרד הבריאות, ובינתיים הועבר מידיהן) </a:t>
            </a:r>
            <a:r>
              <a:rPr lang="en-US" b="1">
                <a:solidFill>
                  <a:schemeClr val="accent2"/>
                </a:solidFill>
              </a:rPr>
              <a:t> </a:t>
            </a:r>
            <a:endParaRPr lang="he-IL" b="1">
              <a:solidFill>
                <a:schemeClr val="accent2"/>
              </a:solidFill>
            </a:endParaRPr>
          </a:p>
          <a:p>
            <a:pPr algn="r" rtl="1"/>
            <a:endParaRPr lang="en-US"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41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41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41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41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41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41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414">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414">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414">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414">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414">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414">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414">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414">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414">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25603" name="Text Box 3"/>
          <p:cNvSpPr txBox="1">
            <a:spLocks noChangeArrowheads="1"/>
          </p:cNvSpPr>
          <p:nvPr/>
        </p:nvSpPr>
        <p:spPr bwMode="auto">
          <a:xfrm>
            <a:off x="468313" y="404813"/>
            <a:ext cx="8064500" cy="5035550"/>
          </a:xfrm>
          <a:prstGeom prst="rect">
            <a:avLst/>
          </a:prstGeom>
          <a:noFill/>
          <a:ln w="9525">
            <a:noFill/>
            <a:miter lim="800000"/>
            <a:headEnd/>
            <a:tailEnd/>
          </a:ln>
          <a:effectLst/>
        </p:spPr>
        <p:txBody>
          <a:bodyPr>
            <a:spAutoFit/>
          </a:bodyPr>
          <a:lstStyle/>
          <a:p>
            <a:pPr algn="r" rtl="1"/>
            <a:r>
              <a:rPr lang="he-IL" b="1">
                <a:solidFill>
                  <a:srgbClr val="FF0066"/>
                </a:solidFill>
              </a:rPr>
              <a:t>קריטריונים לקבלת פסיכולוגים לחטיבה</a:t>
            </a:r>
            <a:r>
              <a:rPr lang="he-IL" b="1"/>
              <a:t> </a:t>
            </a:r>
          </a:p>
          <a:p>
            <a:pPr algn="r" rtl="1"/>
            <a:endParaRPr lang="he-IL"/>
          </a:p>
          <a:p>
            <a:pPr algn="r" rtl="1"/>
            <a:r>
              <a:rPr lang="he-IL">
                <a:solidFill>
                  <a:schemeClr val="accent2"/>
                </a:solidFill>
              </a:rPr>
              <a:t>א. </a:t>
            </a:r>
            <a:r>
              <a:rPr lang="he-IL" b="1">
                <a:solidFill>
                  <a:schemeClr val="accent2"/>
                </a:solidFill>
              </a:rPr>
              <a:t>זכאות לתחילת הכשרה לקבלה לחטיבה הקלינית </a:t>
            </a:r>
          </a:p>
          <a:p>
            <a:pPr algn="r" rtl="1"/>
            <a:r>
              <a:rPr lang="he-IL">
                <a:solidFill>
                  <a:schemeClr val="accent2"/>
                </a:solidFill>
              </a:rPr>
              <a:t>השלמת לימודים במגמה לפסיכולוגיה קלינית לרבות פרקטיקום</a:t>
            </a:r>
          </a:p>
          <a:p>
            <a:pPr algn="r" rtl="1"/>
            <a:endParaRPr lang="he-IL">
              <a:solidFill>
                <a:schemeClr val="accent2"/>
              </a:solidFill>
            </a:endParaRPr>
          </a:p>
          <a:p>
            <a:pPr algn="r" rtl="1"/>
            <a:r>
              <a:rPr lang="he-IL" b="1">
                <a:solidFill>
                  <a:schemeClr val="accent2"/>
                </a:solidFill>
              </a:rPr>
              <a:t>ב. תכני העיסוק של הפסיכולוג הקליני </a:t>
            </a:r>
          </a:p>
          <a:p>
            <a:pPr algn="r" rtl="1"/>
            <a:r>
              <a:rPr lang="he-IL">
                <a:solidFill>
                  <a:schemeClr val="accent2"/>
                </a:solidFill>
              </a:rPr>
              <a:t>טיפול </a:t>
            </a:r>
          </a:p>
          <a:p>
            <a:pPr algn="r" rtl="1"/>
            <a:r>
              <a:rPr lang="he-IL">
                <a:solidFill>
                  <a:schemeClr val="accent2"/>
                </a:solidFill>
              </a:rPr>
              <a:t>אבחון </a:t>
            </a:r>
          </a:p>
          <a:p>
            <a:pPr algn="r" rtl="1"/>
            <a:r>
              <a:rPr lang="he-IL">
                <a:solidFill>
                  <a:schemeClr val="accent2"/>
                </a:solidFill>
              </a:rPr>
              <a:t>ראיון</a:t>
            </a:r>
          </a:p>
          <a:p>
            <a:pPr algn="r" rtl="1"/>
            <a:endParaRPr lang="he-IL"/>
          </a:p>
          <a:p>
            <a:pPr algn="r" rtl="1"/>
            <a:r>
              <a:rPr lang="he-IL" b="1"/>
              <a:t>ג</a:t>
            </a:r>
            <a:r>
              <a:rPr lang="he-IL" b="1">
                <a:solidFill>
                  <a:schemeClr val="accent2"/>
                </a:solidFill>
              </a:rPr>
              <a:t>. מסגרת העיסוק </a:t>
            </a:r>
          </a:p>
          <a:p>
            <a:pPr algn="r" rtl="1"/>
            <a:r>
              <a:rPr lang="he-IL">
                <a:solidFill>
                  <a:schemeClr val="accent2"/>
                </a:solidFill>
              </a:rPr>
              <a:t>4 שנים בחצי משרה במוסד מוכר</a:t>
            </a:r>
          </a:p>
          <a:p>
            <a:pPr algn="r" rtl="1"/>
            <a:r>
              <a:rPr lang="he-IL">
                <a:solidFill>
                  <a:schemeClr val="accent2"/>
                </a:solidFill>
              </a:rPr>
              <a:t>לפחות שנה אחת חייבת להיות במסגרת אישפוזית </a:t>
            </a:r>
          </a:p>
          <a:p>
            <a:pPr algn="r" rtl="1"/>
            <a:endParaRPr lang="he-IL">
              <a:solidFill>
                <a:schemeClr val="accent2"/>
              </a:solidFill>
            </a:endParaRPr>
          </a:p>
          <a:p>
            <a:pPr algn="r" rtl="1"/>
            <a:r>
              <a:rPr lang="he-IL" b="1">
                <a:solidFill>
                  <a:schemeClr val="accent2"/>
                </a:solidFill>
              </a:rPr>
              <a:t>ד. מכסת  שעות ההדרכה במהלך העיסוק</a:t>
            </a:r>
            <a:r>
              <a:rPr lang="he-IL">
                <a:solidFill>
                  <a:schemeClr val="accent2"/>
                </a:solidFill>
              </a:rPr>
              <a:t> </a:t>
            </a:r>
          </a:p>
          <a:p>
            <a:pPr algn="r" rtl="1"/>
            <a:r>
              <a:rPr lang="he-IL">
                <a:solidFill>
                  <a:schemeClr val="accent2"/>
                </a:solidFill>
              </a:rPr>
              <a:t>160 שעות הדרכה בטיפול</a:t>
            </a:r>
          </a:p>
          <a:p>
            <a:pPr algn="r" rtl="1"/>
            <a:r>
              <a:rPr lang="he-IL">
                <a:solidFill>
                  <a:schemeClr val="accent2"/>
                </a:solidFill>
              </a:rPr>
              <a:t>160 שעות הדרכה באבחון</a:t>
            </a:r>
          </a:p>
          <a:p>
            <a:pPr algn="r" rtl="1"/>
            <a:r>
              <a:rPr lang="he-IL">
                <a:solidFill>
                  <a:schemeClr val="accent2"/>
                </a:solidFill>
              </a:rPr>
              <a:t>30   שעות הדרכה בראיון קליני </a:t>
            </a:r>
            <a:endParaRPr lang="en-US">
              <a:solidFill>
                <a:schemeClr val="accent2"/>
              </a:solidFill>
            </a:endParaRPr>
          </a:p>
        </p:txBody>
      </p:sp>
      <p:sp>
        <p:nvSpPr>
          <p:cNvPr id="25604" name="Oval 4"/>
          <p:cNvSpPr>
            <a:spLocks noChangeArrowheads="1"/>
          </p:cNvSpPr>
          <p:nvPr/>
        </p:nvSpPr>
        <p:spPr bwMode="auto">
          <a:xfrm>
            <a:off x="250825" y="1412875"/>
            <a:ext cx="3600450" cy="2232025"/>
          </a:xfrm>
          <a:prstGeom prst="ellipse">
            <a:avLst/>
          </a:prstGeom>
          <a:solidFill>
            <a:schemeClr val="accent1"/>
          </a:solidFill>
          <a:ln w="9525">
            <a:solidFill>
              <a:schemeClr val="tx1"/>
            </a:solidFill>
            <a:round/>
            <a:headEnd/>
            <a:tailEnd/>
          </a:ln>
          <a:effectLst/>
        </p:spPr>
        <p:txBody>
          <a:bodyPr wrap="none" anchor="ctr"/>
          <a:lstStyle/>
          <a:p>
            <a:pPr algn="ctr"/>
            <a:r>
              <a:rPr lang="he-IL"/>
              <a:t>המילים </a:t>
            </a:r>
            <a:r>
              <a:rPr lang="he-IL">
                <a:solidFill>
                  <a:srgbClr val="FF0066"/>
                </a:solidFill>
              </a:rPr>
              <a:t>קבלה לחטיבה הקלינית</a:t>
            </a:r>
            <a:r>
              <a:rPr lang="he-IL"/>
              <a:t> </a:t>
            </a:r>
          </a:p>
          <a:p>
            <a:pPr algn="ctr"/>
            <a:r>
              <a:rPr lang="he-IL"/>
              <a:t>הומרו </a:t>
            </a:r>
            <a:r>
              <a:rPr lang="he-IL">
                <a:solidFill>
                  <a:srgbClr val="990033"/>
                </a:solidFill>
              </a:rPr>
              <a:t>להתמחות .</a:t>
            </a:r>
            <a:endParaRPr lang="en-US">
              <a:solidFill>
                <a:srgbClr val="990033"/>
              </a:solidFill>
            </a:endParaRPr>
          </a:p>
          <a:p>
            <a:pPr algn="ctr"/>
            <a:r>
              <a:rPr lang="en-US"/>
              <a:t> </a:t>
            </a:r>
            <a:r>
              <a:rPr lang="he-IL"/>
              <a:t>כל היתר זהה</a:t>
            </a:r>
            <a:r>
              <a:rPr lang="en-US"/>
              <a:t> </a:t>
            </a:r>
          </a:p>
        </p:txBody>
      </p:sp>
      <p:sp>
        <p:nvSpPr>
          <p:cNvPr id="25605" name="AutoShape 5"/>
          <p:cNvSpPr>
            <a:spLocks noChangeArrowheads="1"/>
          </p:cNvSpPr>
          <p:nvPr/>
        </p:nvSpPr>
        <p:spPr bwMode="auto">
          <a:xfrm>
            <a:off x="755650" y="4005263"/>
            <a:ext cx="2447925" cy="2016125"/>
          </a:xfrm>
          <a:prstGeom prst="smileyFace">
            <a:avLst>
              <a:gd name="adj" fmla="val 4653"/>
            </a:avLst>
          </a:prstGeom>
          <a:solidFill>
            <a:schemeClr val="accent1"/>
          </a:solidFill>
          <a:ln w="9525">
            <a:solidFill>
              <a:schemeClr val="tx1"/>
            </a:solidFill>
            <a:round/>
            <a:headEnd/>
            <a:tailEnd/>
          </a:ln>
          <a:effectLst/>
        </p:spPr>
        <p:txBody>
          <a:bodyPr wrap="none" anchor="ctr"/>
          <a:lstStyle/>
          <a:p>
            <a:pPr algn="ctr"/>
            <a:r>
              <a:rPr lang="he-IL"/>
              <a:t>אוסף שעות לחטיבה </a:t>
            </a:r>
            <a:endParaRPr lang="en-US"/>
          </a:p>
        </p:txBody>
      </p:sp>
      <p:sp>
        <p:nvSpPr>
          <p:cNvPr id="25606" name="AutoShape 6"/>
          <p:cNvSpPr>
            <a:spLocks noChangeArrowheads="1"/>
          </p:cNvSpPr>
          <p:nvPr/>
        </p:nvSpPr>
        <p:spPr bwMode="auto">
          <a:xfrm>
            <a:off x="3348038" y="5516563"/>
            <a:ext cx="2592387" cy="1152525"/>
          </a:xfrm>
          <a:prstGeom prst="smileyFace">
            <a:avLst>
              <a:gd name="adj" fmla="val -4653"/>
            </a:avLst>
          </a:prstGeom>
          <a:solidFill>
            <a:schemeClr val="accent1"/>
          </a:solidFill>
          <a:ln w="9525">
            <a:solidFill>
              <a:schemeClr val="tx1"/>
            </a:solidFill>
            <a:round/>
            <a:headEnd/>
            <a:tailEnd/>
          </a:ln>
          <a:effectLst/>
        </p:spPr>
        <p:txBody>
          <a:bodyPr wrap="none" anchor="ctr"/>
          <a:lstStyle/>
          <a:p>
            <a:pPr algn="ctr"/>
            <a:r>
              <a:rPr lang="he-IL"/>
              <a:t>מתמחה </a:t>
            </a:r>
            <a:endParaRPr lang="en-US"/>
          </a:p>
        </p:txBody>
      </p:sp>
      <p:sp>
        <p:nvSpPr>
          <p:cNvPr id="25607" name="Line 7"/>
          <p:cNvSpPr>
            <a:spLocks noChangeShapeType="1"/>
          </p:cNvSpPr>
          <p:nvPr/>
        </p:nvSpPr>
        <p:spPr bwMode="auto">
          <a:xfrm>
            <a:off x="3059113" y="5516563"/>
            <a:ext cx="865187" cy="217487"/>
          </a:xfrm>
          <a:prstGeom prst="line">
            <a:avLst/>
          </a:prstGeom>
          <a:noFill/>
          <a:ln w="9525">
            <a:solidFill>
              <a:schemeClr val="tx1"/>
            </a:solidFill>
            <a:round/>
            <a:headEnd/>
            <a:tailEnd type="triangle" w="med" len="med"/>
          </a:ln>
          <a:effectLst/>
        </p:spPr>
        <p:txBody>
          <a:bodyPr/>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60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60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60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60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60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60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60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603">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603">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5603">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603">
                                            <p:txEl>
                                              <p:pRg st="17" end="1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560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560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6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25605" grpId="0" animBg="1"/>
      <p:bldP spid="2560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8197" name="Text Box 5"/>
          <p:cNvSpPr txBox="1">
            <a:spLocks noChangeArrowheads="1"/>
          </p:cNvSpPr>
          <p:nvPr/>
        </p:nvSpPr>
        <p:spPr bwMode="auto">
          <a:xfrm>
            <a:off x="1187450" y="1125538"/>
            <a:ext cx="6840538" cy="3560762"/>
          </a:xfrm>
          <a:prstGeom prst="rect">
            <a:avLst/>
          </a:prstGeom>
          <a:noFill/>
          <a:ln w="9525">
            <a:noFill/>
            <a:miter lim="800000"/>
            <a:headEnd/>
            <a:tailEnd/>
          </a:ln>
          <a:effectLst/>
        </p:spPr>
        <p:txBody>
          <a:bodyPr>
            <a:spAutoFit/>
          </a:bodyPr>
          <a:lstStyle/>
          <a:p>
            <a:pPr algn="r">
              <a:spcBef>
                <a:spcPct val="50000"/>
              </a:spcBef>
            </a:pPr>
            <a:r>
              <a:rPr lang="he-IL" sz="2400" b="1">
                <a:solidFill>
                  <a:schemeClr val="accent2"/>
                </a:solidFill>
              </a:rPr>
              <a:t>תהליך דומה של העתקת המצב הקודם בצורה מדויקת  לתחומי החוק קורה גם בהסמכה להדרכה. </a:t>
            </a:r>
          </a:p>
          <a:p>
            <a:pPr algn="r">
              <a:spcBef>
                <a:spcPct val="50000"/>
              </a:spcBef>
            </a:pPr>
            <a:endParaRPr lang="he-IL" sz="2400" b="1">
              <a:solidFill>
                <a:schemeClr val="accent2"/>
              </a:solidFill>
            </a:endParaRPr>
          </a:p>
          <a:p>
            <a:pPr algn="r">
              <a:spcBef>
                <a:spcPct val="50000"/>
              </a:spcBef>
            </a:pPr>
            <a:endParaRPr lang="he-IL" sz="2400" b="1">
              <a:solidFill>
                <a:schemeClr val="accent2"/>
              </a:solidFill>
            </a:endParaRPr>
          </a:p>
          <a:p>
            <a:pPr algn="r">
              <a:spcBef>
                <a:spcPct val="50000"/>
              </a:spcBef>
            </a:pPr>
            <a:r>
              <a:rPr lang="he-IL" sz="2400" b="1">
                <a:solidFill>
                  <a:schemeClr val="accent2"/>
                </a:solidFill>
              </a:rPr>
              <a:t>הקריטריונים זהים, דרישות  הסף זהות. התהליך זהה</a:t>
            </a:r>
          </a:p>
          <a:p>
            <a:pPr algn="r">
              <a:spcBef>
                <a:spcPct val="50000"/>
              </a:spcBef>
            </a:pPr>
            <a:endParaRPr lang="he-IL" sz="2400" b="1">
              <a:solidFill>
                <a:schemeClr val="accent2"/>
              </a:solidFill>
            </a:endParaRPr>
          </a:p>
          <a:p>
            <a:pPr algn="r">
              <a:spcBef>
                <a:spcPct val="50000"/>
              </a:spcBef>
            </a:pPr>
            <a:endParaRPr lang="en-US" sz="2400" b="1">
              <a:solidFill>
                <a:schemeClr val="accent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763713" y="765175"/>
            <a:ext cx="5113337"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sz="2400" b="1"/>
              <a:t>מועצת הפסיכולוגים בישראל</a:t>
            </a:r>
            <a:r>
              <a:rPr lang="he-IL"/>
              <a:t> </a:t>
            </a:r>
            <a:endParaRPr lang="en-US"/>
          </a:p>
        </p:txBody>
      </p:sp>
      <p:sp>
        <p:nvSpPr>
          <p:cNvPr id="26627" name="Rectangle 3"/>
          <p:cNvSpPr>
            <a:spLocks noChangeArrowheads="1"/>
          </p:cNvSpPr>
          <p:nvPr/>
        </p:nvSpPr>
        <p:spPr bwMode="auto">
          <a:xfrm>
            <a:off x="7956550" y="3789363"/>
            <a:ext cx="1008063" cy="1150937"/>
          </a:xfrm>
          <a:prstGeom prst="rect">
            <a:avLst/>
          </a:prstGeom>
          <a:solidFill>
            <a:schemeClr val="accent1"/>
          </a:solidFill>
          <a:ln w="9525">
            <a:solidFill>
              <a:schemeClr val="tx1"/>
            </a:solidFill>
            <a:miter lim="800000"/>
            <a:headEnd/>
            <a:tailEnd/>
          </a:ln>
          <a:effectLst/>
        </p:spPr>
        <p:txBody>
          <a:bodyPr wrap="none" anchor="ctr"/>
          <a:lstStyle/>
          <a:p>
            <a:pPr algn="ctr"/>
            <a:r>
              <a:rPr lang="he-IL"/>
              <a:t>ועדה </a:t>
            </a:r>
          </a:p>
          <a:p>
            <a:pPr algn="ctr"/>
            <a:r>
              <a:rPr lang="he-IL"/>
              <a:t>מקצועית </a:t>
            </a:r>
          </a:p>
          <a:p>
            <a:pPr algn="ctr"/>
            <a:r>
              <a:rPr lang="he-IL"/>
              <a:t>קלינית</a:t>
            </a:r>
            <a:endParaRPr lang="en-US"/>
          </a:p>
        </p:txBody>
      </p:sp>
      <p:sp>
        <p:nvSpPr>
          <p:cNvPr id="26628" name="Rectangle 4"/>
          <p:cNvSpPr>
            <a:spLocks noChangeArrowheads="1"/>
          </p:cNvSpPr>
          <p:nvPr/>
        </p:nvSpPr>
        <p:spPr bwMode="auto">
          <a:xfrm>
            <a:off x="6372225" y="3789363"/>
            <a:ext cx="1009650" cy="1150937"/>
          </a:xfrm>
          <a:prstGeom prst="rect">
            <a:avLst/>
          </a:prstGeom>
          <a:solidFill>
            <a:schemeClr val="accent1"/>
          </a:solidFill>
          <a:ln w="9525">
            <a:solidFill>
              <a:schemeClr val="tx1"/>
            </a:solidFill>
            <a:miter lim="800000"/>
            <a:headEnd/>
            <a:tailEnd/>
          </a:ln>
          <a:effectLst/>
        </p:spPr>
        <p:txBody>
          <a:bodyPr wrap="none" anchor="ctr"/>
          <a:lstStyle/>
          <a:p>
            <a:pPr algn="ctr"/>
            <a:r>
              <a:rPr lang="he-IL" sz="1600" b="1"/>
              <a:t>ועדה </a:t>
            </a:r>
          </a:p>
          <a:p>
            <a:pPr algn="ctr"/>
            <a:r>
              <a:rPr lang="he-IL" sz="1600" b="1"/>
              <a:t>מקצועית </a:t>
            </a:r>
          </a:p>
          <a:p>
            <a:pPr algn="ctr"/>
            <a:r>
              <a:rPr lang="he-IL" sz="1600" b="1"/>
              <a:t>חינוכית</a:t>
            </a:r>
            <a:endParaRPr lang="en-US" sz="1600" b="1"/>
          </a:p>
        </p:txBody>
      </p:sp>
      <p:sp>
        <p:nvSpPr>
          <p:cNvPr id="26629" name="Rectangle 5"/>
          <p:cNvSpPr>
            <a:spLocks noChangeArrowheads="1"/>
          </p:cNvSpPr>
          <p:nvPr/>
        </p:nvSpPr>
        <p:spPr bwMode="auto">
          <a:xfrm>
            <a:off x="4859338" y="3789363"/>
            <a:ext cx="1008062" cy="1150937"/>
          </a:xfrm>
          <a:prstGeom prst="rect">
            <a:avLst/>
          </a:prstGeom>
          <a:solidFill>
            <a:schemeClr val="accent1"/>
          </a:solidFill>
          <a:ln w="9525">
            <a:solidFill>
              <a:schemeClr val="tx1"/>
            </a:solidFill>
            <a:miter lim="800000"/>
            <a:headEnd/>
            <a:tailEnd/>
          </a:ln>
          <a:effectLst/>
        </p:spPr>
        <p:txBody>
          <a:bodyPr wrap="none" anchor="ctr"/>
          <a:lstStyle/>
          <a:p>
            <a:pPr algn="ctr"/>
            <a:r>
              <a:rPr lang="he-IL" sz="1600" b="1"/>
              <a:t>ועדה </a:t>
            </a:r>
          </a:p>
          <a:p>
            <a:pPr algn="ctr"/>
            <a:r>
              <a:rPr lang="he-IL" sz="1600" b="1"/>
              <a:t>מקצועית</a:t>
            </a:r>
          </a:p>
          <a:p>
            <a:pPr algn="ctr"/>
            <a:r>
              <a:rPr lang="he-IL" sz="1600" b="1"/>
              <a:t>תעסוקתית</a:t>
            </a:r>
          </a:p>
          <a:p>
            <a:pPr algn="ctr"/>
            <a:r>
              <a:rPr lang="he-IL"/>
              <a:t>חברתית</a:t>
            </a:r>
            <a:endParaRPr lang="en-US"/>
          </a:p>
        </p:txBody>
      </p:sp>
      <p:sp>
        <p:nvSpPr>
          <p:cNvPr id="26630" name="Rectangle 6"/>
          <p:cNvSpPr>
            <a:spLocks noChangeArrowheads="1"/>
          </p:cNvSpPr>
          <p:nvPr/>
        </p:nvSpPr>
        <p:spPr bwMode="auto">
          <a:xfrm>
            <a:off x="3563938" y="3789363"/>
            <a:ext cx="1008062" cy="1150937"/>
          </a:xfrm>
          <a:prstGeom prst="rect">
            <a:avLst/>
          </a:prstGeom>
          <a:solidFill>
            <a:schemeClr val="accent1"/>
          </a:solidFill>
          <a:ln w="9525">
            <a:solidFill>
              <a:schemeClr val="tx1"/>
            </a:solidFill>
            <a:miter lim="800000"/>
            <a:headEnd/>
            <a:tailEnd/>
          </a:ln>
          <a:effectLst/>
        </p:spPr>
        <p:txBody>
          <a:bodyPr wrap="none" anchor="ctr"/>
          <a:lstStyle/>
          <a:p>
            <a:pPr algn="ctr"/>
            <a:r>
              <a:rPr lang="he-IL" sz="1600" b="1"/>
              <a:t>ועדה </a:t>
            </a:r>
          </a:p>
          <a:p>
            <a:pPr algn="ctr"/>
            <a:r>
              <a:rPr lang="he-IL" sz="1600" b="1"/>
              <a:t>מקצועית </a:t>
            </a:r>
          </a:p>
          <a:p>
            <a:pPr algn="ctr"/>
            <a:r>
              <a:rPr lang="he-IL" sz="1600" b="1"/>
              <a:t>התפתחותית</a:t>
            </a:r>
            <a:endParaRPr lang="en-US" sz="1600" b="1"/>
          </a:p>
        </p:txBody>
      </p:sp>
      <p:sp>
        <p:nvSpPr>
          <p:cNvPr id="26631" name="Rectangle 7"/>
          <p:cNvSpPr>
            <a:spLocks noChangeArrowheads="1"/>
          </p:cNvSpPr>
          <p:nvPr/>
        </p:nvSpPr>
        <p:spPr bwMode="auto">
          <a:xfrm>
            <a:off x="2195513" y="3789363"/>
            <a:ext cx="936625" cy="1150937"/>
          </a:xfrm>
          <a:prstGeom prst="rect">
            <a:avLst/>
          </a:prstGeom>
          <a:solidFill>
            <a:schemeClr val="accent1"/>
          </a:solidFill>
          <a:ln w="9525">
            <a:solidFill>
              <a:schemeClr val="tx1"/>
            </a:solidFill>
            <a:miter lim="800000"/>
            <a:headEnd/>
            <a:tailEnd/>
          </a:ln>
          <a:effectLst/>
        </p:spPr>
        <p:txBody>
          <a:bodyPr wrap="none" anchor="ctr"/>
          <a:lstStyle/>
          <a:p>
            <a:pPr algn="ctr"/>
            <a:endParaRPr lang="he-IL"/>
          </a:p>
          <a:p>
            <a:pPr algn="ctr"/>
            <a:r>
              <a:rPr lang="he-IL" sz="1600" b="1"/>
              <a:t>ועדה </a:t>
            </a:r>
          </a:p>
          <a:p>
            <a:pPr algn="ctr"/>
            <a:r>
              <a:rPr lang="he-IL" sz="1600" b="1"/>
              <a:t>מקצועית</a:t>
            </a:r>
          </a:p>
          <a:p>
            <a:pPr algn="ctr"/>
            <a:r>
              <a:rPr lang="he-IL"/>
              <a:t>שקומית</a:t>
            </a:r>
          </a:p>
          <a:p>
            <a:pPr algn="ctr"/>
            <a:endParaRPr lang="en-US"/>
          </a:p>
        </p:txBody>
      </p:sp>
      <p:sp>
        <p:nvSpPr>
          <p:cNvPr id="26632" name="Rectangle 8"/>
          <p:cNvSpPr>
            <a:spLocks noChangeArrowheads="1"/>
          </p:cNvSpPr>
          <p:nvPr/>
        </p:nvSpPr>
        <p:spPr bwMode="auto">
          <a:xfrm>
            <a:off x="827088" y="3789363"/>
            <a:ext cx="935037" cy="1150937"/>
          </a:xfrm>
          <a:prstGeom prst="rect">
            <a:avLst/>
          </a:prstGeom>
          <a:solidFill>
            <a:schemeClr val="accent1"/>
          </a:solidFill>
          <a:ln w="9525">
            <a:solidFill>
              <a:schemeClr val="tx1"/>
            </a:solidFill>
            <a:miter lim="800000"/>
            <a:headEnd/>
            <a:tailEnd/>
          </a:ln>
          <a:effectLst/>
        </p:spPr>
        <p:txBody>
          <a:bodyPr wrap="none" anchor="ctr"/>
          <a:lstStyle/>
          <a:p>
            <a:pPr algn="ctr"/>
            <a:endParaRPr lang="he-IL"/>
          </a:p>
          <a:p>
            <a:pPr algn="ctr"/>
            <a:r>
              <a:rPr lang="he-IL" sz="1600" b="1"/>
              <a:t>ועדה </a:t>
            </a:r>
          </a:p>
          <a:p>
            <a:pPr algn="ctr"/>
            <a:r>
              <a:rPr lang="he-IL" sz="1600" b="1"/>
              <a:t>מקצועית</a:t>
            </a:r>
          </a:p>
          <a:p>
            <a:pPr algn="ctr"/>
            <a:r>
              <a:rPr lang="he-IL"/>
              <a:t>רפואית </a:t>
            </a:r>
          </a:p>
          <a:p>
            <a:pPr algn="ctr"/>
            <a:endParaRPr lang="en-US"/>
          </a:p>
        </p:txBody>
      </p:sp>
      <p:sp>
        <p:nvSpPr>
          <p:cNvPr id="26633" name="Line 9"/>
          <p:cNvSpPr>
            <a:spLocks noChangeShapeType="1"/>
          </p:cNvSpPr>
          <p:nvPr/>
        </p:nvSpPr>
        <p:spPr bwMode="auto">
          <a:xfrm>
            <a:off x="4787900" y="1916113"/>
            <a:ext cx="0" cy="144462"/>
          </a:xfrm>
          <a:prstGeom prst="line">
            <a:avLst/>
          </a:prstGeom>
          <a:noFill/>
          <a:ln w="9525">
            <a:solidFill>
              <a:schemeClr val="tx1"/>
            </a:solidFill>
            <a:round/>
            <a:headEnd/>
            <a:tailEnd/>
          </a:ln>
          <a:effectLst/>
        </p:spPr>
        <p:txBody>
          <a:bodyPr/>
          <a:lstStyle/>
          <a:p>
            <a:endParaRPr lang="he-IL"/>
          </a:p>
        </p:txBody>
      </p:sp>
      <p:sp>
        <p:nvSpPr>
          <p:cNvPr id="26634" name="Line 10"/>
          <p:cNvSpPr>
            <a:spLocks noChangeShapeType="1"/>
          </p:cNvSpPr>
          <p:nvPr/>
        </p:nvSpPr>
        <p:spPr bwMode="auto">
          <a:xfrm>
            <a:off x="2987675" y="2060575"/>
            <a:ext cx="5472113" cy="0"/>
          </a:xfrm>
          <a:prstGeom prst="line">
            <a:avLst/>
          </a:prstGeom>
          <a:noFill/>
          <a:ln w="9525">
            <a:solidFill>
              <a:schemeClr val="tx1"/>
            </a:solidFill>
            <a:round/>
            <a:headEnd/>
            <a:tailEnd/>
          </a:ln>
          <a:effectLst/>
        </p:spPr>
        <p:txBody>
          <a:bodyPr/>
          <a:lstStyle/>
          <a:p>
            <a:endParaRPr lang="he-IL"/>
          </a:p>
        </p:txBody>
      </p:sp>
      <p:sp>
        <p:nvSpPr>
          <p:cNvPr id="26635" name="Line 11"/>
          <p:cNvSpPr>
            <a:spLocks noChangeShapeType="1"/>
          </p:cNvSpPr>
          <p:nvPr/>
        </p:nvSpPr>
        <p:spPr bwMode="auto">
          <a:xfrm>
            <a:off x="1476375" y="3500438"/>
            <a:ext cx="0" cy="0"/>
          </a:xfrm>
          <a:prstGeom prst="line">
            <a:avLst/>
          </a:prstGeom>
          <a:noFill/>
          <a:ln w="9525">
            <a:solidFill>
              <a:schemeClr val="tx1"/>
            </a:solidFill>
            <a:round/>
            <a:headEnd/>
            <a:tailEnd/>
          </a:ln>
          <a:effectLst/>
        </p:spPr>
        <p:txBody>
          <a:bodyPr/>
          <a:lstStyle/>
          <a:p>
            <a:endParaRPr lang="he-IL"/>
          </a:p>
        </p:txBody>
      </p:sp>
      <p:sp>
        <p:nvSpPr>
          <p:cNvPr id="26636" name="Line 12"/>
          <p:cNvSpPr>
            <a:spLocks noChangeShapeType="1"/>
          </p:cNvSpPr>
          <p:nvPr/>
        </p:nvSpPr>
        <p:spPr bwMode="auto">
          <a:xfrm>
            <a:off x="1258888" y="3500438"/>
            <a:ext cx="0" cy="0"/>
          </a:xfrm>
          <a:prstGeom prst="line">
            <a:avLst/>
          </a:prstGeom>
          <a:noFill/>
          <a:ln w="9525">
            <a:solidFill>
              <a:schemeClr val="tx1"/>
            </a:solidFill>
            <a:round/>
            <a:headEnd/>
            <a:tailEnd/>
          </a:ln>
          <a:effectLst/>
        </p:spPr>
        <p:txBody>
          <a:bodyPr/>
          <a:lstStyle/>
          <a:p>
            <a:endParaRPr lang="he-IL"/>
          </a:p>
        </p:txBody>
      </p:sp>
      <p:sp>
        <p:nvSpPr>
          <p:cNvPr id="26637" name="Line 13"/>
          <p:cNvSpPr>
            <a:spLocks noChangeShapeType="1"/>
          </p:cNvSpPr>
          <p:nvPr/>
        </p:nvSpPr>
        <p:spPr bwMode="auto">
          <a:xfrm>
            <a:off x="2771775" y="2060575"/>
            <a:ext cx="0" cy="504825"/>
          </a:xfrm>
          <a:prstGeom prst="line">
            <a:avLst/>
          </a:prstGeom>
          <a:noFill/>
          <a:ln w="9525">
            <a:solidFill>
              <a:schemeClr val="tx1"/>
            </a:solidFill>
            <a:round/>
            <a:headEnd/>
            <a:tailEnd/>
          </a:ln>
          <a:effectLst/>
        </p:spPr>
        <p:txBody>
          <a:bodyPr/>
          <a:lstStyle/>
          <a:p>
            <a:endParaRPr lang="he-IL"/>
          </a:p>
        </p:txBody>
      </p:sp>
      <p:sp>
        <p:nvSpPr>
          <p:cNvPr id="26638" name="Line 14"/>
          <p:cNvSpPr>
            <a:spLocks noChangeShapeType="1"/>
          </p:cNvSpPr>
          <p:nvPr/>
        </p:nvSpPr>
        <p:spPr bwMode="auto">
          <a:xfrm>
            <a:off x="3995738" y="2060575"/>
            <a:ext cx="0" cy="504825"/>
          </a:xfrm>
          <a:prstGeom prst="line">
            <a:avLst/>
          </a:prstGeom>
          <a:noFill/>
          <a:ln w="9525">
            <a:solidFill>
              <a:schemeClr val="tx1"/>
            </a:solidFill>
            <a:round/>
            <a:headEnd/>
            <a:tailEnd/>
          </a:ln>
          <a:effectLst/>
        </p:spPr>
        <p:txBody>
          <a:bodyPr/>
          <a:lstStyle/>
          <a:p>
            <a:endParaRPr lang="he-IL"/>
          </a:p>
        </p:txBody>
      </p:sp>
      <p:sp>
        <p:nvSpPr>
          <p:cNvPr id="26639" name="Line 15"/>
          <p:cNvSpPr>
            <a:spLocks noChangeShapeType="1"/>
          </p:cNvSpPr>
          <p:nvPr/>
        </p:nvSpPr>
        <p:spPr bwMode="auto">
          <a:xfrm>
            <a:off x="5292725" y="2060575"/>
            <a:ext cx="0" cy="1728788"/>
          </a:xfrm>
          <a:prstGeom prst="line">
            <a:avLst/>
          </a:prstGeom>
          <a:noFill/>
          <a:ln w="9525">
            <a:solidFill>
              <a:schemeClr val="tx1"/>
            </a:solidFill>
            <a:round/>
            <a:headEnd/>
            <a:tailEnd/>
          </a:ln>
          <a:effectLst/>
        </p:spPr>
        <p:txBody>
          <a:bodyPr/>
          <a:lstStyle/>
          <a:p>
            <a:endParaRPr lang="he-IL"/>
          </a:p>
        </p:txBody>
      </p:sp>
      <p:sp>
        <p:nvSpPr>
          <p:cNvPr id="26640" name="Line 16"/>
          <p:cNvSpPr>
            <a:spLocks noChangeShapeType="1"/>
          </p:cNvSpPr>
          <p:nvPr/>
        </p:nvSpPr>
        <p:spPr bwMode="auto">
          <a:xfrm>
            <a:off x="5795963" y="4508500"/>
            <a:ext cx="0" cy="0"/>
          </a:xfrm>
          <a:prstGeom prst="line">
            <a:avLst/>
          </a:prstGeom>
          <a:noFill/>
          <a:ln w="9525">
            <a:solidFill>
              <a:schemeClr val="tx1"/>
            </a:solidFill>
            <a:round/>
            <a:headEnd/>
            <a:tailEnd/>
          </a:ln>
          <a:effectLst/>
        </p:spPr>
        <p:txBody>
          <a:bodyPr/>
          <a:lstStyle/>
          <a:p>
            <a:endParaRPr lang="he-IL"/>
          </a:p>
        </p:txBody>
      </p:sp>
      <p:sp>
        <p:nvSpPr>
          <p:cNvPr id="26641" name="Line 17"/>
          <p:cNvSpPr>
            <a:spLocks noChangeShapeType="1"/>
          </p:cNvSpPr>
          <p:nvPr/>
        </p:nvSpPr>
        <p:spPr bwMode="auto">
          <a:xfrm>
            <a:off x="6732588" y="2060575"/>
            <a:ext cx="0" cy="576263"/>
          </a:xfrm>
          <a:prstGeom prst="line">
            <a:avLst/>
          </a:prstGeom>
          <a:noFill/>
          <a:ln w="9525">
            <a:solidFill>
              <a:schemeClr val="tx1"/>
            </a:solidFill>
            <a:round/>
            <a:headEnd/>
            <a:tailEnd/>
          </a:ln>
          <a:effectLst/>
        </p:spPr>
        <p:txBody>
          <a:bodyPr/>
          <a:lstStyle/>
          <a:p>
            <a:endParaRPr lang="he-IL"/>
          </a:p>
        </p:txBody>
      </p:sp>
      <p:sp>
        <p:nvSpPr>
          <p:cNvPr id="26642" name="Line 18"/>
          <p:cNvSpPr>
            <a:spLocks noChangeShapeType="1"/>
          </p:cNvSpPr>
          <p:nvPr/>
        </p:nvSpPr>
        <p:spPr bwMode="auto">
          <a:xfrm>
            <a:off x="8459788" y="2133600"/>
            <a:ext cx="0" cy="504825"/>
          </a:xfrm>
          <a:prstGeom prst="line">
            <a:avLst/>
          </a:prstGeom>
          <a:noFill/>
          <a:ln w="9525">
            <a:solidFill>
              <a:schemeClr val="tx1"/>
            </a:solidFill>
            <a:round/>
            <a:headEnd/>
            <a:tailEnd/>
          </a:ln>
          <a:effectLst/>
        </p:spPr>
        <p:txBody>
          <a:bodyPr/>
          <a:lstStyle/>
          <a:p>
            <a:endParaRPr lang="he-IL"/>
          </a:p>
        </p:txBody>
      </p:sp>
      <p:sp>
        <p:nvSpPr>
          <p:cNvPr id="26643" name="Rectangle 19"/>
          <p:cNvSpPr>
            <a:spLocks noChangeArrowheads="1"/>
          </p:cNvSpPr>
          <p:nvPr/>
        </p:nvSpPr>
        <p:spPr bwMode="auto">
          <a:xfrm>
            <a:off x="323850" y="549275"/>
            <a:ext cx="1008063" cy="576263"/>
          </a:xfrm>
          <a:prstGeom prst="rect">
            <a:avLst/>
          </a:prstGeom>
          <a:solidFill>
            <a:srgbClr val="00FF00"/>
          </a:solidFill>
          <a:ln w="9525">
            <a:solidFill>
              <a:schemeClr val="tx1"/>
            </a:solidFill>
            <a:miter lim="800000"/>
            <a:headEnd/>
            <a:tailEnd/>
          </a:ln>
          <a:effectLst/>
        </p:spPr>
        <p:txBody>
          <a:bodyPr wrap="none" anchor="ctr"/>
          <a:lstStyle/>
          <a:p>
            <a:pPr algn="ctr"/>
            <a:r>
              <a:rPr lang="he-IL"/>
              <a:t>ועדת </a:t>
            </a:r>
          </a:p>
          <a:p>
            <a:pPr algn="ctr"/>
            <a:r>
              <a:rPr lang="he-IL"/>
              <a:t>תלונות</a:t>
            </a:r>
            <a:endParaRPr lang="en-US"/>
          </a:p>
        </p:txBody>
      </p:sp>
      <p:sp>
        <p:nvSpPr>
          <p:cNvPr id="26644" name="Line 20"/>
          <p:cNvSpPr>
            <a:spLocks noChangeShapeType="1"/>
          </p:cNvSpPr>
          <p:nvPr/>
        </p:nvSpPr>
        <p:spPr bwMode="auto">
          <a:xfrm>
            <a:off x="1331913" y="836613"/>
            <a:ext cx="431800" cy="0"/>
          </a:xfrm>
          <a:prstGeom prst="line">
            <a:avLst/>
          </a:prstGeom>
          <a:noFill/>
          <a:ln w="9525">
            <a:solidFill>
              <a:schemeClr val="tx1"/>
            </a:solidFill>
            <a:round/>
            <a:headEnd/>
            <a:tailEnd/>
          </a:ln>
          <a:effectLst/>
        </p:spPr>
        <p:txBody>
          <a:bodyPr/>
          <a:lstStyle/>
          <a:p>
            <a:endParaRPr lang="he-IL"/>
          </a:p>
        </p:txBody>
      </p:sp>
      <p:sp>
        <p:nvSpPr>
          <p:cNvPr id="26645" name="Line 21"/>
          <p:cNvSpPr>
            <a:spLocks noChangeShapeType="1"/>
          </p:cNvSpPr>
          <p:nvPr/>
        </p:nvSpPr>
        <p:spPr bwMode="auto">
          <a:xfrm flipV="1">
            <a:off x="6732588" y="2492375"/>
            <a:ext cx="0" cy="71438"/>
          </a:xfrm>
          <a:prstGeom prst="line">
            <a:avLst/>
          </a:prstGeom>
          <a:noFill/>
          <a:ln w="9525">
            <a:solidFill>
              <a:schemeClr val="tx1"/>
            </a:solidFill>
            <a:round/>
            <a:headEnd/>
            <a:tailEnd/>
          </a:ln>
          <a:effectLst/>
        </p:spPr>
        <p:txBody>
          <a:bodyPr/>
          <a:lstStyle/>
          <a:p>
            <a:endParaRPr lang="he-IL"/>
          </a:p>
        </p:txBody>
      </p:sp>
      <p:sp>
        <p:nvSpPr>
          <p:cNvPr id="26646" name="Line 22"/>
          <p:cNvSpPr>
            <a:spLocks noChangeShapeType="1"/>
          </p:cNvSpPr>
          <p:nvPr/>
        </p:nvSpPr>
        <p:spPr bwMode="auto">
          <a:xfrm flipH="1">
            <a:off x="1692275" y="2060575"/>
            <a:ext cx="1368425" cy="0"/>
          </a:xfrm>
          <a:prstGeom prst="line">
            <a:avLst/>
          </a:prstGeom>
          <a:noFill/>
          <a:ln w="9525">
            <a:solidFill>
              <a:schemeClr val="tx1"/>
            </a:solidFill>
            <a:round/>
            <a:headEnd/>
            <a:tailEnd/>
          </a:ln>
          <a:effectLst/>
        </p:spPr>
        <p:txBody>
          <a:bodyPr/>
          <a:lstStyle/>
          <a:p>
            <a:endParaRPr lang="he-IL"/>
          </a:p>
        </p:txBody>
      </p:sp>
      <p:sp>
        <p:nvSpPr>
          <p:cNvPr id="26647" name="Line 23"/>
          <p:cNvSpPr>
            <a:spLocks noChangeShapeType="1"/>
          </p:cNvSpPr>
          <p:nvPr/>
        </p:nvSpPr>
        <p:spPr bwMode="auto">
          <a:xfrm>
            <a:off x="1331913" y="2060575"/>
            <a:ext cx="0" cy="504825"/>
          </a:xfrm>
          <a:prstGeom prst="line">
            <a:avLst/>
          </a:prstGeom>
          <a:noFill/>
          <a:ln w="9525">
            <a:solidFill>
              <a:schemeClr val="tx1"/>
            </a:solidFill>
            <a:round/>
            <a:headEnd/>
            <a:tailEnd/>
          </a:ln>
          <a:effectLst/>
        </p:spPr>
        <p:txBody>
          <a:bodyPr/>
          <a:lstStyle/>
          <a:p>
            <a:endParaRPr lang="he-IL"/>
          </a:p>
        </p:txBody>
      </p:sp>
      <p:sp>
        <p:nvSpPr>
          <p:cNvPr id="26648" name="Line 24"/>
          <p:cNvSpPr>
            <a:spLocks noChangeShapeType="1"/>
          </p:cNvSpPr>
          <p:nvPr/>
        </p:nvSpPr>
        <p:spPr bwMode="auto">
          <a:xfrm flipH="1">
            <a:off x="1331913" y="2060575"/>
            <a:ext cx="360362" cy="0"/>
          </a:xfrm>
          <a:prstGeom prst="line">
            <a:avLst/>
          </a:prstGeom>
          <a:noFill/>
          <a:ln w="9525">
            <a:solidFill>
              <a:schemeClr val="tx1"/>
            </a:solidFill>
            <a:round/>
            <a:headEnd/>
            <a:tailEnd/>
          </a:ln>
          <a:effectLst/>
        </p:spPr>
        <p:txBody>
          <a:bodyPr/>
          <a:lstStyle/>
          <a:p>
            <a:endParaRPr lang="he-IL"/>
          </a:p>
        </p:txBody>
      </p:sp>
      <p:sp>
        <p:nvSpPr>
          <p:cNvPr id="26649" name="Rectangle 25"/>
          <p:cNvSpPr>
            <a:spLocks noChangeArrowheads="1"/>
          </p:cNvSpPr>
          <p:nvPr/>
        </p:nvSpPr>
        <p:spPr bwMode="auto">
          <a:xfrm>
            <a:off x="323850" y="1484313"/>
            <a:ext cx="1008063" cy="574675"/>
          </a:xfrm>
          <a:prstGeom prst="rect">
            <a:avLst/>
          </a:prstGeom>
          <a:solidFill>
            <a:srgbClr val="339966"/>
          </a:solidFill>
          <a:ln w="9525" algn="ctr">
            <a:solidFill>
              <a:schemeClr val="tx1"/>
            </a:solidFill>
            <a:miter lim="800000"/>
            <a:headEnd/>
            <a:tailEnd/>
          </a:ln>
          <a:effectLst/>
        </p:spPr>
        <p:txBody>
          <a:bodyPr wrap="none" anchor="ctr"/>
          <a:lstStyle/>
          <a:p>
            <a:pPr algn="ctr"/>
            <a:r>
              <a:rPr lang="he-IL"/>
              <a:t>ועדת </a:t>
            </a:r>
          </a:p>
          <a:p>
            <a:pPr algn="ctr"/>
            <a:r>
              <a:rPr lang="he-IL"/>
              <a:t>משמעת</a:t>
            </a:r>
            <a:r>
              <a:rPr lang="he-IL" sz="1400"/>
              <a:t> </a:t>
            </a:r>
            <a:endParaRPr lang="en-US" sz="1400"/>
          </a:p>
        </p:txBody>
      </p:sp>
      <p:sp>
        <p:nvSpPr>
          <p:cNvPr id="26650" name="Line 26"/>
          <p:cNvSpPr>
            <a:spLocks noChangeShapeType="1"/>
          </p:cNvSpPr>
          <p:nvPr/>
        </p:nvSpPr>
        <p:spPr bwMode="auto">
          <a:xfrm>
            <a:off x="1331913" y="1628775"/>
            <a:ext cx="431800" cy="0"/>
          </a:xfrm>
          <a:prstGeom prst="line">
            <a:avLst/>
          </a:prstGeom>
          <a:noFill/>
          <a:ln w="9525">
            <a:solidFill>
              <a:schemeClr val="tx1"/>
            </a:solidFill>
            <a:round/>
            <a:headEnd/>
            <a:tailEnd/>
          </a:ln>
          <a:effectLst/>
        </p:spPr>
        <p:txBody>
          <a:bodyPr/>
          <a:lstStyle/>
          <a:p>
            <a:endParaRPr lang="he-IL"/>
          </a:p>
        </p:txBody>
      </p:sp>
      <p:sp>
        <p:nvSpPr>
          <p:cNvPr id="26651" name="Line 27"/>
          <p:cNvSpPr>
            <a:spLocks noChangeShapeType="1"/>
          </p:cNvSpPr>
          <p:nvPr/>
        </p:nvSpPr>
        <p:spPr bwMode="auto">
          <a:xfrm>
            <a:off x="8459788" y="2060575"/>
            <a:ext cx="0" cy="1728788"/>
          </a:xfrm>
          <a:prstGeom prst="line">
            <a:avLst/>
          </a:prstGeom>
          <a:noFill/>
          <a:ln w="9525">
            <a:solidFill>
              <a:schemeClr val="tx1"/>
            </a:solidFill>
            <a:round/>
            <a:headEnd/>
            <a:tailEnd/>
          </a:ln>
          <a:effectLst/>
        </p:spPr>
        <p:txBody>
          <a:bodyPr/>
          <a:lstStyle/>
          <a:p>
            <a:endParaRPr lang="he-IL"/>
          </a:p>
        </p:txBody>
      </p:sp>
      <p:sp>
        <p:nvSpPr>
          <p:cNvPr id="26652" name="Line 28"/>
          <p:cNvSpPr>
            <a:spLocks noChangeShapeType="1"/>
          </p:cNvSpPr>
          <p:nvPr/>
        </p:nvSpPr>
        <p:spPr bwMode="auto">
          <a:xfrm>
            <a:off x="6732588" y="2060575"/>
            <a:ext cx="0" cy="1728788"/>
          </a:xfrm>
          <a:prstGeom prst="line">
            <a:avLst/>
          </a:prstGeom>
          <a:noFill/>
          <a:ln w="9525">
            <a:solidFill>
              <a:schemeClr val="tx1"/>
            </a:solidFill>
            <a:round/>
            <a:headEnd/>
            <a:tailEnd/>
          </a:ln>
          <a:effectLst/>
        </p:spPr>
        <p:txBody>
          <a:bodyPr/>
          <a:lstStyle/>
          <a:p>
            <a:endParaRPr lang="he-IL"/>
          </a:p>
        </p:txBody>
      </p:sp>
      <p:sp>
        <p:nvSpPr>
          <p:cNvPr id="26653" name="Line 29"/>
          <p:cNvSpPr>
            <a:spLocks noChangeShapeType="1"/>
          </p:cNvSpPr>
          <p:nvPr/>
        </p:nvSpPr>
        <p:spPr bwMode="auto">
          <a:xfrm>
            <a:off x="3995738" y="2565400"/>
            <a:ext cx="0" cy="1223963"/>
          </a:xfrm>
          <a:prstGeom prst="line">
            <a:avLst/>
          </a:prstGeom>
          <a:noFill/>
          <a:ln w="9525">
            <a:solidFill>
              <a:schemeClr val="tx1"/>
            </a:solidFill>
            <a:round/>
            <a:headEnd/>
            <a:tailEnd/>
          </a:ln>
          <a:effectLst/>
        </p:spPr>
        <p:txBody>
          <a:bodyPr/>
          <a:lstStyle/>
          <a:p>
            <a:endParaRPr lang="he-IL"/>
          </a:p>
        </p:txBody>
      </p:sp>
      <p:sp>
        <p:nvSpPr>
          <p:cNvPr id="26654" name="Line 30"/>
          <p:cNvSpPr>
            <a:spLocks noChangeShapeType="1"/>
          </p:cNvSpPr>
          <p:nvPr/>
        </p:nvSpPr>
        <p:spPr bwMode="auto">
          <a:xfrm>
            <a:off x="2771775" y="2565400"/>
            <a:ext cx="0" cy="1223963"/>
          </a:xfrm>
          <a:prstGeom prst="line">
            <a:avLst/>
          </a:prstGeom>
          <a:noFill/>
          <a:ln w="9525">
            <a:solidFill>
              <a:schemeClr val="tx1"/>
            </a:solidFill>
            <a:round/>
            <a:headEnd/>
            <a:tailEnd/>
          </a:ln>
          <a:effectLst/>
        </p:spPr>
        <p:txBody>
          <a:bodyPr/>
          <a:lstStyle/>
          <a:p>
            <a:endParaRPr lang="he-IL"/>
          </a:p>
        </p:txBody>
      </p:sp>
      <p:sp>
        <p:nvSpPr>
          <p:cNvPr id="26655" name="Line 31"/>
          <p:cNvSpPr>
            <a:spLocks noChangeShapeType="1"/>
          </p:cNvSpPr>
          <p:nvPr/>
        </p:nvSpPr>
        <p:spPr bwMode="auto">
          <a:xfrm>
            <a:off x="1331913" y="2565400"/>
            <a:ext cx="0" cy="1150938"/>
          </a:xfrm>
          <a:prstGeom prst="line">
            <a:avLst/>
          </a:prstGeom>
          <a:noFill/>
          <a:ln w="9525">
            <a:solidFill>
              <a:schemeClr val="tx1"/>
            </a:solidFill>
            <a:round/>
            <a:headEnd/>
            <a:tailEnd/>
          </a:ln>
          <a:effectLst/>
        </p:spPr>
        <p:txBody>
          <a:bodyPr/>
          <a:lstStyle/>
          <a:p>
            <a:endParaRPr lang="he-IL"/>
          </a:p>
        </p:txBody>
      </p:sp>
      <p:sp>
        <p:nvSpPr>
          <p:cNvPr id="26656" name="Line 32"/>
          <p:cNvSpPr>
            <a:spLocks noChangeShapeType="1"/>
          </p:cNvSpPr>
          <p:nvPr/>
        </p:nvSpPr>
        <p:spPr bwMode="auto">
          <a:xfrm>
            <a:off x="1331913" y="3716338"/>
            <a:ext cx="0" cy="73025"/>
          </a:xfrm>
          <a:prstGeom prst="line">
            <a:avLst/>
          </a:prstGeom>
          <a:noFill/>
          <a:ln w="9525">
            <a:solidFill>
              <a:schemeClr val="tx1"/>
            </a:solidFill>
            <a:round/>
            <a:headEnd/>
            <a:tailEnd/>
          </a:ln>
          <a:effectLst/>
        </p:spPr>
        <p:txBody>
          <a:bodyPr/>
          <a:lstStyle/>
          <a:p>
            <a:endParaRPr lang="he-IL"/>
          </a:p>
        </p:txBody>
      </p:sp>
      <p:sp>
        <p:nvSpPr>
          <p:cNvPr id="26657" name="Oval 33"/>
          <p:cNvSpPr>
            <a:spLocks noChangeArrowheads="1"/>
          </p:cNvSpPr>
          <p:nvPr/>
        </p:nvSpPr>
        <p:spPr bwMode="auto">
          <a:xfrm>
            <a:off x="7596188" y="692150"/>
            <a:ext cx="1346200" cy="1296988"/>
          </a:xfrm>
          <a:prstGeom prst="ellipse">
            <a:avLst/>
          </a:prstGeom>
          <a:solidFill>
            <a:srgbClr val="808000"/>
          </a:solidFill>
          <a:ln w="9525" algn="ctr">
            <a:solidFill>
              <a:schemeClr val="tx1"/>
            </a:solidFill>
            <a:round/>
            <a:headEnd/>
            <a:tailEnd/>
          </a:ln>
          <a:effectLst/>
        </p:spPr>
        <p:txBody>
          <a:bodyPr wrap="none" anchor="ctr"/>
          <a:lstStyle/>
          <a:p>
            <a:pPr algn="ctr"/>
            <a:endParaRPr lang="he-IL" sz="1400">
              <a:solidFill>
                <a:schemeClr val="bg1"/>
              </a:solidFill>
            </a:endParaRPr>
          </a:p>
          <a:p>
            <a:pPr algn="ctr"/>
            <a:r>
              <a:rPr lang="he-IL" sz="1400">
                <a:solidFill>
                  <a:schemeClr val="bg1"/>
                </a:solidFill>
              </a:rPr>
              <a:t>מנהלת פנקס </a:t>
            </a:r>
          </a:p>
          <a:p>
            <a:pPr algn="ctr"/>
            <a:r>
              <a:rPr lang="he-IL" sz="1400">
                <a:solidFill>
                  <a:schemeClr val="bg1"/>
                </a:solidFill>
              </a:rPr>
              <a:t>הפסיכולוגים</a:t>
            </a:r>
            <a:endParaRPr lang="en-US" sz="1400">
              <a:solidFill>
                <a:schemeClr val="bg1"/>
              </a:solidFill>
            </a:endParaRPr>
          </a:p>
        </p:txBody>
      </p:sp>
      <p:sp>
        <p:nvSpPr>
          <p:cNvPr id="26658" name="Rectangle 34"/>
          <p:cNvSpPr>
            <a:spLocks noChangeArrowheads="1"/>
          </p:cNvSpPr>
          <p:nvPr/>
        </p:nvSpPr>
        <p:spPr bwMode="auto">
          <a:xfrm>
            <a:off x="2627313" y="333375"/>
            <a:ext cx="3600450" cy="287338"/>
          </a:xfrm>
          <a:prstGeom prst="rect">
            <a:avLst/>
          </a:prstGeom>
          <a:solidFill>
            <a:srgbClr val="FFFFFF"/>
          </a:solidFill>
          <a:ln w="9525" algn="ctr">
            <a:solidFill>
              <a:schemeClr val="tx1"/>
            </a:solidFill>
            <a:miter lim="800000"/>
            <a:headEnd/>
            <a:tailEnd/>
          </a:ln>
          <a:effectLst/>
        </p:spPr>
        <p:txBody>
          <a:bodyPr wrap="none" anchor="ctr"/>
          <a:lstStyle/>
          <a:p>
            <a:pPr algn="ctr"/>
            <a:r>
              <a:rPr lang="he-IL" sz="1400">
                <a:solidFill>
                  <a:schemeClr val="hlink"/>
                </a:solidFill>
              </a:rPr>
              <a:t>שר הבריאות</a:t>
            </a:r>
            <a:r>
              <a:rPr lang="he-IL" sz="1400"/>
              <a:t> </a:t>
            </a:r>
            <a:endParaRPr lang="en-US" sz="1400"/>
          </a:p>
        </p:txBody>
      </p:sp>
      <p:sp>
        <p:nvSpPr>
          <p:cNvPr id="26659" name="Rectangle 35"/>
          <p:cNvSpPr>
            <a:spLocks noChangeArrowheads="1"/>
          </p:cNvSpPr>
          <p:nvPr/>
        </p:nvSpPr>
        <p:spPr bwMode="auto">
          <a:xfrm>
            <a:off x="2700338" y="0"/>
            <a:ext cx="3457575" cy="260350"/>
          </a:xfrm>
          <a:prstGeom prst="rect">
            <a:avLst/>
          </a:prstGeom>
          <a:solidFill>
            <a:srgbClr val="FFFFFF"/>
          </a:solidFill>
          <a:ln w="9525" algn="ctr">
            <a:solidFill>
              <a:schemeClr val="tx1"/>
            </a:solidFill>
            <a:miter lim="800000"/>
            <a:headEnd/>
            <a:tailEnd/>
          </a:ln>
          <a:effectLst/>
        </p:spPr>
        <p:txBody>
          <a:bodyPr wrap="none" anchor="ctr"/>
          <a:lstStyle/>
          <a:p>
            <a:pPr algn="ctr"/>
            <a:r>
              <a:rPr lang="he-IL" sz="1400">
                <a:solidFill>
                  <a:srgbClr val="CC0000"/>
                </a:solidFill>
              </a:rPr>
              <a:t>חוק הפסיכולוגים 1977</a:t>
            </a:r>
            <a:r>
              <a:rPr lang="he-IL" sz="1400"/>
              <a:t> </a:t>
            </a:r>
            <a:endParaRPr lang="en-US" sz="1400"/>
          </a:p>
        </p:txBody>
      </p:sp>
      <p:sp>
        <p:nvSpPr>
          <p:cNvPr id="26660" name="AutoShape 36"/>
          <p:cNvSpPr>
            <a:spLocks noChangeArrowheads="1"/>
          </p:cNvSpPr>
          <p:nvPr/>
        </p:nvSpPr>
        <p:spPr bwMode="auto">
          <a:xfrm>
            <a:off x="7885113" y="0"/>
            <a:ext cx="1150937" cy="765175"/>
          </a:xfrm>
          <a:prstGeom prst="downArrowCallout">
            <a:avLst>
              <a:gd name="adj1" fmla="val 37604"/>
              <a:gd name="adj2" fmla="val 37604"/>
              <a:gd name="adj3" fmla="val 16667"/>
              <a:gd name="adj4" fmla="val 60764"/>
            </a:avLst>
          </a:prstGeom>
          <a:solidFill>
            <a:srgbClr val="CCFFCC"/>
          </a:solidFill>
          <a:ln w="9525" algn="ctr">
            <a:solidFill>
              <a:schemeClr val="tx1"/>
            </a:solidFill>
            <a:miter lim="800000"/>
            <a:headEnd/>
            <a:tailEnd/>
          </a:ln>
          <a:effectLst/>
        </p:spPr>
        <p:txBody>
          <a:bodyPr wrap="none" anchor="ctr"/>
          <a:lstStyle/>
          <a:p>
            <a:pPr algn="ctr"/>
            <a:r>
              <a:rPr lang="en-US" sz="1400"/>
              <a:t>MA</a:t>
            </a:r>
            <a:r>
              <a:rPr lang="he-IL" sz="1400"/>
              <a:t> </a:t>
            </a:r>
          </a:p>
          <a:p>
            <a:pPr algn="ctr"/>
            <a:r>
              <a:rPr lang="he-IL" sz="1400"/>
              <a:t>בפסיכולוגיה</a:t>
            </a:r>
            <a:endParaRPr lang="en-US" sz="1400"/>
          </a:p>
        </p:txBody>
      </p:sp>
      <p:sp>
        <p:nvSpPr>
          <p:cNvPr id="26661" name="Line 37"/>
          <p:cNvSpPr>
            <a:spLocks noChangeShapeType="1"/>
          </p:cNvSpPr>
          <p:nvPr/>
        </p:nvSpPr>
        <p:spPr bwMode="auto">
          <a:xfrm>
            <a:off x="4356100" y="620713"/>
            <a:ext cx="0" cy="144462"/>
          </a:xfrm>
          <a:prstGeom prst="line">
            <a:avLst/>
          </a:prstGeom>
          <a:noFill/>
          <a:ln w="9525">
            <a:solidFill>
              <a:schemeClr val="tx1"/>
            </a:solidFill>
            <a:round/>
            <a:headEnd/>
            <a:tailEnd/>
          </a:ln>
          <a:effectLst/>
        </p:spPr>
        <p:txBody>
          <a:bodyPr/>
          <a:lstStyle/>
          <a:p>
            <a:endParaRPr lang="he-IL"/>
          </a:p>
        </p:txBody>
      </p:sp>
      <p:sp>
        <p:nvSpPr>
          <p:cNvPr id="26662" name="AutoShape 38"/>
          <p:cNvSpPr>
            <a:spLocks noChangeArrowheads="1"/>
          </p:cNvSpPr>
          <p:nvPr/>
        </p:nvSpPr>
        <p:spPr bwMode="auto">
          <a:xfrm>
            <a:off x="7812088" y="2997200"/>
            <a:ext cx="625475" cy="576263"/>
          </a:xfrm>
          <a:prstGeom prst="smileyFace">
            <a:avLst>
              <a:gd name="adj" fmla="val -4653"/>
            </a:avLst>
          </a:prstGeom>
          <a:solidFill>
            <a:srgbClr val="FFFFFF"/>
          </a:solidFill>
          <a:ln w="9525">
            <a:solidFill>
              <a:schemeClr val="tx1"/>
            </a:solidFill>
            <a:round/>
            <a:headEnd/>
            <a:tailEnd/>
          </a:ln>
          <a:effectLst/>
        </p:spPr>
        <p:txBody>
          <a:bodyPr wrap="none" anchor="ctr"/>
          <a:lstStyle/>
          <a:p>
            <a:endParaRPr lang="he-IL"/>
          </a:p>
        </p:txBody>
      </p:sp>
      <p:sp>
        <p:nvSpPr>
          <p:cNvPr id="26663" name="AutoShape 39"/>
          <p:cNvSpPr>
            <a:spLocks noChangeArrowheads="1"/>
          </p:cNvSpPr>
          <p:nvPr/>
        </p:nvSpPr>
        <p:spPr bwMode="auto">
          <a:xfrm>
            <a:off x="5940425" y="3068638"/>
            <a:ext cx="647700" cy="647700"/>
          </a:xfrm>
          <a:prstGeom prst="smileyFace">
            <a:avLst>
              <a:gd name="adj" fmla="val -4653"/>
            </a:avLst>
          </a:prstGeom>
          <a:solidFill>
            <a:srgbClr val="FFFFFF"/>
          </a:solidFill>
          <a:ln w="9525">
            <a:solidFill>
              <a:schemeClr val="tx1"/>
            </a:solidFill>
            <a:round/>
            <a:headEnd/>
            <a:tailEnd/>
          </a:ln>
          <a:effectLst/>
        </p:spPr>
        <p:txBody>
          <a:bodyPr wrap="none" anchor="ctr"/>
          <a:lstStyle/>
          <a:p>
            <a:endParaRPr lang="he-IL"/>
          </a:p>
        </p:txBody>
      </p:sp>
      <p:sp>
        <p:nvSpPr>
          <p:cNvPr id="26664" name="AutoShape 40"/>
          <p:cNvSpPr>
            <a:spLocks noChangeArrowheads="1"/>
          </p:cNvSpPr>
          <p:nvPr/>
        </p:nvSpPr>
        <p:spPr bwMode="auto">
          <a:xfrm>
            <a:off x="4716463" y="3068638"/>
            <a:ext cx="503237" cy="576262"/>
          </a:xfrm>
          <a:prstGeom prst="smileyFace">
            <a:avLst>
              <a:gd name="adj" fmla="val -4653"/>
            </a:avLst>
          </a:prstGeom>
          <a:solidFill>
            <a:srgbClr val="FFFFFF"/>
          </a:solidFill>
          <a:ln w="9525">
            <a:solidFill>
              <a:schemeClr val="tx1"/>
            </a:solidFill>
            <a:round/>
            <a:headEnd/>
            <a:tailEnd/>
          </a:ln>
          <a:effectLst/>
        </p:spPr>
        <p:txBody>
          <a:bodyPr wrap="none" anchor="ctr"/>
          <a:lstStyle/>
          <a:p>
            <a:endParaRPr lang="he-IL"/>
          </a:p>
        </p:txBody>
      </p:sp>
      <p:sp>
        <p:nvSpPr>
          <p:cNvPr id="26665" name="AutoShape 41"/>
          <p:cNvSpPr>
            <a:spLocks noChangeArrowheads="1"/>
          </p:cNvSpPr>
          <p:nvPr/>
        </p:nvSpPr>
        <p:spPr bwMode="auto">
          <a:xfrm>
            <a:off x="3419475" y="3068638"/>
            <a:ext cx="576263" cy="503237"/>
          </a:xfrm>
          <a:prstGeom prst="smileyFace">
            <a:avLst>
              <a:gd name="adj" fmla="val -4653"/>
            </a:avLst>
          </a:prstGeom>
          <a:solidFill>
            <a:srgbClr val="FFFFFF"/>
          </a:solidFill>
          <a:ln w="9525">
            <a:solidFill>
              <a:schemeClr val="tx1"/>
            </a:solidFill>
            <a:round/>
            <a:headEnd/>
            <a:tailEnd/>
          </a:ln>
          <a:effectLst/>
        </p:spPr>
        <p:txBody>
          <a:bodyPr wrap="none" anchor="ctr"/>
          <a:lstStyle/>
          <a:p>
            <a:endParaRPr lang="he-IL"/>
          </a:p>
        </p:txBody>
      </p:sp>
      <p:sp>
        <p:nvSpPr>
          <p:cNvPr id="26666" name="AutoShape 42"/>
          <p:cNvSpPr>
            <a:spLocks noChangeArrowheads="1"/>
          </p:cNvSpPr>
          <p:nvPr/>
        </p:nvSpPr>
        <p:spPr bwMode="auto">
          <a:xfrm rot="-166981">
            <a:off x="2051050" y="2924175"/>
            <a:ext cx="647700" cy="574675"/>
          </a:xfrm>
          <a:prstGeom prst="smileyFace">
            <a:avLst>
              <a:gd name="adj" fmla="val -4653"/>
            </a:avLst>
          </a:prstGeom>
          <a:solidFill>
            <a:srgbClr val="FFFFFF"/>
          </a:solidFill>
          <a:ln w="9525">
            <a:solidFill>
              <a:schemeClr val="tx1"/>
            </a:solidFill>
            <a:round/>
            <a:headEnd/>
            <a:tailEnd/>
          </a:ln>
          <a:effectLst/>
        </p:spPr>
        <p:txBody>
          <a:bodyPr wrap="none" anchor="ctr"/>
          <a:lstStyle/>
          <a:p>
            <a:endParaRPr lang="he-IL"/>
          </a:p>
        </p:txBody>
      </p:sp>
      <p:sp>
        <p:nvSpPr>
          <p:cNvPr id="26667" name="AutoShape 43"/>
          <p:cNvSpPr>
            <a:spLocks noChangeArrowheads="1"/>
          </p:cNvSpPr>
          <p:nvPr/>
        </p:nvSpPr>
        <p:spPr bwMode="auto">
          <a:xfrm>
            <a:off x="684213" y="3141663"/>
            <a:ext cx="647700" cy="503237"/>
          </a:xfrm>
          <a:prstGeom prst="smileyFace">
            <a:avLst>
              <a:gd name="adj" fmla="val -4653"/>
            </a:avLst>
          </a:prstGeom>
          <a:solidFill>
            <a:srgbClr val="FFFFFF"/>
          </a:solidFill>
          <a:ln w="9525">
            <a:solidFill>
              <a:schemeClr val="tx1"/>
            </a:solidFill>
            <a:round/>
            <a:headEnd/>
            <a:tailEnd/>
          </a:ln>
          <a:effectLst/>
        </p:spPr>
        <p:txBody>
          <a:bodyPr wrap="none" anchor="ctr"/>
          <a:lstStyle/>
          <a:p>
            <a:endParaRPr lang="he-IL"/>
          </a:p>
        </p:txBody>
      </p:sp>
      <p:cxnSp>
        <p:nvCxnSpPr>
          <p:cNvPr id="26668" name="AutoShape 44"/>
          <p:cNvCxnSpPr>
            <a:cxnSpLocks noChangeShapeType="1"/>
            <a:stCxn id="26657" idx="3"/>
          </p:cNvCxnSpPr>
          <p:nvPr/>
        </p:nvCxnSpPr>
        <p:spPr bwMode="auto">
          <a:xfrm rot="16200000" flipH="1">
            <a:off x="7521576" y="2070100"/>
            <a:ext cx="1136650" cy="593725"/>
          </a:xfrm>
          <a:prstGeom prst="curvedConnector3">
            <a:avLst>
              <a:gd name="adj1" fmla="val 56843"/>
            </a:avLst>
          </a:prstGeom>
          <a:noFill/>
          <a:ln w="9525">
            <a:solidFill>
              <a:schemeClr val="tx1"/>
            </a:solidFill>
            <a:round/>
            <a:headEnd/>
            <a:tailEnd/>
          </a:ln>
          <a:effectLst/>
        </p:spPr>
      </p:cxnSp>
      <p:cxnSp>
        <p:nvCxnSpPr>
          <p:cNvPr id="26669" name="AutoShape 45"/>
          <p:cNvCxnSpPr>
            <a:cxnSpLocks noChangeShapeType="1"/>
            <a:stCxn id="26657" idx="3"/>
            <a:endCxn id="26663" idx="0"/>
          </p:cNvCxnSpPr>
          <p:nvPr/>
        </p:nvCxnSpPr>
        <p:spPr bwMode="auto">
          <a:xfrm rot="5400000">
            <a:off x="6393657" y="1669256"/>
            <a:ext cx="1270000" cy="1528763"/>
          </a:xfrm>
          <a:prstGeom prst="curvedConnector3">
            <a:avLst>
              <a:gd name="adj1" fmla="val 57375"/>
            </a:avLst>
          </a:prstGeom>
          <a:noFill/>
          <a:ln w="9525">
            <a:solidFill>
              <a:schemeClr val="tx1"/>
            </a:solidFill>
            <a:round/>
            <a:headEnd/>
            <a:tailEnd/>
          </a:ln>
          <a:effectLst/>
        </p:spPr>
      </p:cxnSp>
      <p:cxnSp>
        <p:nvCxnSpPr>
          <p:cNvPr id="26670" name="AutoShape 46"/>
          <p:cNvCxnSpPr>
            <a:cxnSpLocks noChangeShapeType="1"/>
            <a:stCxn id="26657" idx="3"/>
            <a:endCxn id="26664" idx="0"/>
          </p:cNvCxnSpPr>
          <p:nvPr/>
        </p:nvCxnSpPr>
        <p:spPr bwMode="auto">
          <a:xfrm rot="5400000">
            <a:off x="5745957" y="1021556"/>
            <a:ext cx="1270000" cy="2824163"/>
          </a:xfrm>
          <a:prstGeom prst="curvedConnector3">
            <a:avLst>
              <a:gd name="adj1" fmla="val 57375"/>
            </a:avLst>
          </a:prstGeom>
          <a:noFill/>
          <a:ln w="9525">
            <a:solidFill>
              <a:schemeClr val="tx1"/>
            </a:solidFill>
            <a:round/>
            <a:headEnd/>
            <a:tailEnd/>
          </a:ln>
          <a:effectLst/>
        </p:spPr>
      </p:cxnSp>
      <p:cxnSp>
        <p:nvCxnSpPr>
          <p:cNvPr id="26671" name="AutoShape 47"/>
          <p:cNvCxnSpPr>
            <a:cxnSpLocks noChangeShapeType="1"/>
            <a:stCxn id="26657" idx="3"/>
            <a:endCxn id="26665" idx="0"/>
          </p:cNvCxnSpPr>
          <p:nvPr/>
        </p:nvCxnSpPr>
        <p:spPr bwMode="auto">
          <a:xfrm rot="5400000">
            <a:off x="5115719" y="391319"/>
            <a:ext cx="1270000" cy="4084638"/>
          </a:xfrm>
          <a:prstGeom prst="curvedConnector3">
            <a:avLst>
              <a:gd name="adj1" fmla="val 57375"/>
            </a:avLst>
          </a:prstGeom>
          <a:noFill/>
          <a:ln w="9525">
            <a:solidFill>
              <a:schemeClr val="tx1"/>
            </a:solidFill>
            <a:round/>
            <a:headEnd/>
            <a:tailEnd/>
          </a:ln>
          <a:effectLst/>
        </p:spPr>
      </p:cxnSp>
      <p:cxnSp>
        <p:nvCxnSpPr>
          <p:cNvPr id="26672" name="AutoShape 48"/>
          <p:cNvCxnSpPr>
            <a:cxnSpLocks noChangeShapeType="1"/>
            <a:stCxn id="26667" idx="7"/>
            <a:endCxn id="26657" idx="3"/>
          </p:cNvCxnSpPr>
          <p:nvPr/>
        </p:nvCxnSpPr>
        <p:spPr bwMode="auto">
          <a:xfrm rot="16200000">
            <a:off x="3806826" y="-771525"/>
            <a:ext cx="1416050" cy="6556375"/>
          </a:xfrm>
          <a:prstGeom prst="curvedConnector3">
            <a:avLst>
              <a:gd name="adj1" fmla="val 45852"/>
            </a:avLst>
          </a:prstGeom>
          <a:noFill/>
          <a:ln w="9525">
            <a:solidFill>
              <a:schemeClr val="tx1"/>
            </a:solidFill>
            <a:round/>
            <a:headEnd/>
            <a:tailEnd/>
          </a:ln>
          <a:effectLst/>
        </p:spPr>
      </p:cxnSp>
      <p:cxnSp>
        <p:nvCxnSpPr>
          <p:cNvPr id="26673" name="AutoShape 49"/>
          <p:cNvCxnSpPr>
            <a:cxnSpLocks noChangeShapeType="1"/>
            <a:stCxn id="26666" idx="7"/>
            <a:endCxn id="26657" idx="3"/>
          </p:cNvCxnSpPr>
          <p:nvPr/>
        </p:nvCxnSpPr>
        <p:spPr bwMode="auto">
          <a:xfrm rot="16200000">
            <a:off x="4593432" y="-202406"/>
            <a:ext cx="1198562" cy="5200650"/>
          </a:xfrm>
          <a:prstGeom prst="curvedConnector3">
            <a:avLst>
              <a:gd name="adj1" fmla="val 45829"/>
            </a:avLst>
          </a:prstGeom>
          <a:noFill/>
          <a:ln w="9525">
            <a:solidFill>
              <a:schemeClr val="tx1"/>
            </a:solidFill>
            <a:round/>
            <a:headEnd/>
            <a:tailEnd/>
          </a:ln>
          <a:effectLst/>
        </p:spPr>
      </p:cxnSp>
      <p:cxnSp>
        <p:nvCxnSpPr>
          <p:cNvPr id="26674" name="AutoShape 50"/>
          <p:cNvCxnSpPr>
            <a:cxnSpLocks noChangeShapeType="1"/>
            <a:stCxn id="26667" idx="4"/>
            <a:endCxn id="26632" idx="0"/>
          </p:cNvCxnSpPr>
          <p:nvPr/>
        </p:nvCxnSpPr>
        <p:spPr bwMode="auto">
          <a:xfrm rot="16200000" flipH="1">
            <a:off x="1079500" y="3573463"/>
            <a:ext cx="144463" cy="287337"/>
          </a:xfrm>
          <a:prstGeom prst="curvedConnector3">
            <a:avLst>
              <a:gd name="adj1" fmla="val 49449"/>
            </a:avLst>
          </a:prstGeom>
          <a:noFill/>
          <a:ln w="9525">
            <a:solidFill>
              <a:schemeClr val="tx1"/>
            </a:solidFill>
            <a:round/>
            <a:headEnd/>
            <a:tailEnd/>
          </a:ln>
          <a:effectLst/>
        </p:spPr>
      </p:cxnSp>
      <p:cxnSp>
        <p:nvCxnSpPr>
          <p:cNvPr id="26675" name="AutoShape 51"/>
          <p:cNvCxnSpPr>
            <a:cxnSpLocks noChangeShapeType="1"/>
            <a:stCxn id="26666" idx="4"/>
            <a:endCxn id="26631" idx="0"/>
          </p:cNvCxnSpPr>
          <p:nvPr/>
        </p:nvCxnSpPr>
        <p:spPr bwMode="auto">
          <a:xfrm rot="16200000" flipH="1">
            <a:off x="2379663" y="3505200"/>
            <a:ext cx="292100" cy="276225"/>
          </a:xfrm>
          <a:prstGeom prst="curvedConnector3">
            <a:avLst>
              <a:gd name="adj1" fmla="val 52718"/>
            </a:avLst>
          </a:prstGeom>
          <a:noFill/>
          <a:ln w="9525">
            <a:solidFill>
              <a:schemeClr val="tx1"/>
            </a:solidFill>
            <a:round/>
            <a:headEnd/>
            <a:tailEnd/>
          </a:ln>
          <a:effectLst/>
        </p:spPr>
      </p:cxnSp>
      <p:cxnSp>
        <p:nvCxnSpPr>
          <p:cNvPr id="26676" name="AutoShape 52"/>
          <p:cNvCxnSpPr>
            <a:cxnSpLocks noChangeShapeType="1"/>
            <a:stCxn id="26665" idx="4"/>
            <a:endCxn id="26630" idx="0"/>
          </p:cNvCxnSpPr>
          <p:nvPr/>
        </p:nvCxnSpPr>
        <p:spPr bwMode="auto">
          <a:xfrm rot="16200000" flipH="1">
            <a:off x="3779838" y="3500437"/>
            <a:ext cx="217488" cy="360363"/>
          </a:xfrm>
          <a:prstGeom prst="curvedConnector3">
            <a:avLst>
              <a:gd name="adj1" fmla="val 49634"/>
            </a:avLst>
          </a:prstGeom>
          <a:noFill/>
          <a:ln w="9525">
            <a:solidFill>
              <a:schemeClr val="tx1"/>
            </a:solidFill>
            <a:round/>
            <a:headEnd/>
            <a:tailEnd/>
          </a:ln>
          <a:effectLst/>
        </p:spPr>
      </p:cxnSp>
      <p:cxnSp>
        <p:nvCxnSpPr>
          <p:cNvPr id="26677" name="AutoShape 53"/>
          <p:cNvCxnSpPr>
            <a:cxnSpLocks noChangeShapeType="1"/>
            <a:stCxn id="26664" idx="4"/>
            <a:endCxn id="26629" idx="0"/>
          </p:cNvCxnSpPr>
          <p:nvPr/>
        </p:nvCxnSpPr>
        <p:spPr bwMode="auto">
          <a:xfrm rot="16200000" flipH="1">
            <a:off x="5094287" y="3519488"/>
            <a:ext cx="144463" cy="395288"/>
          </a:xfrm>
          <a:prstGeom prst="curvedConnector3">
            <a:avLst>
              <a:gd name="adj1" fmla="val 49449"/>
            </a:avLst>
          </a:prstGeom>
          <a:noFill/>
          <a:ln w="9525">
            <a:solidFill>
              <a:schemeClr val="tx1"/>
            </a:solidFill>
            <a:round/>
            <a:headEnd/>
            <a:tailEnd/>
          </a:ln>
          <a:effectLst/>
        </p:spPr>
      </p:cxnSp>
      <p:cxnSp>
        <p:nvCxnSpPr>
          <p:cNvPr id="26678" name="AutoShape 54"/>
          <p:cNvCxnSpPr>
            <a:cxnSpLocks noChangeShapeType="1"/>
          </p:cNvCxnSpPr>
          <p:nvPr/>
        </p:nvCxnSpPr>
        <p:spPr bwMode="auto">
          <a:xfrm>
            <a:off x="6516688" y="3573463"/>
            <a:ext cx="360362" cy="215900"/>
          </a:xfrm>
          <a:prstGeom prst="curvedConnector2">
            <a:avLst/>
          </a:prstGeom>
          <a:noFill/>
          <a:ln w="9525">
            <a:solidFill>
              <a:schemeClr val="tx1"/>
            </a:solidFill>
            <a:round/>
            <a:headEnd/>
            <a:tailEnd/>
          </a:ln>
          <a:effectLst/>
        </p:spPr>
      </p:cxnSp>
      <p:cxnSp>
        <p:nvCxnSpPr>
          <p:cNvPr id="26679" name="AutoShape 55"/>
          <p:cNvCxnSpPr>
            <a:cxnSpLocks noChangeShapeType="1"/>
            <a:stCxn id="26662" idx="4"/>
            <a:endCxn id="26627" idx="0"/>
          </p:cNvCxnSpPr>
          <p:nvPr/>
        </p:nvCxnSpPr>
        <p:spPr bwMode="auto">
          <a:xfrm rot="16200000" flipH="1">
            <a:off x="8185150" y="3513138"/>
            <a:ext cx="215900" cy="336550"/>
          </a:xfrm>
          <a:prstGeom prst="curvedConnector3">
            <a:avLst>
              <a:gd name="adj1" fmla="val 49264"/>
            </a:avLst>
          </a:prstGeom>
          <a:noFill/>
          <a:ln w="9525">
            <a:solidFill>
              <a:schemeClr val="tx1"/>
            </a:solidFill>
            <a:round/>
            <a:headEnd/>
            <a:tailEnd/>
          </a:ln>
          <a:effectLst/>
        </p:spPr>
      </p:cxnSp>
      <p:sp>
        <p:nvSpPr>
          <p:cNvPr id="26680" name="AutoShape 56"/>
          <p:cNvSpPr>
            <a:spLocks noChangeArrowheads="1"/>
          </p:cNvSpPr>
          <p:nvPr/>
        </p:nvSpPr>
        <p:spPr bwMode="auto">
          <a:xfrm rot="2061222">
            <a:off x="323850" y="2349500"/>
            <a:ext cx="1150938" cy="576263"/>
          </a:xfrm>
          <a:prstGeom prst="rightArrow">
            <a:avLst>
              <a:gd name="adj1" fmla="val 49676"/>
              <a:gd name="adj2" fmla="val 50014"/>
            </a:avLst>
          </a:prstGeom>
          <a:solidFill>
            <a:srgbClr val="00FFFF"/>
          </a:solidFill>
          <a:ln w="9525" algn="ctr">
            <a:solidFill>
              <a:schemeClr val="tx1"/>
            </a:solidFill>
            <a:miter lim="800000"/>
            <a:headEnd/>
            <a:tailEnd/>
          </a:ln>
          <a:effectLst/>
        </p:spPr>
        <p:txBody>
          <a:bodyPr wrap="none" anchor="ctr"/>
          <a:lstStyle/>
          <a:p>
            <a:pPr algn="r"/>
            <a:r>
              <a:rPr lang="he-IL" sz="1400"/>
              <a:t>מתמחים</a:t>
            </a:r>
            <a:endParaRPr lang="en-US" sz="1400"/>
          </a:p>
        </p:txBody>
      </p:sp>
      <p:cxnSp>
        <p:nvCxnSpPr>
          <p:cNvPr id="26681" name="AutoShape 57"/>
          <p:cNvCxnSpPr>
            <a:cxnSpLocks noChangeShapeType="1"/>
          </p:cNvCxnSpPr>
          <p:nvPr/>
        </p:nvCxnSpPr>
        <p:spPr bwMode="auto">
          <a:xfrm rot="16200000">
            <a:off x="2294731" y="2539207"/>
            <a:ext cx="358775" cy="411162"/>
          </a:xfrm>
          <a:prstGeom prst="curvedConnector3">
            <a:avLst>
              <a:gd name="adj1" fmla="val 68144"/>
            </a:avLst>
          </a:prstGeom>
          <a:noFill/>
          <a:ln w="9525">
            <a:solidFill>
              <a:schemeClr val="tx1"/>
            </a:solidFill>
            <a:round/>
            <a:headEnd/>
            <a:tailEnd/>
          </a:ln>
          <a:effectLst/>
        </p:spPr>
      </p:cxnSp>
      <p:sp>
        <p:nvSpPr>
          <p:cNvPr id="26682" name="AutoShape 58"/>
          <p:cNvSpPr>
            <a:spLocks noChangeArrowheads="1"/>
          </p:cNvSpPr>
          <p:nvPr/>
        </p:nvSpPr>
        <p:spPr bwMode="auto">
          <a:xfrm>
            <a:off x="827088" y="5661025"/>
            <a:ext cx="7921625" cy="914400"/>
          </a:xfrm>
          <a:prstGeom prst="irregularSeal1">
            <a:avLst/>
          </a:prstGeom>
          <a:solidFill>
            <a:srgbClr val="FFFFFF"/>
          </a:solidFill>
          <a:ln w="9525" algn="ctr">
            <a:solidFill>
              <a:schemeClr val="tx1"/>
            </a:solidFill>
            <a:miter lim="800000"/>
            <a:headEnd/>
            <a:tailEnd/>
          </a:ln>
          <a:effectLst/>
        </p:spPr>
        <p:txBody>
          <a:bodyPr wrap="none" anchor="ctr"/>
          <a:lstStyle/>
          <a:p>
            <a:pPr algn="ctr"/>
            <a:r>
              <a:rPr lang="he-IL" b="1">
                <a:solidFill>
                  <a:srgbClr val="CC0000"/>
                </a:solidFill>
              </a:rPr>
              <a:t>בחינת סיום התמחות</a:t>
            </a:r>
            <a:r>
              <a:rPr lang="he-IL" sz="1400"/>
              <a:t> </a:t>
            </a:r>
            <a:endParaRPr lang="en-US" sz="1400"/>
          </a:p>
        </p:txBody>
      </p:sp>
      <p:sp>
        <p:nvSpPr>
          <p:cNvPr id="26683" name="Text Box 59"/>
          <p:cNvSpPr txBox="1">
            <a:spLocks noChangeArrowheads="1"/>
          </p:cNvSpPr>
          <p:nvPr/>
        </p:nvSpPr>
        <p:spPr bwMode="auto">
          <a:xfrm>
            <a:off x="250825" y="0"/>
            <a:ext cx="2305050" cy="581025"/>
          </a:xfrm>
          <a:prstGeom prst="rect">
            <a:avLst/>
          </a:prstGeom>
          <a:noFill/>
          <a:ln w="9525" algn="ctr">
            <a:noFill/>
            <a:miter lim="800000"/>
            <a:headEnd/>
            <a:tailEnd/>
          </a:ln>
          <a:effectLst/>
        </p:spPr>
        <p:txBody>
          <a:bodyPr>
            <a:spAutoFit/>
          </a:bodyPr>
          <a:lstStyle/>
          <a:p>
            <a:pPr algn="ctr">
              <a:spcBef>
                <a:spcPct val="50000"/>
              </a:spcBef>
            </a:pPr>
            <a:r>
              <a:rPr lang="he-IL" sz="1600" b="1">
                <a:solidFill>
                  <a:srgbClr val="CC3300"/>
                </a:solidFill>
              </a:rPr>
              <a:t>תמונת המצב החל מ 2006</a:t>
            </a:r>
            <a:r>
              <a:rPr lang="he-IL" sz="1400">
                <a:solidFill>
                  <a:srgbClr val="CC3300"/>
                </a:solidFill>
              </a:rPr>
              <a:t> </a:t>
            </a:r>
            <a:endParaRPr lang="en-US" sz="1400">
              <a:solidFill>
                <a:srgbClr val="CC3300"/>
              </a:solidFill>
            </a:endParaRPr>
          </a:p>
        </p:txBody>
      </p:sp>
      <p:sp>
        <p:nvSpPr>
          <p:cNvPr id="26684" name="Line 60"/>
          <p:cNvSpPr>
            <a:spLocks noChangeShapeType="1"/>
          </p:cNvSpPr>
          <p:nvPr/>
        </p:nvSpPr>
        <p:spPr bwMode="auto">
          <a:xfrm>
            <a:off x="6227763" y="549275"/>
            <a:ext cx="1368425" cy="863600"/>
          </a:xfrm>
          <a:prstGeom prst="line">
            <a:avLst/>
          </a:prstGeom>
          <a:noFill/>
          <a:ln w="9525">
            <a:solidFill>
              <a:schemeClr val="tx1"/>
            </a:solidFill>
            <a:round/>
            <a:headEnd/>
            <a:tailEnd/>
          </a:ln>
          <a:effectLst/>
        </p:spPr>
        <p:txBody>
          <a:bodyPr/>
          <a:lstStyle/>
          <a:p>
            <a:endParaRPr lang="he-IL"/>
          </a:p>
        </p:txBody>
      </p:sp>
      <p:sp>
        <p:nvSpPr>
          <p:cNvPr id="26685" name="AutoShape 61"/>
          <p:cNvSpPr>
            <a:spLocks noChangeArrowheads="1"/>
          </p:cNvSpPr>
          <p:nvPr/>
        </p:nvSpPr>
        <p:spPr bwMode="auto">
          <a:xfrm>
            <a:off x="6516688" y="0"/>
            <a:ext cx="1008062" cy="1268413"/>
          </a:xfrm>
          <a:prstGeom prst="horizontalScroll">
            <a:avLst>
              <a:gd name="adj" fmla="val 12500"/>
            </a:avLst>
          </a:prstGeom>
          <a:solidFill>
            <a:srgbClr val="FFCC00"/>
          </a:solidFill>
          <a:ln w="9525">
            <a:solidFill>
              <a:schemeClr val="tx1"/>
            </a:solidFill>
            <a:round/>
            <a:headEnd/>
            <a:tailEnd/>
          </a:ln>
          <a:effectLst/>
        </p:spPr>
        <p:txBody>
          <a:bodyPr wrap="none" anchor="ctr"/>
          <a:lstStyle/>
          <a:p>
            <a:pPr algn="ctr"/>
            <a:r>
              <a:rPr lang="he-IL" sz="1200"/>
              <a:t>קוד האתיקה של</a:t>
            </a:r>
          </a:p>
          <a:p>
            <a:pPr algn="ctr"/>
            <a:r>
              <a:rPr lang="he-IL" sz="1200"/>
              <a:t>של הפסיכולוגים </a:t>
            </a:r>
          </a:p>
          <a:p>
            <a:pPr algn="ctr"/>
            <a:r>
              <a:rPr lang="he-IL" sz="1200"/>
              <a:t>בישראל</a:t>
            </a:r>
          </a:p>
          <a:p>
            <a:pPr algn="ctr"/>
            <a:r>
              <a:rPr lang="he-IL" sz="1200"/>
              <a:t>2004</a:t>
            </a:r>
            <a:r>
              <a:rPr lang="he-IL" sz="1400"/>
              <a:t> </a:t>
            </a:r>
            <a:endParaRPr lang="en-US" sz="1400"/>
          </a:p>
        </p:txBody>
      </p:sp>
      <p:sp>
        <p:nvSpPr>
          <p:cNvPr id="26686" name="AutoShape 62"/>
          <p:cNvSpPr>
            <a:spLocks noChangeArrowheads="1"/>
          </p:cNvSpPr>
          <p:nvPr/>
        </p:nvSpPr>
        <p:spPr bwMode="auto">
          <a:xfrm>
            <a:off x="684213" y="1196975"/>
            <a:ext cx="485775" cy="215900"/>
          </a:xfrm>
          <a:prstGeom prst="downArrow">
            <a:avLst>
              <a:gd name="adj1" fmla="val 50000"/>
              <a:gd name="adj2" fmla="val 25000"/>
            </a:avLst>
          </a:prstGeom>
          <a:solidFill>
            <a:srgbClr val="FF0000"/>
          </a:solidFill>
          <a:ln w="9525" algn="ctr">
            <a:solidFill>
              <a:schemeClr val="tx1"/>
            </a:solidFill>
            <a:miter lim="800000"/>
            <a:headEnd/>
            <a:tailEnd/>
          </a:ln>
          <a:effectLst/>
        </p:spPr>
        <p:txBody>
          <a:bodyPr wrap="none" anchor="ctr"/>
          <a:lstStyle/>
          <a:p>
            <a:endParaRPr lang="he-IL"/>
          </a:p>
        </p:txBody>
      </p:sp>
      <p:sp>
        <p:nvSpPr>
          <p:cNvPr id="26687" name="Text Box 63"/>
          <p:cNvSpPr txBox="1">
            <a:spLocks noChangeArrowheads="1"/>
          </p:cNvSpPr>
          <p:nvPr/>
        </p:nvSpPr>
        <p:spPr bwMode="auto">
          <a:xfrm>
            <a:off x="8532813" y="908050"/>
            <a:ext cx="184150" cy="366713"/>
          </a:xfrm>
          <a:prstGeom prst="rect">
            <a:avLst/>
          </a:prstGeom>
          <a:noFill/>
          <a:ln w="9525">
            <a:noFill/>
            <a:miter lim="800000"/>
            <a:headEnd/>
            <a:tailEnd/>
          </a:ln>
          <a:effectLst/>
        </p:spPr>
        <p:txBody>
          <a:bodyPr wrap="none">
            <a:spAutoFit/>
          </a:bodyPr>
          <a:lstStyle/>
          <a:p>
            <a:endParaRPr lang="he-IL"/>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763713" y="549275"/>
            <a:ext cx="6121400"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a:t>הסתדרות הפסיכולוגים בישראל</a:t>
            </a:r>
          </a:p>
          <a:p>
            <a:pPr algn="ctr"/>
            <a:r>
              <a:rPr lang="he-IL"/>
              <a:t>ה.פ.י.</a:t>
            </a:r>
            <a:endParaRPr lang="en-US"/>
          </a:p>
        </p:txBody>
      </p:sp>
      <p:sp>
        <p:nvSpPr>
          <p:cNvPr id="48131" name="Rectangle 3"/>
          <p:cNvSpPr>
            <a:spLocks noChangeArrowheads="1"/>
          </p:cNvSpPr>
          <p:nvPr/>
        </p:nvSpPr>
        <p:spPr bwMode="auto">
          <a:xfrm>
            <a:off x="7956550" y="2565400"/>
            <a:ext cx="1008063"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a:t>חטיבה</a:t>
            </a:r>
          </a:p>
          <a:p>
            <a:pPr algn="ctr"/>
            <a:r>
              <a:rPr lang="he-IL"/>
              <a:t>קלינית</a:t>
            </a:r>
            <a:endParaRPr lang="en-US"/>
          </a:p>
        </p:txBody>
      </p:sp>
      <p:sp>
        <p:nvSpPr>
          <p:cNvPr id="48132" name="Rectangle 4"/>
          <p:cNvSpPr>
            <a:spLocks noChangeArrowheads="1"/>
          </p:cNvSpPr>
          <p:nvPr/>
        </p:nvSpPr>
        <p:spPr bwMode="auto">
          <a:xfrm>
            <a:off x="6659563" y="2565400"/>
            <a:ext cx="1009650"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a:t>חטיבה </a:t>
            </a:r>
          </a:p>
          <a:p>
            <a:pPr algn="ctr"/>
            <a:r>
              <a:rPr lang="he-IL"/>
              <a:t>חינוכית</a:t>
            </a:r>
            <a:endParaRPr lang="en-US"/>
          </a:p>
        </p:txBody>
      </p:sp>
      <p:sp>
        <p:nvSpPr>
          <p:cNvPr id="48133" name="Rectangle 5"/>
          <p:cNvSpPr>
            <a:spLocks noChangeArrowheads="1"/>
          </p:cNvSpPr>
          <p:nvPr/>
        </p:nvSpPr>
        <p:spPr bwMode="auto">
          <a:xfrm>
            <a:off x="5219700" y="2565400"/>
            <a:ext cx="1008063"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a:t>חטיבה </a:t>
            </a:r>
          </a:p>
          <a:p>
            <a:pPr algn="ctr"/>
            <a:r>
              <a:rPr lang="he-IL"/>
              <a:t>תעסוקתית</a:t>
            </a:r>
          </a:p>
          <a:p>
            <a:pPr algn="ctr"/>
            <a:r>
              <a:rPr lang="he-IL"/>
              <a:t>חברתית</a:t>
            </a:r>
            <a:endParaRPr lang="en-US"/>
          </a:p>
        </p:txBody>
      </p:sp>
      <p:sp>
        <p:nvSpPr>
          <p:cNvPr id="48134" name="Rectangle 6"/>
          <p:cNvSpPr>
            <a:spLocks noChangeArrowheads="1"/>
          </p:cNvSpPr>
          <p:nvPr/>
        </p:nvSpPr>
        <p:spPr bwMode="auto">
          <a:xfrm>
            <a:off x="3635375" y="2565400"/>
            <a:ext cx="1008063"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sz="1600" b="1"/>
              <a:t>חטיבה </a:t>
            </a:r>
          </a:p>
          <a:p>
            <a:pPr algn="ctr"/>
            <a:r>
              <a:rPr lang="he-IL" sz="1600" b="1"/>
              <a:t>התפתחותית</a:t>
            </a:r>
            <a:endParaRPr lang="en-US" b="1"/>
          </a:p>
        </p:txBody>
      </p:sp>
      <p:sp>
        <p:nvSpPr>
          <p:cNvPr id="48135" name="Rectangle 7"/>
          <p:cNvSpPr>
            <a:spLocks noChangeArrowheads="1"/>
          </p:cNvSpPr>
          <p:nvPr/>
        </p:nvSpPr>
        <p:spPr bwMode="auto">
          <a:xfrm>
            <a:off x="2411413" y="2565400"/>
            <a:ext cx="936625" cy="1150938"/>
          </a:xfrm>
          <a:prstGeom prst="rect">
            <a:avLst/>
          </a:prstGeom>
          <a:solidFill>
            <a:schemeClr val="accent1"/>
          </a:solidFill>
          <a:ln w="9525">
            <a:solidFill>
              <a:schemeClr val="tx1"/>
            </a:solidFill>
            <a:miter lim="800000"/>
            <a:headEnd/>
            <a:tailEnd/>
          </a:ln>
          <a:effectLst/>
        </p:spPr>
        <p:txBody>
          <a:bodyPr wrap="none" anchor="ctr"/>
          <a:lstStyle/>
          <a:p>
            <a:pPr algn="ctr"/>
            <a:endParaRPr lang="he-IL"/>
          </a:p>
          <a:p>
            <a:pPr algn="ctr"/>
            <a:r>
              <a:rPr lang="he-IL"/>
              <a:t>חטיבה</a:t>
            </a:r>
          </a:p>
          <a:p>
            <a:pPr algn="ctr"/>
            <a:r>
              <a:rPr lang="he-IL"/>
              <a:t>רפואית</a:t>
            </a:r>
          </a:p>
          <a:p>
            <a:pPr algn="ctr"/>
            <a:endParaRPr lang="en-US"/>
          </a:p>
        </p:txBody>
      </p:sp>
      <p:sp>
        <p:nvSpPr>
          <p:cNvPr id="48136" name="Rectangle 8"/>
          <p:cNvSpPr>
            <a:spLocks noChangeArrowheads="1"/>
          </p:cNvSpPr>
          <p:nvPr/>
        </p:nvSpPr>
        <p:spPr bwMode="auto">
          <a:xfrm>
            <a:off x="1116013" y="2565400"/>
            <a:ext cx="935037" cy="1150938"/>
          </a:xfrm>
          <a:prstGeom prst="rect">
            <a:avLst/>
          </a:prstGeom>
          <a:solidFill>
            <a:schemeClr val="accent1"/>
          </a:solidFill>
          <a:ln w="9525">
            <a:solidFill>
              <a:schemeClr val="tx1"/>
            </a:solidFill>
            <a:miter lim="800000"/>
            <a:headEnd/>
            <a:tailEnd/>
          </a:ln>
          <a:effectLst/>
        </p:spPr>
        <p:txBody>
          <a:bodyPr wrap="none" anchor="ctr"/>
          <a:lstStyle/>
          <a:p>
            <a:pPr algn="ctr"/>
            <a:endParaRPr lang="he-IL"/>
          </a:p>
          <a:p>
            <a:pPr algn="ctr"/>
            <a:r>
              <a:rPr lang="he-IL"/>
              <a:t>חטיבה</a:t>
            </a:r>
          </a:p>
          <a:p>
            <a:pPr algn="ctr"/>
            <a:r>
              <a:rPr lang="he-IL"/>
              <a:t>שקומית </a:t>
            </a:r>
          </a:p>
          <a:p>
            <a:pPr algn="ctr"/>
            <a:endParaRPr lang="en-US"/>
          </a:p>
        </p:txBody>
      </p:sp>
      <p:sp>
        <p:nvSpPr>
          <p:cNvPr id="48140" name="Line 12"/>
          <p:cNvSpPr>
            <a:spLocks noChangeShapeType="1"/>
          </p:cNvSpPr>
          <p:nvPr/>
        </p:nvSpPr>
        <p:spPr bwMode="auto">
          <a:xfrm>
            <a:off x="4787900" y="1700213"/>
            <a:ext cx="0" cy="360362"/>
          </a:xfrm>
          <a:prstGeom prst="line">
            <a:avLst/>
          </a:prstGeom>
          <a:noFill/>
          <a:ln w="9525">
            <a:solidFill>
              <a:schemeClr val="tx1"/>
            </a:solidFill>
            <a:round/>
            <a:headEnd/>
            <a:tailEnd/>
          </a:ln>
          <a:effectLst/>
        </p:spPr>
        <p:txBody>
          <a:bodyPr/>
          <a:lstStyle/>
          <a:p>
            <a:endParaRPr lang="he-IL"/>
          </a:p>
        </p:txBody>
      </p:sp>
      <p:sp>
        <p:nvSpPr>
          <p:cNvPr id="48145" name="Line 17"/>
          <p:cNvSpPr>
            <a:spLocks noChangeShapeType="1"/>
          </p:cNvSpPr>
          <p:nvPr/>
        </p:nvSpPr>
        <p:spPr bwMode="auto">
          <a:xfrm>
            <a:off x="2771775" y="2060575"/>
            <a:ext cx="0" cy="504825"/>
          </a:xfrm>
          <a:prstGeom prst="line">
            <a:avLst/>
          </a:prstGeom>
          <a:noFill/>
          <a:ln w="9525">
            <a:solidFill>
              <a:schemeClr val="tx1"/>
            </a:solidFill>
            <a:round/>
            <a:headEnd/>
            <a:tailEnd/>
          </a:ln>
          <a:effectLst/>
        </p:spPr>
        <p:txBody>
          <a:bodyPr/>
          <a:lstStyle/>
          <a:p>
            <a:endParaRPr lang="he-IL"/>
          </a:p>
        </p:txBody>
      </p:sp>
      <p:sp>
        <p:nvSpPr>
          <p:cNvPr id="48146" name="Line 18"/>
          <p:cNvSpPr>
            <a:spLocks noChangeShapeType="1"/>
          </p:cNvSpPr>
          <p:nvPr/>
        </p:nvSpPr>
        <p:spPr bwMode="auto">
          <a:xfrm>
            <a:off x="3924300" y="2060575"/>
            <a:ext cx="0" cy="504825"/>
          </a:xfrm>
          <a:prstGeom prst="line">
            <a:avLst/>
          </a:prstGeom>
          <a:noFill/>
          <a:ln w="9525">
            <a:solidFill>
              <a:schemeClr val="tx1"/>
            </a:solidFill>
            <a:round/>
            <a:headEnd/>
            <a:tailEnd/>
          </a:ln>
          <a:effectLst/>
        </p:spPr>
        <p:txBody>
          <a:bodyPr/>
          <a:lstStyle/>
          <a:p>
            <a:endParaRPr lang="he-IL"/>
          </a:p>
        </p:txBody>
      </p:sp>
      <p:sp>
        <p:nvSpPr>
          <p:cNvPr id="48148" name="Line 20"/>
          <p:cNvSpPr>
            <a:spLocks noChangeShapeType="1"/>
          </p:cNvSpPr>
          <p:nvPr/>
        </p:nvSpPr>
        <p:spPr bwMode="auto">
          <a:xfrm>
            <a:off x="5795963" y="2060575"/>
            <a:ext cx="0" cy="504825"/>
          </a:xfrm>
          <a:prstGeom prst="line">
            <a:avLst/>
          </a:prstGeom>
          <a:noFill/>
          <a:ln w="9525">
            <a:solidFill>
              <a:schemeClr val="tx1"/>
            </a:solidFill>
            <a:round/>
            <a:headEnd/>
            <a:tailEnd/>
          </a:ln>
          <a:effectLst/>
        </p:spPr>
        <p:txBody>
          <a:bodyPr/>
          <a:lstStyle/>
          <a:p>
            <a:endParaRPr lang="he-IL"/>
          </a:p>
        </p:txBody>
      </p:sp>
      <p:sp>
        <p:nvSpPr>
          <p:cNvPr id="48149" name="Line 21"/>
          <p:cNvSpPr>
            <a:spLocks noChangeShapeType="1"/>
          </p:cNvSpPr>
          <p:nvPr/>
        </p:nvSpPr>
        <p:spPr bwMode="auto">
          <a:xfrm>
            <a:off x="7235825" y="2060575"/>
            <a:ext cx="0" cy="431800"/>
          </a:xfrm>
          <a:prstGeom prst="line">
            <a:avLst/>
          </a:prstGeom>
          <a:noFill/>
          <a:ln w="9525">
            <a:solidFill>
              <a:schemeClr val="tx1"/>
            </a:solidFill>
            <a:round/>
            <a:headEnd/>
            <a:tailEnd/>
          </a:ln>
          <a:effectLst/>
        </p:spPr>
        <p:txBody>
          <a:bodyPr/>
          <a:lstStyle/>
          <a:p>
            <a:endParaRPr lang="he-IL"/>
          </a:p>
        </p:txBody>
      </p:sp>
      <p:sp>
        <p:nvSpPr>
          <p:cNvPr id="48150" name="Line 22"/>
          <p:cNvSpPr>
            <a:spLocks noChangeShapeType="1"/>
          </p:cNvSpPr>
          <p:nvPr/>
        </p:nvSpPr>
        <p:spPr bwMode="auto">
          <a:xfrm>
            <a:off x="8748713" y="2060575"/>
            <a:ext cx="0" cy="504825"/>
          </a:xfrm>
          <a:prstGeom prst="line">
            <a:avLst/>
          </a:prstGeom>
          <a:noFill/>
          <a:ln w="9525">
            <a:solidFill>
              <a:schemeClr val="tx1"/>
            </a:solidFill>
            <a:round/>
            <a:headEnd/>
            <a:tailEnd/>
          </a:ln>
          <a:effectLst/>
        </p:spPr>
        <p:txBody>
          <a:bodyPr/>
          <a:lstStyle/>
          <a:p>
            <a:endParaRPr lang="he-IL"/>
          </a:p>
        </p:txBody>
      </p:sp>
      <p:sp>
        <p:nvSpPr>
          <p:cNvPr id="48152" name="Line 24"/>
          <p:cNvSpPr>
            <a:spLocks noChangeShapeType="1"/>
          </p:cNvSpPr>
          <p:nvPr/>
        </p:nvSpPr>
        <p:spPr bwMode="auto">
          <a:xfrm flipV="1">
            <a:off x="7235825" y="2492375"/>
            <a:ext cx="0" cy="71438"/>
          </a:xfrm>
          <a:prstGeom prst="line">
            <a:avLst/>
          </a:prstGeom>
          <a:noFill/>
          <a:ln w="9525">
            <a:solidFill>
              <a:schemeClr val="tx1"/>
            </a:solidFill>
            <a:round/>
            <a:headEnd/>
            <a:tailEnd/>
          </a:ln>
          <a:effectLst/>
        </p:spPr>
        <p:txBody>
          <a:bodyPr/>
          <a:lstStyle/>
          <a:p>
            <a:endParaRPr lang="he-IL"/>
          </a:p>
        </p:txBody>
      </p:sp>
      <p:sp>
        <p:nvSpPr>
          <p:cNvPr id="48153" name="Rectangle 25"/>
          <p:cNvSpPr>
            <a:spLocks noChangeArrowheads="1"/>
          </p:cNvSpPr>
          <p:nvPr/>
        </p:nvSpPr>
        <p:spPr bwMode="auto">
          <a:xfrm>
            <a:off x="323850" y="549275"/>
            <a:ext cx="1008063" cy="1130300"/>
          </a:xfrm>
          <a:prstGeom prst="rect">
            <a:avLst/>
          </a:prstGeom>
          <a:solidFill>
            <a:schemeClr val="accent1"/>
          </a:solidFill>
          <a:ln w="9525">
            <a:solidFill>
              <a:schemeClr val="tx1"/>
            </a:solidFill>
            <a:miter lim="800000"/>
            <a:headEnd/>
            <a:tailEnd/>
          </a:ln>
          <a:effectLst/>
        </p:spPr>
        <p:txBody>
          <a:bodyPr wrap="none" anchor="ctr"/>
          <a:lstStyle/>
          <a:p>
            <a:pPr algn="ctr"/>
            <a:r>
              <a:rPr lang="he-IL"/>
              <a:t>ועדת </a:t>
            </a:r>
          </a:p>
          <a:p>
            <a:pPr algn="ctr"/>
            <a:r>
              <a:rPr lang="he-IL"/>
              <a:t>אתיקה </a:t>
            </a:r>
            <a:endParaRPr lang="en-US"/>
          </a:p>
        </p:txBody>
      </p:sp>
      <p:sp>
        <p:nvSpPr>
          <p:cNvPr id="48154" name="Line 26"/>
          <p:cNvSpPr>
            <a:spLocks noChangeShapeType="1"/>
          </p:cNvSpPr>
          <p:nvPr/>
        </p:nvSpPr>
        <p:spPr bwMode="auto">
          <a:xfrm>
            <a:off x="1331913" y="1125538"/>
            <a:ext cx="431800" cy="0"/>
          </a:xfrm>
          <a:prstGeom prst="line">
            <a:avLst/>
          </a:prstGeom>
          <a:noFill/>
          <a:ln w="9525">
            <a:solidFill>
              <a:schemeClr val="tx1"/>
            </a:solidFill>
            <a:round/>
            <a:headEnd/>
            <a:tailEnd/>
          </a:ln>
          <a:effectLst/>
        </p:spPr>
        <p:txBody>
          <a:bodyPr/>
          <a:lstStyle/>
          <a:p>
            <a:endParaRPr lang="he-IL"/>
          </a:p>
        </p:txBody>
      </p:sp>
      <p:sp>
        <p:nvSpPr>
          <p:cNvPr id="48155" name="Text Box 27"/>
          <p:cNvSpPr txBox="1">
            <a:spLocks noChangeArrowheads="1"/>
          </p:cNvSpPr>
          <p:nvPr/>
        </p:nvSpPr>
        <p:spPr bwMode="auto">
          <a:xfrm>
            <a:off x="2484438" y="177800"/>
            <a:ext cx="5256212" cy="366713"/>
          </a:xfrm>
          <a:prstGeom prst="rect">
            <a:avLst/>
          </a:prstGeom>
          <a:noFill/>
          <a:ln w="9525" algn="ctr">
            <a:noFill/>
            <a:miter lim="800000"/>
            <a:headEnd/>
            <a:tailEnd/>
          </a:ln>
          <a:effectLst/>
        </p:spPr>
        <p:txBody>
          <a:bodyPr>
            <a:spAutoFit/>
          </a:bodyPr>
          <a:lstStyle/>
          <a:p>
            <a:pPr algn="ctr">
              <a:spcBef>
                <a:spcPct val="50000"/>
              </a:spcBef>
            </a:pPr>
            <a:r>
              <a:rPr lang="he-IL" b="1">
                <a:solidFill>
                  <a:srgbClr val="CC0000"/>
                </a:solidFill>
              </a:rPr>
              <a:t>הסתדרות הפסיכולוגים תמונת מצב 2004</a:t>
            </a:r>
            <a:r>
              <a:rPr lang="he-IL" sz="1400"/>
              <a:t> </a:t>
            </a:r>
            <a:endParaRPr lang="en-US" sz="1400"/>
          </a:p>
        </p:txBody>
      </p:sp>
      <p:sp>
        <p:nvSpPr>
          <p:cNvPr id="48156" name="Line 28"/>
          <p:cNvSpPr>
            <a:spLocks noChangeShapeType="1"/>
          </p:cNvSpPr>
          <p:nvPr/>
        </p:nvSpPr>
        <p:spPr bwMode="auto">
          <a:xfrm>
            <a:off x="1547813" y="2060575"/>
            <a:ext cx="0" cy="504825"/>
          </a:xfrm>
          <a:prstGeom prst="line">
            <a:avLst/>
          </a:prstGeom>
          <a:noFill/>
          <a:ln w="9525">
            <a:solidFill>
              <a:schemeClr val="tx1"/>
            </a:solidFill>
            <a:round/>
            <a:headEnd/>
            <a:tailEnd/>
          </a:ln>
          <a:effectLst/>
        </p:spPr>
        <p:txBody>
          <a:bodyPr/>
          <a:lstStyle/>
          <a:p>
            <a:endParaRPr lang="he-IL"/>
          </a:p>
        </p:txBody>
      </p:sp>
      <p:sp>
        <p:nvSpPr>
          <p:cNvPr id="48157" name="Line 29"/>
          <p:cNvSpPr>
            <a:spLocks noChangeShapeType="1"/>
          </p:cNvSpPr>
          <p:nvPr/>
        </p:nvSpPr>
        <p:spPr bwMode="auto">
          <a:xfrm>
            <a:off x="1547813" y="2060575"/>
            <a:ext cx="7200900" cy="0"/>
          </a:xfrm>
          <a:prstGeom prst="line">
            <a:avLst/>
          </a:prstGeom>
          <a:noFill/>
          <a:ln w="9525">
            <a:solidFill>
              <a:schemeClr val="tx1"/>
            </a:solidFill>
            <a:round/>
            <a:headEnd/>
            <a:tailEnd/>
          </a:ln>
          <a:effectLst/>
        </p:spPr>
        <p:txBody>
          <a:bodyPr/>
          <a:lstStyle/>
          <a:p>
            <a:endParaRPr lang="he-I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Oval 7"/>
          <p:cNvSpPr>
            <a:spLocks noChangeArrowheads="1"/>
          </p:cNvSpPr>
          <p:nvPr/>
        </p:nvSpPr>
        <p:spPr bwMode="auto">
          <a:xfrm>
            <a:off x="1116013" y="4221163"/>
            <a:ext cx="3529012" cy="2016125"/>
          </a:xfrm>
          <a:prstGeom prst="ellipse">
            <a:avLst/>
          </a:prstGeom>
          <a:solidFill>
            <a:schemeClr val="accent1"/>
          </a:solidFill>
          <a:ln w="9525">
            <a:solidFill>
              <a:schemeClr val="tx1"/>
            </a:solidFill>
            <a:round/>
            <a:headEnd/>
            <a:tailEnd/>
          </a:ln>
          <a:effectLst/>
        </p:spPr>
        <p:txBody>
          <a:bodyPr wrap="none" anchor="ctr"/>
          <a:lstStyle/>
          <a:p>
            <a:endParaRPr lang="he-IL"/>
          </a:p>
        </p:txBody>
      </p:sp>
      <p:sp>
        <p:nvSpPr>
          <p:cNvPr id="9224" name="Text Box 8"/>
          <p:cNvSpPr txBox="1">
            <a:spLocks noChangeArrowheads="1"/>
          </p:cNvSpPr>
          <p:nvPr/>
        </p:nvSpPr>
        <p:spPr bwMode="auto">
          <a:xfrm>
            <a:off x="900113" y="4581525"/>
            <a:ext cx="3311525" cy="1192213"/>
          </a:xfrm>
          <a:prstGeom prst="rect">
            <a:avLst/>
          </a:prstGeom>
          <a:noFill/>
          <a:ln w="9525">
            <a:noFill/>
            <a:miter lim="800000"/>
            <a:headEnd/>
            <a:tailEnd/>
          </a:ln>
          <a:effectLst/>
        </p:spPr>
        <p:txBody>
          <a:bodyPr>
            <a:spAutoFit/>
          </a:bodyPr>
          <a:lstStyle/>
          <a:p>
            <a:pPr algn="r">
              <a:spcBef>
                <a:spcPct val="50000"/>
              </a:spcBef>
            </a:pPr>
            <a:r>
              <a:rPr lang="he-IL" b="1">
                <a:solidFill>
                  <a:srgbClr val="CC0000"/>
                </a:solidFill>
              </a:rPr>
              <a:t>השדה </a:t>
            </a:r>
          </a:p>
          <a:p>
            <a:pPr algn="r">
              <a:spcBef>
                <a:spcPct val="50000"/>
              </a:spcBef>
            </a:pPr>
            <a:r>
              <a:rPr lang="he-IL"/>
              <a:t>המוסדות המוכרים להתמחות</a:t>
            </a:r>
          </a:p>
          <a:p>
            <a:pPr algn="r">
              <a:spcBef>
                <a:spcPct val="50000"/>
              </a:spcBef>
            </a:pPr>
            <a:r>
              <a:rPr lang="he-IL"/>
              <a:t>בהם מתנהל גם הפרקטיקום </a:t>
            </a:r>
            <a:endParaRPr lang="en-US"/>
          </a:p>
        </p:txBody>
      </p:sp>
      <p:sp>
        <p:nvSpPr>
          <p:cNvPr id="9226" name="Oval 10"/>
          <p:cNvSpPr>
            <a:spLocks noChangeArrowheads="1"/>
          </p:cNvSpPr>
          <p:nvPr/>
        </p:nvSpPr>
        <p:spPr bwMode="auto">
          <a:xfrm>
            <a:off x="4643438" y="692150"/>
            <a:ext cx="3816350" cy="2592388"/>
          </a:xfrm>
          <a:prstGeom prst="ellipse">
            <a:avLst/>
          </a:prstGeom>
          <a:solidFill>
            <a:schemeClr val="accent1"/>
          </a:solidFill>
          <a:ln w="9525">
            <a:solidFill>
              <a:schemeClr val="tx1"/>
            </a:solidFill>
            <a:round/>
            <a:headEnd/>
            <a:tailEnd/>
          </a:ln>
          <a:effectLst/>
        </p:spPr>
        <p:txBody>
          <a:bodyPr wrap="none" anchor="ctr"/>
          <a:lstStyle/>
          <a:p>
            <a:endParaRPr lang="he-IL"/>
          </a:p>
        </p:txBody>
      </p:sp>
      <p:sp>
        <p:nvSpPr>
          <p:cNvPr id="9227" name="Text Box 11"/>
          <p:cNvSpPr txBox="1">
            <a:spLocks noChangeArrowheads="1"/>
          </p:cNvSpPr>
          <p:nvPr/>
        </p:nvSpPr>
        <p:spPr bwMode="auto">
          <a:xfrm>
            <a:off x="4932363" y="1268413"/>
            <a:ext cx="3168650" cy="1328737"/>
          </a:xfrm>
          <a:prstGeom prst="rect">
            <a:avLst/>
          </a:prstGeom>
          <a:noFill/>
          <a:ln w="9525">
            <a:noFill/>
            <a:miter lim="800000"/>
            <a:headEnd/>
            <a:tailEnd/>
          </a:ln>
          <a:effectLst/>
        </p:spPr>
        <p:txBody>
          <a:bodyPr>
            <a:spAutoFit/>
          </a:bodyPr>
          <a:lstStyle/>
          <a:p>
            <a:pPr algn="r" rtl="1">
              <a:spcBef>
                <a:spcPct val="50000"/>
              </a:spcBef>
            </a:pPr>
            <a:r>
              <a:rPr lang="he-IL" b="1">
                <a:solidFill>
                  <a:srgbClr val="CC0000"/>
                </a:solidFill>
              </a:rPr>
              <a:t>האקדמיה</a:t>
            </a:r>
          </a:p>
          <a:p>
            <a:pPr algn="r" rtl="1">
              <a:spcBef>
                <a:spcPct val="50000"/>
              </a:spcBef>
            </a:pPr>
            <a:r>
              <a:rPr lang="he-IL"/>
              <a:t>בה מתקיימות הלמידה וההכשרה הבסיסיות בפסיכולוגיה וכן מחקר בסיסי ומחקר יישומי </a:t>
            </a:r>
            <a:endParaRPr lang="en-US"/>
          </a:p>
        </p:txBody>
      </p:sp>
      <p:sp>
        <p:nvSpPr>
          <p:cNvPr id="9228" name="Oval 12"/>
          <p:cNvSpPr>
            <a:spLocks noChangeArrowheads="1"/>
          </p:cNvSpPr>
          <p:nvPr/>
        </p:nvSpPr>
        <p:spPr bwMode="auto">
          <a:xfrm>
            <a:off x="1258888" y="981075"/>
            <a:ext cx="3744912" cy="3529013"/>
          </a:xfrm>
          <a:prstGeom prst="ellipse">
            <a:avLst/>
          </a:prstGeom>
          <a:solidFill>
            <a:schemeClr val="accent1"/>
          </a:solidFill>
          <a:ln w="9525">
            <a:solidFill>
              <a:schemeClr val="tx1"/>
            </a:solidFill>
            <a:round/>
            <a:headEnd/>
            <a:tailEnd/>
          </a:ln>
          <a:effectLst/>
        </p:spPr>
        <p:txBody>
          <a:bodyPr wrap="none" anchor="ctr"/>
          <a:lstStyle/>
          <a:p>
            <a:pPr algn="ctr"/>
            <a:endParaRPr lang="he-IL"/>
          </a:p>
        </p:txBody>
      </p:sp>
      <p:sp>
        <p:nvSpPr>
          <p:cNvPr id="9230" name="Text Box 14"/>
          <p:cNvSpPr txBox="1">
            <a:spLocks noChangeArrowheads="1"/>
          </p:cNvSpPr>
          <p:nvPr/>
        </p:nvSpPr>
        <p:spPr bwMode="auto">
          <a:xfrm>
            <a:off x="1187450" y="1557338"/>
            <a:ext cx="3692525" cy="2563812"/>
          </a:xfrm>
          <a:prstGeom prst="rect">
            <a:avLst/>
          </a:prstGeom>
          <a:noFill/>
          <a:ln w="9525">
            <a:noFill/>
            <a:miter lim="800000"/>
            <a:headEnd/>
            <a:tailEnd/>
          </a:ln>
          <a:effectLst/>
        </p:spPr>
        <p:txBody>
          <a:bodyPr>
            <a:spAutoFit/>
          </a:bodyPr>
          <a:lstStyle/>
          <a:p>
            <a:pPr algn="r"/>
            <a:r>
              <a:rPr lang="he-IL" b="1">
                <a:solidFill>
                  <a:srgbClr val="CC0000"/>
                </a:solidFill>
              </a:rPr>
              <a:t>     הרגולטור </a:t>
            </a:r>
          </a:p>
          <a:p>
            <a:pPr algn="r"/>
            <a:r>
              <a:rPr lang="he-IL" b="1"/>
              <a:t>בעבר:</a:t>
            </a:r>
            <a:r>
              <a:rPr lang="he-IL"/>
              <a:t> הסתדרות הפסיכולוגים </a:t>
            </a:r>
          </a:p>
          <a:p>
            <a:pPr algn="r"/>
            <a:r>
              <a:rPr lang="he-IL"/>
              <a:t>בישראל  וחטיבותיה.</a:t>
            </a:r>
          </a:p>
          <a:p>
            <a:pPr algn="r"/>
            <a:r>
              <a:rPr lang="he-IL"/>
              <a:t> </a:t>
            </a:r>
          </a:p>
          <a:p>
            <a:pPr algn="r"/>
            <a:r>
              <a:rPr lang="he-IL" b="1"/>
              <a:t>בהווה:</a:t>
            </a:r>
            <a:r>
              <a:rPr lang="he-IL"/>
              <a:t> </a:t>
            </a:r>
            <a:r>
              <a:rPr lang="he-IL">
                <a:solidFill>
                  <a:srgbClr val="FF0066"/>
                </a:solidFill>
              </a:rPr>
              <a:t>על פי החוק:</a:t>
            </a:r>
            <a:r>
              <a:rPr lang="he-IL"/>
              <a:t> מנהלת פנקס הפסיכולוגים, יו"ר ועדת הרשום מנהלת תקנות אישור תואר מומחה.</a:t>
            </a:r>
          </a:p>
          <a:p>
            <a:pPr algn="r"/>
            <a:r>
              <a:rPr lang="he-IL"/>
              <a:t>      </a:t>
            </a:r>
            <a:r>
              <a:rPr lang="he-IL">
                <a:solidFill>
                  <a:srgbClr val="FF0066"/>
                </a:solidFill>
              </a:rPr>
              <a:t>בפועל:</a:t>
            </a:r>
            <a:r>
              <a:rPr lang="he-IL"/>
              <a:t> מועצת הפסיכולוגים </a:t>
            </a:r>
          </a:p>
          <a:p>
            <a:pPr algn="r"/>
            <a:r>
              <a:rPr lang="he-IL"/>
              <a:t>           והועדות  המקצועית. </a:t>
            </a:r>
            <a:endParaRPr lang="en-US"/>
          </a:p>
        </p:txBody>
      </p:sp>
      <p:sp>
        <p:nvSpPr>
          <p:cNvPr id="9232" name="AutoShape 16"/>
          <p:cNvSpPr>
            <a:spLocks noChangeArrowheads="1"/>
          </p:cNvSpPr>
          <p:nvPr/>
        </p:nvSpPr>
        <p:spPr bwMode="auto">
          <a:xfrm>
            <a:off x="5292725" y="3644900"/>
            <a:ext cx="2735263" cy="2663825"/>
          </a:xfrm>
          <a:prstGeom prst="irregularSeal1">
            <a:avLst/>
          </a:prstGeom>
          <a:solidFill>
            <a:srgbClr val="FF0000"/>
          </a:solidFill>
          <a:ln w="9525">
            <a:solidFill>
              <a:schemeClr val="tx1"/>
            </a:solidFill>
            <a:miter lim="800000"/>
            <a:headEnd/>
            <a:tailEnd/>
          </a:ln>
          <a:effectLst/>
        </p:spPr>
        <p:txBody>
          <a:bodyPr wrap="none" anchor="ctr"/>
          <a:lstStyle/>
          <a:p>
            <a:endParaRPr lang="he-IL"/>
          </a:p>
        </p:txBody>
      </p:sp>
      <p:sp>
        <p:nvSpPr>
          <p:cNvPr id="9233" name="Text Box 17"/>
          <p:cNvSpPr txBox="1">
            <a:spLocks noChangeArrowheads="1"/>
          </p:cNvSpPr>
          <p:nvPr/>
        </p:nvSpPr>
        <p:spPr bwMode="auto">
          <a:xfrm>
            <a:off x="6011863" y="4437063"/>
            <a:ext cx="1439862" cy="915987"/>
          </a:xfrm>
          <a:prstGeom prst="rect">
            <a:avLst/>
          </a:prstGeom>
          <a:noFill/>
          <a:ln w="9525">
            <a:noFill/>
            <a:miter lim="800000"/>
            <a:headEnd/>
            <a:tailEnd/>
          </a:ln>
          <a:effectLst/>
        </p:spPr>
        <p:txBody>
          <a:bodyPr>
            <a:spAutoFit/>
          </a:bodyPr>
          <a:lstStyle/>
          <a:p>
            <a:pPr algn="ctr">
              <a:spcBef>
                <a:spcPct val="50000"/>
              </a:spcBef>
            </a:pPr>
            <a:r>
              <a:rPr lang="he-IL">
                <a:solidFill>
                  <a:schemeClr val="bg1"/>
                </a:solidFill>
              </a:rPr>
              <a:t>הרפורמה בבריאות הנפש</a:t>
            </a:r>
            <a:r>
              <a:rPr lang="he-IL">
                <a:solidFill>
                  <a:srgbClr val="FFFF00"/>
                </a:solidFill>
              </a:rPr>
              <a:t> </a:t>
            </a:r>
            <a:endParaRPr lang="en-US">
              <a:solidFill>
                <a:srgbClr val="FFFF00"/>
              </a:solidFill>
            </a:endParaRPr>
          </a:p>
        </p:txBody>
      </p:sp>
      <p:sp>
        <p:nvSpPr>
          <p:cNvPr id="9234" name="Text Box 18"/>
          <p:cNvSpPr txBox="1">
            <a:spLocks noChangeArrowheads="1"/>
          </p:cNvSpPr>
          <p:nvPr/>
        </p:nvSpPr>
        <p:spPr bwMode="auto">
          <a:xfrm>
            <a:off x="1331913" y="188913"/>
            <a:ext cx="6408737"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9235" name="Text Box 19"/>
          <p:cNvSpPr txBox="1">
            <a:spLocks noChangeArrowheads="1"/>
          </p:cNvSpPr>
          <p:nvPr/>
        </p:nvSpPr>
        <p:spPr bwMode="auto">
          <a:xfrm>
            <a:off x="755650" y="260350"/>
            <a:ext cx="7200900" cy="457200"/>
          </a:xfrm>
          <a:prstGeom prst="rect">
            <a:avLst/>
          </a:prstGeom>
          <a:noFill/>
          <a:ln w="9525">
            <a:noFill/>
            <a:miter lim="800000"/>
            <a:headEnd/>
            <a:tailEnd/>
          </a:ln>
          <a:effectLst/>
        </p:spPr>
        <p:txBody>
          <a:bodyPr>
            <a:spAutoFit/>
          </a:bodyPr>
          <a:lstStyle/>
          <a:p>
            <a:pPr algn="ctr">
              <a:spcBef>
                <a:spcPct val="50000"/>
              </a:spcBef>
            </a:pPr>
            <a:r>
              <a:rPr lang="he-IL" sz="2400" b="1">
                <a:solidFill>
                  <a:schemeClr val="accent2"/>
                </a:solidFill>
              </a:rPr>
              <a:t>המרחבים שיעמדו במוקד הרצאתי היום</a:t>
            </a:r>
            <a:r>
              <a:rPr lang="he-IL"/>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3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30">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230">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230">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230">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230">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7" presetClass="entr" presetSubtype="4" fill="hold" grpId="0" nodeType="clickEffect">
                                  <p:stCondLst>
                                    <p:cond delay="0"/>
                                  </p:stCondLst>
                                  <p:childTnLst>
                                    <p:set>
                                      <p:cBhvr>
                                        <p:cTn id="50" dur="1" fill="hold">
                                          <p:stCondLst>
                                            <p:cond delay="0"/>
                                          </p:stCondLst>
                                        </p:cTn>
                                        <p:tgtEl>
                                          <p:spTgt spid="9232"/>
                                        </p:tgtEl>
                                        <p:attrNameLst>
                                          <p:attrName>style.visibility</p:attrName>
                                        </p:attrNameLst>
                                      </p:cBhvr>
                                      <p:to>
                                        <p:strVal val="visible"/>
                                      </p:to>
                                    </p:set>
                                    <p:anim calcmode="lin" valueType="num">
                                      <p:cBhvr additive="base">
                                        <p:cTn id="51" dur="5000" fill="hold"/>
                                        <p:tgtEl>
                                          <p:spTgt spid="9232"/>
                                        </p:tgtEl>
                                        <p:attrNameLst>
                                          <p:attrName>ppt_x</p:attrName>
                                        </p:attrNameLst>
                                      </p:cBhvr>
                                      <p:tavLst>
                                        <p:tav tm="0">
                                          <p:val>
                                            <p:strVal val="#ppt_x"/>
                                          </p:val>
                                        </p:tav>
                                        <p:tav tm="100000">
                                          <p:val>
                                            <p:strVal val="#ppt_x"/>
                                          </p:val>
                                        </p:tav>
                                      </p:tavLst>
                                    </p:anim>
                                    <p:anim calcmode="lin" valueType="num">
                                      <p:cBhvr additive="base">
                                        <p:cTn id="52" dur="5000" fill="hold"/>
                                        <p:tgtEl>
                                          <p:spTgt spid="92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animBg="1"/>
      <p:bldP spid="9224" grpId="0"/>
      <p:bldP spid="9226" grpId="0" animBg="1"/>
      <p:bldP spid="9227" grpId="0"/>
      <p:bldP spid="9228" grpId="0" animBg="1"/>
      <p:bldP spid="923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763713" y="549275"/>
            <a:ext cx="6121400"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a:t>הסתדרות הפסיכולוגים בישראל</a:t>
            </a:r>
          </a:p>
          <a:p>
            <a:pPr algn="ctr"/>
            <a:r>
              <a:rPr lang="he-IL"/>
              <a:t>ה.פ.י.</a:t>
            </a:r>
            <a:endParaRPr lang="en-US"/>
          </a:p>
        </p:txBody>
      </p:sp>
      <p:sp>
        <p:nvSpPr>
          <p:cNvPr id="27651" name="Rectangle 3"/>
          <p:cNvSpPr>
            <a:spLocks noChangeArrowheads="1"/>
          </p:cNvSpPr>
          <p:nvPr/>
        </p:nvSpPr>
        <p:spPr bwMode="auto">
          <a:xfrm>
            <a:off x="7956550" y="2565400"/>
            <a:ext cx="1008063"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a:t>חטיבה</a:t>
            </a:r>
          </a:p>
          <a:p>
            <a:pPr algn="ctr"/>
            <a:r>
              <a:rPr lang="he-IL"/>
              <a:t>קלינית</a:t>
            </a:r>
            <a:endParaRPr lang="en-US"/>
          </a:p>
        </p:txBody>
      </p:sp>
      <p:sp>
        <p:nvSpPr>
          <p:cNvPr id="27652" name="Rectangle 4"/>
          <p:cNvSpPr>
            <a:spLocks noChangeArrowheads="1"/>
          </p:cNvSpPr>
          <p:nvPr/>
        </p:nvSpPr>
        <p:spPr bwMode="auto">
          <a:xfrm>
            <a:off x="6804025" y="2565400"/>
            <a:ext cx="1009650"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a:t>חטיבה </a:t>
            </a:r>
          </a:p>
          <a:p>
            <a:pPr algn="ctr"/>
            <a:r>
              <a:rPr lang="he-IL"/>
              <a:t>חינוכית</a:t>
            </a:r>
            <a:endParaRPr lang="en-US"/>
          </a:p>
        </p:txBody>
      </p:sp>
      <p:sp>
        <p:nvSpPr>
          <p:cNvPr id="27653" name="Rectangle 5"/>
          <p:cNvSpPr>
            <a:spLocks noChangeArrowheads="1"/>
          </p:cNvSpPr>
          <p:nvPr/>
        </p:nvSpPr>
        <p:spPr bwMode="auto">
          <a:xfrm>
            <a:off x="5651500" y="2565400"/>
            <a:ext cx="1008063"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a:t>חטיבה </a:t>
            </a:r>
          </a:p>
          <a:p>
            <a:pPr algn="ctr"/>
            <a:r>
              <a:rPr lang="he-IL"/>
              <a:t>תעסוקתית</a:t>
            </a:r>
          </a:p>
          <a:p>
            <a:pPr algn="ctr"/>
            <a:r>
              <a:rPr lang="he-IL"/>
              <a:t>חברתית</a:t>
            </a:r>
            <a:endParaRPr lang="en-US"/>
          </a:p>
        </p:txBody>
      </p:sp>
      <p:sp>
        <p:nvSpPr>
          <p:cNvPr id="27654" name="Rectangle 6"/>
          <p:cNvSpPr>
            <a:spLocks noChangeArrowheads="1"/>
          </p:cNvSpPr>
          <p:nvPr/>
        </p:nvSpPr>
        <p:spPr bwMode="auto">
          <a:xfrm>
            <a:off x="4500563" y="2565400"/>
            <a:ext cx="1008062"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sz="1600" b="1"/>
              <a:t>חטיבה </a:t>
            </a:r>
          </a:p>
          <a:p>
            <a:pPr algn="ctr"/>
            <a:r>
              <a:rPr lang="he-IL" sz="1600" b="1"/>
              <a:t>התפתחותית</a:t>
            </a:r>
            <a:endParaRPr lang="en-US" b="1"/>
          </a:p>
        </p:txBody>
      </p:sp>
      <p:sp>
        <p:nvSpPr>
          <p:cNvPr id="27655" name="Rectangle 7"/>
          <p:cNvSpPr>
            <a:spLocks noChangeArrowheads="1"/>
          </p:cNvSpPr>
          <p:nvPr/>
        </p:nvSpPr>
        <p:spPr bwMode="auto">
          <a:xfrm>
            <a:off x="3419475" y="2565400"/>
            <a:ext cx="936625" cy="1150938"/>
          </a:xfrm>
          <a:prstGeom prst="rect">
            <a:avLst/>
          </a:prstGeom>
          <a:solidFill>
            <a:schemeClr val="accent1"/>
          </a:solidFill>
          <a:ln w="9525">
            <a:solidFill>
              <a:schemeClr val="tx1"/>
            </a:solidFill>
            <a:miter lim="800000"/>
            <a:headEnd/>
            <a:tailEnd/>
          </a:ln>
          <a:effectLst/>
        </p:spPr>
        <p:txBody>
          <a:bodyPr wrap="none" anchor="ctr"/>
          <a:lstStyle/>
          <a:p>
            <a:pPr algn="ctr"/>
            <a:endParaRPr lang="he-IL"/>
          </a:p>
          <a:p>
            <a:pPr algn="ctr"/>
            <a:r>
              <a:rPr lang="he-IL"/>
              <a:t>חטיבה</a:t>
            </a:r>
          </a:p>
          <a:p>
            <a:pPr algn="ctr"/>
            <a:r>
              <a:rPr lang="he-IL"/>
              <a:t>רפואית</a:t>
            </a:r>
          </a:p>
          <a:p>
            <a:pPr algn="ctr"/>
            <a:endParaRPr lang="en-US"/>
          </a:p>
        </p:txBody>
      </p:sp>
      <p:sp>
        <p:nvSpPr>
          <p:cNvPr id="27656" name="Rectangle 8"/>
          <p:cNvSpPr>
            <a:spLocks noChangeArrowheads="1"/>
          </p:cNvSpPr>
          <p:nvPr/>
        </p:nvSpPr>
        <p:spPr bwMode="auto">
          <a:xfrm>
            <a:off x="2268538" y="2565400"/>
            <a:ext cx="935037" cy="1150938"/>
          </a:xfrm>
          <a:prstGeom prst="rect">
            <a:avLst/>
          </a:prstGeom>
          <a:solidFill>
            <a:schemeClr val="accent1"/>
          </a:solidFill>
          <a:ln w="9525">
            <a:solidFill>
              <a:schemeClr val="tx1"/>
            </a:solidFill>
            <a:miter lim="800000"/>
            <a:headEnd/>
            <a:tailEnd/>
          </a:ln>
          <a:effectLst/>
        </p:spPr>
        <p:txBody>
          <a:bodyPr wrap="none" anchor="ctr"/>
          <a:lstStyle/>
          <a:p>
            <a:pPr algn="ctr"/>
            <a:endParaRPr lang="he-IL"/>
          </a:p>
          <a:p>
            <a:pPr algn="ctr"/>
            <a:r>
              <a:rPr lang="he-IL"/>
              <a:t>חטיבה</a:t>
            </a:r>
          </a:p>
          <a:p>
            <a:pPr algn="ctr"/>
            <a:r>
              <a:rPr lang="he-IL"/>
              <a:t>שקומית </a:t>
            </a:r>
          </a:p>
          <a:p>
            <a:pPr algn="ctr"/>
            <a:endParaRPr lang="en-US"/>
          </a:p>
        </p:txBody>
      </p:sp>
      <p:sp>
        <p:nvSpPr>
          <p:cNvPr id="27657" name="Rectangle 9"/>
          <p:cNvSpPr>
            <a:spLocks noChangeArrowheads="1"/>
          </p:cNvSpPr>
          <p:nvPr/>
        </p:nvSpPr>
        <p:spPr bwMode="auto">
          <a:xfrm>
            <a:off x="1619250" y="2565400"/>
            <a:ext cx="504825"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sz="1600" b="1"/>
              <a:t>חוג </a:t>
            </a:r>
          </a:p>
          <a:p>
            <a:pPr algn="ctr"/>
            <a:r>
              <a:rPr lang="he-IL" sz="1600" b="1"/>
              <a:t>אבחון</a:t>
            </a:r>
            <a:endParaRPr lang="en-US" sz="1600" b="1"/>
          </a:p>
        </p:txBody>
      </p:sp>
      <p:sp>
        <p:nvSpPr>
          <p:cNvPr id="27658" name="Rectangle 10"/>
          <p:cNvSpPr>
            <a:spLocks noChangeArrowheads="1"/>
          </p:cNvSpPr>
          <p:nvPr/>
        </p:nvSpPr>
        <p:spPr bwMode="auto">
          <a:xfrm>
            <a:off x="971550" y="2565400"/>
            <a:ext cx="503238" cy="1150938"/>
          </a:xfrm>
          <a:prstGeom prst="rect">
            <a:avLst/>
          </a:prstGeom>
          <a:solidFill>
            <a:schemeClr val="accent1"/>
          </a:solidFill>
          <a:ln w="9525">
            <a:solidFill>
              <a:schemeClr val="tx1"/>
            </a:solidFill>
            <a:miter lim="800000"/>
            <a:headEnd/>
            <a:tailEnd/>
          </a:ln>
          <a:effectLst/>
        </p:spPr>
        <p:txBody>
          <a:bodyPr wrap="none" anchor="ctr"/>
          <a:lstStyle/>
          <a:p>
            <a:pPr algn="ctr"/>
            <a:r>
              <a:rPr lang="he-IL" sz="1400" b="1"/>
              <a:t>חוג </a:t>
            </a:r>
          </a:p>
          <a:p>
            <a:pPr algn="ctr"/>
            <a:r>
              <a:rPr lang="he-IL" sz="1400" b="1"/>
              <a:t>הנחית</a:t>
            </a:r>
          </a:p>
          <a:p>
            <a:pPr algn="ctr"/>
            <a:r>
              <a:rPr lang="he-IL" sz="1400" b="1"/>
              <a:t>קבוצות</a:t>
            </a:r>
            <a:endParaRPr lang="en-US" sz="1400" b="1"/>
          </a:p>
        </p:txBody>
      </p:sp>
      <p:sp>
        <p:nvSpPr>
          <p:cNvPr id="27659" name="Rectangle 11"/>
          <p:cNvSpPr>
            <a:spLocks noChangeArrowheads="1"/>
          </p:cNvSpPr>
          <p:nvPr/>
        </p:nvSpPr>
        <p:spPr bwMode="auto">
          <a:xfrm>
            <a:off x="179388" y="2565400"/>
            <a:ext cx="576262" cy="1152525"/>
          </a:xfrm>
          <a:prstGeom prst="rect">
            <a:avLst/>
          </a:prstGeom>
          <a:solidFill>
            <a:schemeClr val="accent1"/>
          </a:solidFill>
          <a:ln w="9525">
            <a:solidFill>
              <a:schemeClr val="tx1"/>
            </a:solidFill>
            <a:miter lim="800000"/>
            <a:headEnd/>
            <a:tailEnd/>
          </a:ln>
          <a:effectLst/>
        </p:spPr>
        <p:txBody>
          <a:bodyPr wrap="none" anchor="ctr"/>
          <a:lstStyle/>
          <a:p>
            <a:pPr algn="ctr"/>
            <a:r>
              <a:rPr lang="he-IL" sz="1400" b="1"/>
              <a:t>חטיבת</a:t>
            </a:r>
          </a:p>
          <a:p>
            <a:pPr algn="ctr"/>
            <a:r>
              <a:rPr lang="he-IL" sz="1400" b="1"/>
              <a:t>מתמחים</a:t>
            </a:r>
            <a:endParaRPr lang="en-US" sz="1400" b="1"/>
          </a:p>
        </p:txBody>
      </p:sp>
      <p:sp>
        <p:nvSpPr>
          <p:cNvPr id="27660" name="Line 12"/>
          <p:cNvSpPr>
            <a:spLocks noChangeShapeType="1"/>
          </p:cNvSpPr>
          <p:nvPr/>
        </p:nvSpPr>
        <p:spPr bwMode="auto">
          <a:xfrm>
            <a:off x="4787900" y="1700213"/>
            <a:ext cx="0" cy="360362"/>
          </a:xfrm>
          <a:prstGeom prst="line">
            <a:avLst/>
          </a:prstGeom>
          <a:noFill/>
          <a:ln w="9525">
            <a:solidFill>
              <a:schemeClr val="tx1"/>
            </a:solidFill>
            <a:round/>
            <a:headEnd/>
            <a:tailEnd/>
          </a:ln>
          <a:effectLst/>
        </p:spPr>
        <p:txBody>
          <a:bodyPr/>
          <a:lstStyle/>
          <a:p>
            <a:endParaRPr lang="he-IL"/>
          </a:p>
        </p:txBody>
      </p:sp>
      <p:sp>
        <p:nvSpPr>
          <p:cNvPr id="27661" name="Line 13"/>
          <p:cNvSpPr>
            <a:spLocks noChangeShapeType="1"/>
          </p:cNvSpPr>
          <p:nvPr/>
        </p:nvSpPr>
        <p:spPr bwMode="auto">
          <a:xfrm>
            <a:off x="611188" y="2060575"/>
            <a:ext cx="8137525" cy="0"/>
          </a:xfrm>
          <a:prstGeom prst="line">
            <a:avLst/>
          </a:prstGeom>
          <a:noFill/>
          <a:ln w="9525">
            <a:solidFill>
              <a:schemeClr val="tx1"/>
            </a:solidFill>
            <a:round/>
            <a:headEnd/>
            <a:tailEnd/>
          </a:ln>
          <a:effectLst/>
        </p:spPr>
        <p:txBody>
          <a:bodyPr/>
          <a:lstStyle/>
          <a:p>
            <a:endParaRPr lang="he-IL"/>
          </a:p>
        </p:txBody>
      </p:sp>
      <p:sp>
        <p:nvSpPr>
          <p:cNvPr id="27662" name="Line 14"/>
          <p:cNvSpPr>
            <a:spLocks noChangeShapeType="1"/>
          </p:cNvSpPr>
          <p:nvPr/>
        </p:nvSpPr>
        <p:spPr bwMode="auto">
          <a:xfrm>
            <a:off x="1908175" y="2060575"/>
            <a:ext cx="0" cy="504825"/>
          </a:xfrm>
          <a:prstGeom prst="line">
            <a:avLst/>
          </a:prstGeom>
          <a:noFill/>
          <a:ln w="9525">
            <a:solidFill>
              <a:schemeClr val="tx1"/>
            </a:solidFill>
            <a:round/>
            <a:headEnd/>
            <a:tailEnd/>
          </a:ln>
          <a:effectLst/>
        </p:spPr>
        <p:txBody>
          <a:bodyPr/>
          <a:lstStyle/>
          <a:p>
            <a:endParaRPr lang="he-IL"/>
          </a:p>
        </p:txBody>
      </p:sp>
      <p:sp>
        <p:nvSpPr>
          <p:cNvPr id="27663" name="Line 15"/>
          <p:cNvSpPr>
            <a:spLocks noChangeShapeType="1"/>
          </p:cNvSpPr>
          <p:nvPr/>
        </p:nvSpPr>
        <p:spPr bwMode="auto">
          <a:xfrm>
            <a:off x="539750" y="2060575"/>
            <a:ext cx="0" cy="720725"/>
          </a:xfrm>
          <a:prstGeom prst="line">
            <a:avLst/>
          </a:prstGeom>
          <a:noFill/>
          <a:ln w="9525">
            <a:solidFill>
              <a:schemeClr val="tx1"/>
            </a:solidFill>
            <a:round/>
            <a:headEnd/>
            <a:tailEnd/>
          </a:ln>
          <a:effectLst/>
        </p:spPr>
        <p:txBody>
          <a:bodyPr/>
          <a:lstStyle/>
          <a:p>
            <a:endParaRPr lang="he-IL"/>
          </a:p>
        </p:txBody>
      </p:sp>
      <p:sp>
        <p:nvSpPr>
          <p:cNvPr id="27664" name="Line 16"/>
          <p:cNvSpPr>
            <a:spLocks noChangeShapeType="1"/>
          </p:cNvSpPr>
          <p:nvPr/>
        </p:nvSpPr>
        <p:spPr bwMode="auto">
          <a:xfrm>
            <a:off x="1258888" y="2060575"/>
            <a:ext cx="0" cy="504825"/>
          </a:xfrm>
          <a:prstGeom prst="line">
            <a:avLst/>
          </a:prstGeom>
          <a:noFill/>
          <a:ln w="9525">
            <a:solidFill>
              <a:schemeClr val="tx1"/>
            </a:solidFill>
            <a:round/>
            <a:headEnd/>
            <a:tailEnd/>
          </a:ln>
          <a:effectLst/>
        </p:spPr>
        <p:txBody>
          <a:bodyPr/>
          <a:lstStyle/>
          <a:p>
            <a:endParaRPr lang="he-IL"/>
          </a:p>
        </p:txBody>
      </p:sp>
      <p:sp>
        <p:nvSpPr>
          <p:cNvPr id="27665" name="Line 17"/>
          <p:cNvSpPr>
            <a:spLocks noChangeShapeType="1"/>
          </p:cNvSpPr>
          <p:nvPr/>
        </p:nvSpPr>
        <p:spPr bwMode="auto">
          <a:xfrm>
            <a:off x="2771775" y="2060575"/>
            <a:ext cx="0" cy="504825"/>
          </a:xfrm>
          <a:prstGeom prst="line">
            <a:avLst/>
          </a:prstGeom>
          <a:noFill/>
          <a:ln w="9525">
            <a:solidFill>
              <a:schemeClr val="tx1"/>
            </a:solidFill>
            <a:round/>
            <a:headEnd/>
            <a:tailEnd/>
          </a:ln>
          <a:effectLst/>
        </p:spPr>
        <p:txBody>
          <a:bodyPr/>
          <a:lstStyle/>
          <a:p>
            <a:endParaRPr lang="he-IL"/>
          </a:p>
        </p:txBody>
      </p:sp>
      <p:sp>
        <p:nvSpPr>
          <p:cNvPr id="27666" name="Line 18"/>
          <p:cNvSpPr>
            <a:spLocks noChangeShapeType="1"/>
          </p:cNvSpPr>
          <p:nvPr/>
        </p:nvSpPr>
        <p:spPr bwMode="auto">
          <a:xfrm>
            <a:off x="3924300" y="2060575"/>
            <a:ext cx="0" cy="504825"/>
          </a:xfrm>
          <a:prstGeom prst="line">
            <a:avLst/>
          </a:prstGeom>
          <a:noFill/>
          <a:ln w="9525">
            <a:solidFill>
              <a:schemeClr val="tx1"/>
            </a:solidFill>
            <a:round/>
            <a:headEnd/>
            <a:tailEnd/>
          </a:ln>
          <a:effectLst/>
        </p:spPr>
        <p:txBody>
          <a:bodyPr/>
          <a:lstStyle/>
          <a:p>
            <a:endParaRPr lang="he-IL"/>
          </a:p>
        </p:txBody>
      </p:sp>
      <p:sp>
        <p:nvSpPr>
          <p:cNvPr id="27667" name="Line 19"/>
          <p:cNvSpPr>
            <a:spLocks noChangeShapeType="1"/>
          </p:cNvSpPr>
          <p:nvPr/>
        </p:nvSpPr>
        <p:spPr bwMode="auto">
          <a:xfrm>
            <a:off x="4932363" y="2060575"/>
            <a:ext cx="0" cy="504825"/>
          </a:xfrm>
          <a:prstGeom prst="line">
            <a:avLst/>
          </a:prstGeom>
          <a:noFill/>
          <a:ln w="9525">
            <a:solidFill>
              <a:schemeClr val="tx1"/>
            </a:solidFill>
            <a:round/>
            <a:headEnd/>
            <a:tailEnd/>
          </a:ln>
          <a:effectLst/>
        </p:spPr>
        <p:txBody>
          <a:bodyPr/>
          <a:lstStyle/>
          <a:p>
            <a:endParaRPr lang="he-IL"/>
          </a:p>
        </p:txBody>
      </p:sp>
      <p:sp>
        <p:nvSpPr>
          <p:cNvPr id="27668" name="Line 20"/>
          <p:cNvSpPr>
            <a:spLocks noChangeShapeType="1"/>
          </p:cNvSpPr>
          <p:nvPr/>
        </p:nvSpPr>
        <p:spPr bwMode="auto">
          <a:xfrm>
            <a:off x="6084888" y="2060575"/>
            <a:ext cx="0" cy="504825"/>
          </a:xfrm>
          <a:prstGeom prst="line">
            <a:avLst/>
          </a:prstGeom>
          <a:noFill/>
          <a:ln w="9525">
            <a:solidFill>
              <a:schemeClr val="tx1"/>
            </a:solidFill>
            <a:round/>
            <a:headEnd/>
            <a:tailEnd/>
          </a:ln>
          <a:effectLst/>
        </p:spPr>
        <p:txBody>
          <a:bodyPr/>
          <a:lstStyle/>
          <a:p>
            <a:endParaRPr lang="he-IL"/>
          </a:p>
        </p:txBody>
      </p:sp>
      <p:sp>
        <p:nvSpPr>
          <p:cNvPr id="27669" name="Line 21"/>
          <p:cNvSpPr>
            <a:spLocks noChangeShapeType="1"/>
          </p:cNvSpPr>
          <p:nvPr/>
        </p:nvSpPr>
        <p:spPr bwMode="auto">
          <a:xfrm>
            <a:off x="7235825" y="2060575"/>
            <a:ext cx="0" cy="576263"/>
          </a:xfrm>
          <a:prstGeom prst="line">
            <a:avLst/>
          </a:prstGeom>
          <a:noFill/>
          <a:ln w="9525">
            <a:solidFill>
              <a:schemeClr val="tx1"/>
            </a:solidFill>
            <a:round/>
            <a:headEnd/>
            <a:tailEnd/>
          </a:ln>
          <a:effectLst/>
        </p:spPr>
        <p:txBody>
          <a:bodyPr/>
          <a:lstStyle/>
          <a:p>
            <a:endParaRPr lang="he-IL"/>
          </a:p>
        </p:txBody>
      </p:sp>
      <p:sp>
        <p:nvSpPr>
          <p:cNvPr id="27670" name="Line 22"/>
          <p:cNvSpPr>
            <a:spLocks noChangeShapeType="1"/>
          </p:cNvSpPr>
          <p:nvPr/>
        </p:nvSpPr>
        <p:spPr bwMode="auto">
          <a:xfrm>
            <a:off x="8748713" y="2060575"/>
            <a:ext cx="0" cy="504825"/>
          </a:xfrm>
          <a:prstGeom prst="line">
            <a:avLst/>
          </a:prstGeom>
          <a:noFill/>
          <a:ln w="9525">
            <a:solidFill>
              <a:schemeClr val="tx1"/>
            </a:solidFill>
            <a:round/>
            <a:headEnd/>
            <a:tailEnd/>
          </a:ln>
          <a:effectLst/>
        </p:spPr>
        <p:txBody>
          <a:bodyPr/>
          <a:lstStyle/>
          <a:p>
            <a:endParaRPr lang="he-IL"/>
          </a:p>
        </p:txBody>
      </p:sp>
      <p:sp>
        <p:nvSpPr>
          <p:cNvPr id="27671" name="Line 23"/>
          <p:cNvSpPr>
            <a:spLocks noChangeShapeType="1"/>
          </p:cNvSpPr>
          <p:nvPr/>
        </p:nvSpPr>
        <p:spPr bwMode="auto">
          <a:xfrm flipH="1">
            <a:off x="539750" y="2060575"/>
            <a:ext cx="144463" cy="0"/>
          </a:xfrm>
          <a:prstGeom prst="line">
            <a:avLst/>
          </a:prstGeom>
          <a:noFill/>
          <a:ln w="9525">
            <a:solidFill>
              <a:schemeClr val="tx1"/>
            </a:solidFill>
            <a:round/>
            <a:headEnd/>
            <a:tailEnd/>
          </a:ln>
          <a:effectLst/>
        </p:spPr>
        <p:txBody>
          <a:bodyPr/>
          <a:lstStyle/>
          <a:p>
            <a:endParaRPr lang="he-IL"/>
          </a:p>
        </p:txBody>
      </p:sp>
      <p:sp>
        <p:nvSpPr>
          <p:cNvPr id="27672" name="Line 24"/>
          <p:cNvSpPr>
            <a:spLocks noChangeShapeType="1"/>
          </p:cNvSpPr>
          <p:nvPr/>
        </p:nvSpPr>
        <p:spPr bwMode="auto">
          <a:xfrm flipV="1">
            <a:off x="7235825" y="2492375"/>
            <a:ext cx="0" cy="71438"/>
          </a:xfrm>
          <a:prstGeom prst="line">
            <a:avLst/>
          </a:prstGeom>
          <a:noFill/>
          <a:ln w="9525">
            <a:solidFill>
              <a:schemeClr val="tx1"/>
            </a:solidFill>
            <a:round/>
            <a:headEnd/>
            <a:tailEnd/>
          </a:ln>
          <a:effectLst/>
        </p:spPr>
        <p:txBody>
          <a:bodyPr/>
          <a:lstStyle/>
          <a:p>
            <a:endParaRPr lang="he-IL"/>
          </a:p>
        </p:txBody>
      </p:sp>
      <p:sp>
        <p:nvSpPr>
          <p:cNvPr id="27673" name="Rectangle 25"/>
          <p:cNvSpPr>
            <a:spLocks noChangeArrowheads="1"/>
          </p:cNvSpPr>
          <p:nvPr/>
        </p:nvSpPr>
        <p:spPr bwMode="auto">
          <a:xfrm>
            <a:off x="323850" y="549275"/>
            <a:ext cx="1008063" cy="1130300"/>
          </a:xfrm>
          <a:prstGeom prst="rect">
            <a:avLst/>
          </a:prstGeom>
          <a:solidFill>
            <a:schemeClr val="accent1"/>
          </a:solidFill>
          <a:ln w="9525">
            <a:solidFill>
              <a:schemeClr val="tx1"/>
            </a:solidFill>
            <a:miter lim="800000"/>
            <a:headEnd/>
            <a:tailEnd/>
          </a:ln>
          <a:effectLst/>
        </p:spPr>
        <p:txBody>
          <a:bodyPr wrap="none" anchor="ctr"/>
          <a:lstStyle/>
          <a:p>
            <a:pPr algn="ctr"/>
            <a:r>
              <a:rPr lang="he-IL"/>
              <a:t>ועדת </a:t>
            </a:r>
          </a:p>
          <a:p>
            <a:pPr algn="ctr"/>
            <a:r>
              <a:rPr lang="he-IL"/>
              <a:t>אתיקה </a:t>
            </a:r>
            <a:endParaRPr lang="en-US"/>
          </a:p>
        </p:txBody>
      </p:sp>
      <p:sp>
        <p:nvSpPr>
          <p:cNvPr id="27674" name="Line 26"/>
          <p:cNvSpPr>
            <a:spLocks noChangeShapeType="1"/>
          </p:cNvSpPr>
          <p:nvPr/>
        </p:nvSpPr>
        <p:spPr bwMode="auto">
          <a:xfrm>
            <a:off x="1331913" y="1125538"/>
            <a:ext cx="431800" cy="0"/>
          </a:xfrm>
          <a:prstGeom prst="line">
            <a:avLst/>
          </a:prstGeom>
          <a:noFill/>
          <a:ln w="9525">
            <a:solidFill>
              <a:schemeClr val="tx1"/>
            </a:solidFill>
            <a:round/>
            <a:headEnd/>
            <a:tailEnd/>
          </a:ln>
          <a:effectLst/>
        </p:spPr>
        <p:txBody>
          <a:bodyPr/>
          <a:lstStyle/>
          <a:p>
            <a:endParaRPr lang="he-IL"/>
          </a:p>
        </p:txBody>
      </p:sp>
      <p:sp>
        <p:nvSpPr>
          <p:cNvPr id="27675" name="Text Box 27"/>
          <p:cNvSpPr txBox="1">
            <a:spLocks noChangeArrowheads="1"/>
          </p:cNvSpPr>
          <p:nvPr/>
        </p:nvSpPr>
        <p:spPr bwMode="auto">
          <a:xfrm>
            <a:off x="2484438" y="177800"/>
            <a:ext cx="5256212" cy="366713"/>
          </a:xfrm>
          <a:prstGeom prst="rect">
            <a:avLst/>
          </a:prstGeom>
          <a:noFill/>
          <a:ln w="9525" algn="ctr">
            <a:noFill/>
            <a:miter lim="800000"/>
            <a:headEnd/>
            <a:tailEnd/>
          </a:ln>
          <a:effectLst/>
        </p:spPr>
        <p:txBody>
          <a:bodyPr>
            <a:spAutoFit/>
          </a:bodyPr>
          <a:lstStyle/>
          <a:p>
            <a:pPr algn="ctr">
              <a:spcBef>
                <a:spcPct val="50000"/>
              </a:spcBef>
            </a:pPr>
            <a:r>
              <a:rPr lang="he-IL" b="1">
                <a:solidFill>
                  <a:srgbClr val="CC0000"/>
                </a:solidFill>
              </a:rPr>
              <a:t>הסתדרות הפסיכולוגים תמונת מצב 2014</a:t>
            </a:r>
            <a:r>
              <a:rPr lang="he-IL" sz="1400"/>
              <a:t> </a:t>
            </a:r>
            <a:endParaRPr lang="en-US" sz="14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1" name="Rectangle 5"/>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55302" name="Text Box 6"/>
          <p:cNvSpPr txBox="1">
            <a:spLocks noChangeArrowheads="1"/>
          </p:cNvSpPr>
          <p:nvPr/>
        </p:nvSpPr>
        <p:spPr bwMode="auto">
          <a:xfrm>
            <a:off x="1042988" y="620713"/>
            <a:ext cx="7489825" cy="5386387"/>
          </a:xfrm>
          <a:prstGeom prst="rect">
            <a:avLst/>
          </a:prstGeom>
          <a:noFill/>
          <a:ln w="9525">
            <a:noFill/>
            <a:miter lim="800000"/>
            <a:headEnd/>
            <a:tailEnd/>
          </a:ln>
          <a:effectLst/>
        </p:spPr>
        <p:txBody>
          <a:bodyPr>
            <a:spAutoFit/>
          </a:bodyPr>
          <a:lstStyle/>
          <a:p>
            <a:pPr algn="r">
              <a:spcBef>
                <a:spcPct val="50000"/>
              </a:spcBef>
            </a:pPr>
            <a:r>
              <a:rPr lang="he-IL" sz="2400" b="1">
                <a:solidFill>
                  <a:srgbClr val="CC3300"/>
                </a:solidFill>
              </a:rPr>
              <a:t>בשלב זה מתחים בין הפסיכולוגים הקליניים ובין הפסיכולוגים השיקומיים והרפואיים על :</a:t>
            </a:r>
          </a:p>
          <a:p>
            <a:pPr algn="r">
              <a:spcBef>
                <a:spcPct val="50000"/>
              </a:spcBef>
            </a:pPr>
            <a:r>
              <a:rPr lang="he-IL" sz="2400" b="1">
                <a:solidFill>
                  <a:schemeClr val="accent2"/>
                </a:solidFill>
              </a:rPr>
              <a:t>הבכורה הפרופסיונאלית בניהול  מועצת הפסיכולוגים </a:t>
            </a:r>
          </a:p>
          <a:p>
            <a:pPr algn="r">
              <a:spcBef>
                <a:spcPct val="50000"/>
              </a:spcBef>
            </a:pPr>
            <a:r>
              <a:rPr lang="he-IL" sz="2400" b="1">
                <a:solidFill>
                  <a:schemeClr val="accent2"/>
                </a:solidFill>
              </a:rPr>
              <a:t>הזכאות לעסוק בפסיכותרפיה (בהתאם למגבלות סעיף 9 ב' לחוק הפסיכולוגים).</a:t>
            </a:r>
          </a:p>
          <a:p>
            <a:pPr algn="r">
              <a:spcBef>
                <a:spcPct val="50000"/>
              </a:spcBef>
            </a:pPr>
            <a:r>
              <a:rPr lang="he-IL" sz="2400" b="1">
                <a:solidFill>
                  <a:schemeClr val="accent2"/>
                </a:solidFill>
              </a:rPr>
              <a:t>מתחים אלה הומרו לזירות אחרות בין פסיכולוגים קליניים לבין עצמם: </a:t>
            </a:r>
          </a:p>
          <a:p>
            <a:pPr algn="r">
              <a:spcBef>
                <a:spcPct val="50000"/>
              </a:spcBef>
            </a:pPr>
            <a:r>
              <a:rPr lang="he-IL" sz="2400" b="1">
                <a:solidFill>
                  <a:schemeClr val="accent2"/>
                </a:solidFill>
              </a:rPr>
              <a:t>לדוגמה: פורום הפסיכולוגים הקליניים </a:t>
            </a:r>
          </a:p>
          <a:p>
            <a:pPr algn="r">
              <a:spcBef>
                <a:spcPct val="50000"/>
              </a:spcBef>
            </a:pPr>
            <a:r>
              <a:rPr lang="he-IL" sz="2400" b="1">
                <a:solidFill>
                  <a:schemeClr val="accent2"/>
                </a:solidFill>
              </a:rPr>
              <a:t>             איגוד הפסיכולוגים הקליניים </a:t>
            </a:r>
          </a:p>
          <a:p>
            <a:pPr algn="r">
              <a:spcBef>
                <a:spcPct val="50000"/>
              </a:spcBef>
            </a:pPr>
            <a:r>
              <a:rPr lang="he-IL" sz="2400" b="1">
                <a:solidFill>
                  <a:schemeClr val="accent2"/>
                </a:solidFill>
              </a:rPr>
              <a:t>זירות מתח שמפלגות את הפסיכולוגים הקליניים. </a:t>
            </a:r>
          </a:p>
          <a:p>
            <a:pPr algn="r">
              <a:spcBef>
                <a:spcPct val="50000"/>
              </a:spcBef>
            </a:pPr>
            <a:r>
              <a:rPr lang="he-IL" sz="2400" b="1">
                <a:solidFill>
                  <a:schemeClr val="accent2"/>
                </a:solidFill>
              </a:rPr>
              <a:t>             </a:t>
            </a:r>
            <a:r>
              <a:rPr lang="en-US" sz="2400" b="1">
                <a:solidFill>
                  <a:schemeClr val="accent2"/>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30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30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30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530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30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530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530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Text Box 4"/>
          <p:cNvSpPr txBox="1">
            <a:spLocks noChangeArrowheads="1"/>
          </p:cNvSpPr>
          <p:nvPr/>
        </p:nvSpPr>
        <p:spPr bwMode="auto">
          <a:xfrm>
            <a:off x="468313" y="404813"/>
            <a:ext cx="8064500" cy="5857875"/>
          </a:xfrm>
          <a:prstGeom prst="rect">
            <a:avLst/>
          </a:prstGeom>
          <a:noFill/>
          <a:ln w="9525">
            <a:noFill/>
            <a:miter lim="800000"/>
            <a:headEnd/>
            <a:tailEnd/>
          </a:ln>
          <a:effectLst/>
        </p:spPr>
        <p:txBody>
          <a:bodyPr>
            <a:spAutoFit/>
          </a:bodyPr>
          <a:lstStyle/>
          <a:p>
            <a:pPr lvl="1" algn="r">
              <a:spcBef>
                <a:spcPct val="50000"/>
              </a:spcBef>
            </a:pPr>
            <a:r>
              <a:rPr lang="he-IL" sz="2800" b="1">
                <a:solidFill>
                  <a:schemeClr val="accent2"/>
                </a:solidFill>
              </a:rPr>
              <a:t>הפילוגים והפיצולים הארגוניים מתרחשים כשברקע מתפתחות מסגרות מקצועיות מובהקות כמו בתי ספר לפסיכותרפיה, מכונים פסיכואנליטיים, איגודים מקצועיים באוריינטציות תיאורטיות שונות, שפסיכולוגים קליניים רבים מצטרפים אליהם, שוקעים בפעילות למידה הוראה והדרכה, התכנסויות מדעיות.</a:t>
            </a:r>
          </a:p>
          <a:p>
            <a:pPr lvl="1" algn="r">
              <a:spcBef>
                <a:spcPct val="50000"/>
              </a:spcBef>
            </a:pPr>
            <a:r>
              <a:rPr lang="he-IL" sz="2800" b="1">
                <a:solidFill>
                  <a:schemeClr val="accent2"/>
                </a:solidFill>
              </a:rPr>
              <a:t>רב הפסיכולוגים הקליניים מוצאים הרבה יותר עניין  בהשקעה בלמידה, הוראה והדרכה בדיונים  או בפולמוסיות תיאורטית,  הרבה פחות עניין וטעם בווכחנות סקטוריאלית-פוליטית שקשורה בעיקר ברובדי השדה הציבורי, שאותו נוטשים פסיכולוגים באופן נמרץ ביותר</a:t>
            </a:r>
            <a:r>
              <a:rPr lang="he-IL" sz="2800" b="1"/>
              <a:t>.</a:t>
            </a:r>
            <a:r>
              <a:rPr lang="he-IL"/>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066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179388" y="0"/>
            <a:ext cx="8964612"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28677" name="Text Box 5"/>
          <p:cNvSpPr txBox="1">
            <a:spLocks noChangeArrowheads="1"/>
          </p:cNvSpPr>
          <p:nvPr/>
        </p:nvSpPr>
        <p:spPr bwMode="auto">
          <a:xfrm>
            <a:off x="1331913" y="2420938"/>
            <a:ext cx="5472112" cy="2197100"/>
          </a:xfrm>
          <a:prstGeom prst="rect">
            <a:avLst/>
          </a:prstGeom>
          <a:noFill/>
          <a:ln w="9525">
            <a:noFill/>
            <a:miter lim="800000"/>
            <a:headEnd/>
            <a:tailEnd/>
          </a:ln>
          <a:effectLst/>
        </p:spPr>
        <p:txBody>
          <a:bodyPr>
            <a:spAutoFit/>
          </a:bodyPr>
          <a:lstStyle/>
          <a:p>
            <a:pPr algn="ctr">
              <a:spcBef>
                <a:spcPct val="50000"/>
              </a:spcBef>
            </a:pPr>
            <a:r>
              <a:rPr lang="he-IL" sz="6600" b="1">
                <a:solidFill>
                  <a:srgbClr val="CC3300"/>
                </a:solidFill>
              </a:rPr>
              <a:t>האקדמיה </a:t>
            </a:r>
          </a:p>
          <a:p>
            <a:pPr algn="ctr">
              <a:spcBef>
                <a:spcPct val="50000"/>
              </a:spcBef>
            </a:pPr>
            <a:r>
              <a:rPr lang="he-IL" sz="4800" b="1">
                <a:solidFill>
                  <a:srgbClr val="CC3300"/>
                </a:solidFill>
              </a:rPr>
              <a:t>התפתחויות ותמורות</a:t>
            </a:r>
            <a:endParaRPr lang="en-US" sz="4800" b="1">
              <a:solidFill>
                <a:srgbClr val="CC33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29701" name="Text Box 5"/>
          <p:cNvSpPr txBox="1">
            <a:spLocks noChangeArrowheads="1"/>
          </p:cNvSpPr>
          <p:nvPr/>
        </p:nvSpPr>
        <p:spPr bwMode="auto">
          <a:xfrm>
            <a:off x="107950" y="0"/>
            <a:ext cx="8567738" cy="6645275"/>
          </a:xfrm>
          <a:prstGeom prst="rect">
            <a:avLst/>
          </a:prstGeom>
          <a:noFill/>
          <a:ln w="9525">
            <a:noFill/>
            <a:miter lim="800000"/>
            <a:headEnd/>
            <a:tailEnd/>
          </a:ln>
          <a:effectLst/>
        </p:spPr>
        <p:txBody>
          <a:bodyPr>
            <a:spAutoFit/>
          </a:bodyPr>
          <a:lstStyle/>
          <a:p>
            <a:pPr algn="r">
              <a:spcBef>
                <a:spcPct val="50000"/>
              </a:spcBef>
            </a:pPr>
            <a:r>
              <a:rPr lang="he-IL" sz="2000" b="1">
                <a:solidFill>
                  <a:srgbClr val="CC3300"/>
                </a:solidFill>
              </a:rPr>
              <a:t>הקמת מחלקות לפסיכולוגיה בישראל</a:t>
            </a:r>
            <a:r>
              <a:rPr lang="he-IL" sz="2000" b="1">
                <a:solidFill>
                  <a:schemeClr val="accent2"/>
                </a:solidFill>
              </a:rPr>
              <a:t> </a:t>
            </a:r>
          </a:p>
          <a:p>
            <a:pPr algn="r">
              <a:spcBef>
                <a:spcPct val="50000"/>
              </a:spcBef>
            </a:pPr>
            <a:r>
              <a:rPr lang="he-IL" sz="2000" b="1">
                <a:solidFill>
                  <a:schemeClr val="accent2"/>
                </a:solidFill>
              </a:rPr>
              <a:t>1940  - הקמת המחלקה לפסיכולוגיה באוניברסיטה העברית בראשות פרופ  אנציו בונוונטורה. </a:t>
            </a:r>
          </a:p>
          <a:p>
            <a:pPr algn="r">
              <a:spcBef>
                <a:spcPct val="50000"/>
              </a:spcBef>
            </a:pPr>
            <a:r>
              <a:rPr lang="he-IL" sz="2000" b="1">
                <a:solidFill>
                  <a:schemeClr val="accent2"/>
                </a:solidFill>
              </a:rPr>
              <a:t>1948  - פרופ' בונוונטורה נרצח בשיירת הר הצופים. המחלקה "מאבדת" את דרכה.</a:t>
            </a:r>
          </a:p>
          <a:p>
            <a:pPr algn="r">
              <a:spcBef>
                <a:spcPct val="50000"/>
              </a:spcBef>
            </a:pPr>
            <a:r>
              <a:rPr lang="he-IL" sz="2000" b="1">
                <a:solidFill>
                  <a:schemeClr val="accent2"/>
                </a:solidFill>
              </a:rPr>
              <a:t>1957 - המחלקה מוקמת מחדש בהנהגתו של פרופ סול קוגלמס.</a:t>
            </a:r>
          </a:p>
          <a:p>
            <a:pPr algn="r">
              <a:spcBef>
                <a:spcPct val="50000"/>
              </a:spcBef>
            </a:pPr>
            <a:r>
              <a:rPr lang="he-IL" sz="2000" b="1">
                <a:solidFill>
                  <a:schemeClr val="accent2"/>
                </a:solidFill>
              </a:rPr>
              <a:t>1961 - הקמת המגמה הקלינית הראשונה בירושלים </a:t>
            </a:r>
          </a:p>
          <a:p>
            <a:pPr algn="r">
              <a:spcBef>
                <a:spcPct val="50000"/>
              </a:spcBef>
            </a:pPr>
            <a:r>
              <a:rPr lang="he-IL" sz="2000" b="1">
                <a:solidFill>
                  <a:schemeClr val="accent2"/>
                </a:solidFill>
              </a:rPr>
              <a:t>1960 - הקמת מחלקה לפסיכולוגיה בבר אילן</a:t>
            </a:r>
          </a:p>
          <a:p>
            <a:pPr algn="r">
              <a:spcBef>
                <a:spcPct val="50000"/>
              </a:spcBef>
            </a:pPr>
            <a:r>
              <a:rPr lang="he-IL" sz="2000" b="1">
                <a:solidFill>
                  <a:schemeClr val="accent2"/>
                </a:solidFill>
              </a:rPr>
              <a:t>1966  - תל אביב </a:t>
            </a:r>
          </a:p>
          <a:p>
            <a:pPr algn="r">
              <a:spcBef>
                <a:spcPct val="50000"/>
              </a:spcBef>
            </a:pPr>
            <a:r>
              <a:rPr lang="he-IL" sz="2000" b="1">
                <a:solidFill>
                  <a:schemeClr val="accent2"/>
                </a:solidFill>
              </a:rPr>
              <a:t>            חיפה</a:t>
            </a:r>
          </a:p>
          <a:p>
            <a:pPr algn="r">
              <a:spcBef>
                <a:spcPct val="50000"/>
              </a:spcBef>
            </a:pPr>
            <a:r>
              <a:rPr lang="he-IL" sz="2000" b="1">
                <a:solidFill>
                  <a:schemeClr val="accent2"/>
                </a:solidFill>
              </a:rPr>
              <a:t>           באר שבע</a:t>
            </a:r>
          </a:p>
          <a:p>
            <a:pPr algn="r">
              <a:spcBef>
                <a:spcPct val="50000"/>
              </a:spcBef>
            </a:pPr>
            <a:r>
              <a:rPr lang="he-IL" sz="2000" b="1">
                <a:solidFill>
                  <a:schemeClr val="accent2"/>
                </a:solidFill>
              </a:rPr>
              <a:t>האוניברסיטה הפתוחה (תואר ראשון בלבד) </a:t>
            </a:r>
          </a:p>
          <a:p>
            <a:pPr algn="r">
              <a:spcBef>
                <a:spcPct val="50000"/>
              </a:spcBef>
            </a:pPr>
            <a:r>
              <a:rPr lang="he-IL" sz="2000" b="1">
                <a:solidFill>
                  <a:schemeClr val="accent2"/>
                </a:solidFill>
              </a:rPr>
              <a:t>מכללות:  המכללה האקדמית תל אביב יפו</a:t>
            </a:r>
          </a:p>
          <a:p>
            <a:pPr algn="r">
              <a:spcBef>
                <a:spcPct val="50000"/>
              </a:spcBef>
            </a:pPr>
            <a:r>
              <a:rPr lang="he-IL" sz="2000" b="1">
                <a:solidFill>
                  <a:schemeClr val="accent2"/>
                </a:solidFill>
              </a:rPr>
              <a:t>               מכללת אריאל </a:t>
            </a:r>
          </a:p>
          <a:p>
            <a:pPr algn="r">
              <a:spcBef>
                <a:spcPct val="50000"/>
              </a:spcBef>
            </a:pPr>
            <a:r>
              <a:rPr lang="he-IL" sz="2000" b="1">
                <a:solidFill>
                  <a:schemeClr val="accent2"/>
                </a:solidFill>
              </a:rPr>
              <a:t>               המרכז הבינתחומי הרצליה</a:t>
            </a:r>
          </a:p>
          <a:p>
            <a:pPr algn="r">
              <a:spcBef>
                <a:spcPct val="50000"/>
              </a:spcBef>
            </a:pPr>
            <a:r>
              <a:rPr lang="he-IL" sz="2000" b="1">
                <a:solidFill>
                  <a:schemeClr val="accent2"/>
                </a:solidFill>
              </a:rPr>
              <a:t>               מכללת רופין עמק חפר</a:t>
            </a:r>
            <a:endParaRPr lang="en-US" sz="2000" b="1">
              <a:solidFill>
                <a:schemeClr val="accent2"/>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30725" name="Text Box 5"/>
          <p:cNvSpPr txBox="1">
            <a:spLocks noChangeArrowheads="1"/>
          </p:cNvSpPr>
          <p:nvPr/>
        </p:nvSpPr>
        <p:spPr bwMode="auto">
          <a:xfrm>
            <a:off x="827088" y="333375"/>
            <a:ext cx="7848600" cy="5434013"/>
          </a:xfrm>
          <a:prstGeom prst="rect">
            <a:avLst/>
          </a:prstGeom>
          <a:noFill/>
          <a:ln w="9525">
            <a:noFill/>
            <a:miter lim="800000"/>
            <a:headEnd/>
            <a:tailEnd/>
          </a:ln>
          <a:effectLst/>
        </p:spPr>
        <p:txBody>
          <a:bodyPr>
            <a:spAutoFit/>
          </a:bodyPr>
          <a:lstStyle/>
          <a:p>
            <a:pPr algn="r">
              <a:spcBef>
                <a:spcPct val="50000"/>
              </a:spcBef>
            </a:pPr>
            <a:r>
              <a:rPr lang="he-IL" sz="2800" b="1">
                <a:solidFill>
                  <a:srgbClr val="CC3300"/>
                </a:solidFill>
              </a:rPr>
              <a:t>פתוח המגמות לפסיכולוגיה קלינית</a:t>
            </a:r>
          </a:p>
          <a:p>
            <a:pPr algn="r">
              <a:spcBef>
                <a:spcPct val="50000"/>
              </a:spcBef>
            </a:pPr>
            <a:r>
              <a:rPr lang="he-IL" sz="2800" b="1">
                <a:solidFill>
                  <a:schemeClr val="accent2"/>
                </a:solidFill>
              </a:rPr>
              <a:t>המחלקות לפסיכולוגיה מחלקות מבוססות על מחקר</a:t>
            </a:r>
          </a:p>
          <a:p>
            <a:pPr algn="r">
              <a:spcBef>
                <a:spcPct val="50000"/>
              </a:spcBef>
            </a:pPr>
            <a:r>
              <a:rPr lang="he-IL" sz="2800" b="1">
                <a:solidFill>
                  <a:schemeClr val="accent2"/>
                </a:solidFill>
              </a:rPr>
              <a:t>עם זאת הבנה בכולן שיש עניין רב בהכשרה יישומית קלינית (ואחרות) </a:t>
            </a:r>
          </a:p>
          <a:p>
            <a:pPr algn="r">
              <a:spcBef>
                <a:spcPct val="50000"/>
              </a:spcBef>
            </a:pPr>
            <a:r>
              <a:rPr lang="he-IL" sz="2800" b="1">
                <a:solidFill>
                  <a:schemeClr val="accent2"/>
                </a:solidFill>
              </a:rPr>
              <a:t>פיתוח מגמות קליניות נעשה כ 4-5 שנים לאחר הקמת המחלקה תוך שילוב בין:</a:t>
            </a:r>
          </a:p>
          <a:p>
            <a:pPr algn="r">
              <a:spcBef>
                <a:spcPct val="50000"/>
              </a:spcBef>
            </a:pPr>
            <a:r>
              <a:rPr lang="he-IL" sz="2800" b="1">
                <a:solidFill>
                  <a:schemeClr val="accent2"/>
                </a:solidFill>
              </a:rPr>
              <a:t> חברי סגל פסיכולוגים חוקרים </a:t>
            </a:r>
          </a:p>
          <a:p>
            <a:pPr algn="r">
              <a:spcBef>
                <a:spcPct val="50000"/>
              </a:spcBef>
            </a:pPr>
            <a:r>
              <a:rPr lang="he-IL" sz="2800" b="1">
                <a:solidFill>
                  <a:schemeClr val="accent2"/>
                </a:solidFill>
              </a:rPr>
              <a:t>פסיכולוגים בעלי מיומנות קלינית (בדרך כלל מנהלים או עובדים בכירים במערכות ציבוריות בריאות הנפש ופסיכולוגיה)</a:t>
            </a:r>
            <a:r>
              <a:rPr lang="he-IL" sz="2800" b="1"/>
              <a:t> </a:t>
            </a:r>
            <a:endParaRPr 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2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2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31749" name="Text Box 5"/>
          <p:cNvSpPr txBox="1">
            <a:spLocks noChangeArrowheads="1"/>
          </p:cNvSpPr>
          <p:nvPr/>
        </p:nvSpPr>
        <p:spPr bwMode="auto">
          <a:xfrm>
            <a:off x="1619250" y="620713"/>
            <a:ext cx="6697663" cy="5730875"/>
          </a:xfrm>
          <a:prstGeom prst="rect">
            <a:avLst/>
          </a:prstGeom>
          <a:noFill/>
          <a:ln w="9525">
            <a:noFill/>
            <a:miter lim="800000"/>
            <a:headEnd/>
            <a:tailEnd/>
          </a:ln>
          <a:effectLst/>
        </p:spPr>
        <p:txBody>
          <a:bodyPr>
            <a:spAutoFit/>
          </a:bodyPr>
          <a:lstStyle/>
          <a:p>
            <a:pPr algn="r">
              <a:spcBef>
                <a:spcPct val="50000"/>
              </a:spcBef>
            </a:pPr>
            <a:r>
              <a:rPr lang="he-IL" b="1">
                <a:solidFill>
                  <a:srgbClr val="CC3300"/>
                </a:solidFill>
              </a:rPr>
              <a:t>הגישות המקצועיות הרווחות היו</a:t>
            </a:r>
            <a:r>
              <a:rPr lang="he-IL" b="1"/>
              <a:t> </a:t>
            </a:r>
          </a:p>
          <a:p>
            <a:pPr algn="r">
              <a:spcBef>
                <a:spcPct val="50000"/>
              </a:spcBef>
            </a:pPr>
            <a:r>
              <a:rPr lang="he-IL" b="1"/>
              <a:t>*</a:t>
            </a:r>
            <a:r>
              <a:rPr lang="he-IL" b="1">
                <a:solidFill>
                  <a:schemeClr val="accent2"/>
                </a:solidFill>
              </a:rPr>
              <a:t>גישה פסיכואנליטית</a:t>
            </a:r>
          </a:p>
          <a:p>
            <a:pPr algn="r">
              <a:spcBef>
                <a:spcPct val="50000"/>
              </a:spcBef>
            </a:pPr>
            <a:r>
              <a:rPr lang="he-IL" b="1">
                <a:solidFill>
                  <a:schemeClr val="accent2"/>
                </a:solidFill>
              </a:rPr>
              <a:t>*גישה פסיכודינמית לגווניה</a:t>
            </a:r>
          </a:p>
          <a:p>
            <a:pPr algn="r">
              <a:spcBef>
                <a:spcPct val="50000"/>
              </a:spcBef>
              <a:buFontTx/>
              <a:buChar char="•"/>
            </a:pPr>
            <a:r>
              <a:rPr lang="he-IL" b="1">
                <a:solidFill>
                  <a:schemeClr val="accent2"/>
                </a:solidFill>
              </a:rPr>
              <a:t>*ייצוג מה לגישות התנהגותיות, רפואיות  ומערכתיות ( טיפול            משפחתי וקבוצתי).</a:t>
            </a:r>
          </a:p>
          <a:p>
            <a:pPr algn="r">
              <a:spcBef>
                <a:spcPct val="50000"/>
              </a:spcBef>
            </a:pPr>
            <a:endParaRPr lang="he-IL" b="1">
              <a:solidFill>
                <a:schemeClr val="accent2"/>
              </a:solidFill>
            </a:endParaRPr>
          </a:p>
          <a:p>
            <a:pPr algn="r">
              <a:spcBef>
                <a:spcPct val="50000"/>
              </a:spcBef>
            </a:pPr>
            <a:r>
              <a:rPr lang="he-IL" b="1">
                <a:solidFill>
                  <a:schemeClr val="accent2"/>
                </a:solidFill>
              </a:rPr>
              <a:t>בגישות אלה נטבעו</a:t>
            </a:r>
            <a:r>
              <a:rPr lang="he-IL" b="1"/>
              <a:t> </a:t>
            </a:r>
            <a:r>
              <a:rPr lang="he-IL" b="1">
                <a:solidFill>
                  <a:srgbClr val="CC3300"/>
                </a:solidFill>
              </a:rPr>
              <a:t>באוניברסיטאות</a:t>
            </a:r>
            <a:r>
              <a:rPr lang="he-IL" b="1"/>
              <a:t> </a:t>
            </a:r>
            <a:r>
              <a:rPr lang="he-IL" b="1">
                <a:solidFill>
                  <a:schemeClr val="accent2"/>
                </a:solidFill>
              </a:rPr>
              <a:t>3+1  היסודות המחייבים כל מגמה קלינית:</a:t>
            </a:r>
          </a:p>
          <a:p>
            <a:pPr algn="r">
              <a:spcBef>
                <a:spcPct val="50000"/>
              </a:spcBef>
            </a:pPr>
            <a:r>
              <a:rPr lang="he-IL" b="1">
                <a:solidFill>
                  <a:schemeClr val="accent2"/>
                </a:solidFill>
              </a:rPr>
              <a:t>        *טיפול</a:t>
            </a:r>
          </a:p>
          <a:p>
            <a:pPr algn="r">
              <a:spcBef>
                <a:spcPct val="50000"/>
              </a:spcBef>
            </a:pPr>
            <a:r>
              <a:rPr lang="he-IL" b="1">
                <a:solidFill>
                  <a:schemeClr val="accent2"/>
                </a:solidFill>
              </a:rPr>
              <a:t>        *אבחון</a:t>
            </a:r>
          </a:p>
          <a:p>
            <a:pPr algn="r">
              <a:spcBef>
                <a:spcPct val="50000"/>
              </a:spcBef>
            </a:pPr>
            <a:r>
              <a:rPr lang="he-IL" b="1">
                <a:solidFill>
                  <a:schemeClr val="accent2"/>
                </a:solidFill>
              </a:rPr>
              <a:t>        *פסיכופתלוגיה</a:t>
            </a:r>
          </a:p>
          <a:p>
            <a:pPr algn="r">
              <a:spcBef>
                <a:spcPct val="50000"/>
              </a:spcBef>
            </a:pPr>
            <a:r>
              <a:rPr lang="he-IL" b="1">
                <a:solidFill>
                  <a:schemeClr val="accent2"/>
                </a:solidFill>
              </a:rPr>
              <a:t>       </a:t>
            </a:r>
            <a:r>
              <a:rPr lang="he-IL" b="1">
                <a:solidFill>
                  <a:srgbClr val="666699"/>
                </a:solidFill>
              </a:rPr>
              <a:t>*פרקטיקום  - יישום שלושת הראשונים בעבודה קלינית מודרכת</a:t>
            </a:r>
            <a:r>
              <a:rPr lang="he-IL" b="1"/>
              <a:t> </a:t>
            </a:r>
          </a:p>
          <a:p>
            <a:pPr algn="r">
              <a:spcBef>
                <a:spcPct val="50000"/>
              </a:spcBef>
            </a:pPr>
            <a:r>
              <a:rPr lang="he-IL" b="1">
                <a:solidFill>
                  <a:srgbClr val="CC3300"/>
                </a:solidFill>
              </a:rPr>
              <a:t>אלה נטבעו באקדמיה, לאור המציאות בשדה, אך אומצו על ידי הרגולטור ואחר כך חזרו לאקדמיה כ"דרישה"</a:t>
            </a:r>
            <a:r>
              <a:rPr lang="he-IL" b="1"/>
              <a:t> </a:t>
            </a:r>
          </a:p>
          <a:p>
            <a:pPr>
              <a:spcBef>
                <a:spcPct val="50000"/>
              </a:spcBef>
            </a:pPr>
            <a:endParaRPr lang="en-US" b="1"/>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32773" name="Text Box 5"/>
          <p:cNvSpPr txBox="1">
            <a:spLocks noChangeArrowheads="1"/>
          </p:cNvSpPr>
          <p:nvPr/>
        </p:nvSpPr>
        <p:spPr bwMode="auto">
          <a:xfrm>
            <a:off x="395288" y="549275"/>
            <a:ext cx="8353425" cy="5859463"/>
          </a:xfrm>
          <a:prstGeom prst="rect">
            <a:avLst/>
          </a:prstGeom>
          <a:noFill/>
          <a:ln w="9525">
            <a:noFill/>
            <a:miter lim="800000"/>
            <a:headEnd/>
            <a:tailEnd/>
          </a:ln>
          <a:effectLst/>
        </p:spPr>
        <p:txBody>
          <a:bodyPr>
            <a:spAutoFit/>
          </a:bodyPr>
          <a:lstStyle/>
          <a:p>
            <a:pPr algn="r" rtl="1">
              <a:spcBef>
                <a:spcPct val="50000"/>
              </a:spcBef>
            </a:pPr>
            <a:r>
              <a:rPr lang="he-IL" sz="2800" b="1">
                <a:solidFill>
                  <a:schemeClr val="accent2"/>
                </a:solidFill>
              </a:rPr>
              <a:t>באקדמיה נקלטו די הרבה פסיכואנליטיקאים שחלקם היו משולבים גם בשדה במרפאות ובבתי חולים פסיכיאטריים בתפקידים בכירים. </a:t>
            </a:r>
          </a:p>
          <a:p>
            <a:pPr algn="r" rtl="1">
              <a:spcBef>
                <a:spcPct val="50000"/>
              </a:spcBef>
            </a:pPr>
            <a:r>
              <a:rPr lang="he-IL" sz="2800" b="1">
                <a:solidFill>
                  <a:schemeClr val="accent2"/>
                </a:solidFill>
              </a:rPr>
              <a:t>אלה יצרו את האיזון והשילוב שבין השדה שהופעל בעיקר בגישות פסיכודינמיות ושראה עצמו כחלק בלתי נפרד של ההכשרה הבסיסית והמתקדמת של פסיכולוגים ( כמו גם מקצועות אחרים) ובין האקדמיה. </a:t>
            </a:r>
          </a:p>
          <a:p>
            <a:pPr algn="r" rtl="1">
              <a:spcBef>
                <a:spcPct val="50000"/>
              </a:spcBef>
            </a:pPr>
            <a:r>
              <a:rPr lang="he-IL" sz="2800" b="1">
                <a:solidFill>
                  <a:schemeClr val="accent2"/>
                </a:solidFill>
              </a:rPr>
              <a:t>עד סוף המילניום השני הגישה הרווחת באקדמיה ובשדה הייתה פסיכודינאמית.</a:t>
            </a:r>
          </a:p>
          <a:p>
            <a:pPr algn="r" rtl="1">
              <a:spcBef>
                <a:spcPct val="50000"/>
              </a:spcBef>
            </a:pPr>
            <a:r>
              <a:rPr lang="he-IL" sz="2800" b="1">
                <a:solidFill>
                  <a:schemeClr val="accent2"/>
                </a:solidFill>
              </a:rPr>
              <a:t>מגיעים ארצה פסיכולוגים שלמדו בעיקר בארה"ב במקומות יוקרתיים ועברו הכשרה קלינית שאינה פסיכודינמית. </a:t>
            </a:r>
            <a:endParaRPr lang="en-US" sz="2800"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52229" name="Text Box 5"/>
          <p:cNvSpPr txBox="1">
            <a:spLocks noChangeArrowheads="1"/>
          </p:cNvSpPr>
          <p:nvPr/>
        </p:nvSpPr>
        <p:spPr bwMode="auto">
          <a:xfrm>
            <a:off x="250825" y="0"/>
            <a:ext cx="8785225" cy="8037513"/>
          </a:xfrm>
          <a:prstGeom prst="rect">
            <a:avLst/>
          </a:prstGeom>
          <a:noFill/>
          <a:ln w="9525">
            <a:noFill/>
            <a:miter lim="800000"/>
            <a:headEnd/>
            <a:tailEnd/>
          </a:ln>
          <a:effectLst/>
        </p:spPr>
        <p:txBody>
          <a:bodyPr>
            <a:spAutoFit/>
          </a:bodyPr>
          <a:lstStyle/>
          <a:p>
            <a:pPr algn="r">
              <a:spcBef>
                <a:spcPct val="50000"/>
              </a:spcBef>
            </a:pPr>
            <a:r>
              <a:rPr lang="he-IL" sz="2400" b="1">
                <a:solidFill>
                  <a:schemeClr val="accent2"/>
                </a:solidFill>
              </a:rPr>
              <a:t>נוצר מתח חדש ובעייתי בין הרגולטור (הועדה המקצועית) והאקדמיה.</a:t>
            </a:r>
          </a:p>
          <a:p>
            <a:pPr algn="r">
              <a:spcBef>
                <a:spcPct val="50000"/>
              </a:spcBef>
            </a:pPr>
            <a:r>
              <a:rPr lang="he-IL" sz="2400" b="1">
                <a:solidFill>
                  <a:schemeClr val="accent2"/>
                </a:solidFill>
              </a:rPr>
              <a:t>ב2007 קמה התארגנות של פסיכולוגים בעיקר מהאקדמיה אך מעטים גם מהשדה שנקראת אופקים. הטריגר להתארגנות זו הייתה מצב חמור שנוצר ולפיו פסיכולוג קליני שהתחנך בארצות הברית, בה לימודי פסיכולוגיה קלינית לא כללו בקוריקולום לימודים פסיכודינמיים הן בטיפול והן באבחון, לא יכול היה להיבחן ולקבל רישיון.</a:t>
            </a:r>
          </a:p>
          <a:p>
            <a:pPr algn="r">
              <a:spcBef>
                <a:spcPct val="50000"/>
              </a:spcBef>
            </a:pPr>
            <a:r>
              <a:rPr lang="he-IL" sz="2400" b="1">
                <a:solidFill>
                  <a:schemeClr val="accent2"/>
                </a:solidFill>
              </a:rPr>
              <a:t>ומנגד  - פרישה לגמלאות של חברי סגל קליני אקדמיים, רובם פסיכואנליטיקאים ומטפלים דינמיים, הביא לגל של מינויים חדשים באקדמיה שרובם מתחום בטיפול הקוגניטיבי- התנהגותי. </a:t>
            </a:r>
          </a:p>
          <a:p>
            <a:pPr algn="r">
              <a:spcBef>
                <a:spcPct val="50000"/>
              </a:spcBef>
            </a:pPr>
            <a:r>
              <a:rPr lang="he-IL" sz="2400" b="1">
                <a:solidFill>
                  <a:schemeClr val="accent2"/>
                </a:solidFill>
              </a:rPr>
              <a:t>הבנת המשגה שבניתוק מהרגולטור במשך שנים, ומאמץ מאורגן להפליא של קבוצה זו כפי שתואר בכתבה המסורבלת במוסף "הארץ"(הקרב על הספה,  יוני 2014)  גרמה לכך שכיו"ר מועצת הפסיכולוגים בישראל נבחר חבר מרכזי מקבוצת אופקים. </a:t>
            </a:r>
          </a:p>
          <a:p>
            <a:pPr algn="r">
              <a:spcBef>
                <a:spcPct val="50000"/>
              </a:spcBef>
            </a:pPr>
            <a:r>
              <a:rPr lang="he-IL" sz="2400" b="1">
                <a:solidFill>
                  <a:schemeClr val="accent2"/>
                </a:solidFill>
              </a:rPr>
              <a:t>התוצאה הייתה שורת מהפכים בהתנהלות הרגולציה, לרבות שינוי סעיפי ייחודיות העיסוק בחוק הפסיכולוגים ( סעיף 9 ב' הידוע) צורת בחירת חברי ועדות מקצועיות, קריטריונים לחלוקת מלגות.</a:t>
            </a:r>
          </a:p>
          <a:p>
            <a:pPr algn="r">
              <a:spcBef>
                <a:spcPct val="50000"/>
              </a:spcBef>
            </a:pPr>
            <a:endParaRPr lang="he-IL" sz="2400" b="1">
              <a:solidFill>
                <a:schemeClr val="accent2"/>
              </a:solidFill>
            </a:endParaRPr>
          </a:p>
          <a:p>
            <a:pPr algn="r">
              <a:spcBef>
                <a:spcPct val="50000"/>
              </a:spcBef>
            </a:pPr>
            <a:r>
              <a:rPr lang="en-US"/>
              <a:t>  </a:t>
            </a:r>
            <a:endParaRPr lang="he-IL"/>
          </a:p>
          <a:p>
            <a:pPr algn="r">
              <a:spcBef>
                <a:spcPct val="50000"/>
              </a:spcBef>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2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2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222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Text Box 4"/>
          <p:cNvSpPr txBox="1">
            <a:spLocks noChangeArrowheads="1"/>
          </p:cNvSpPr>
          <p:nvPr/>
        </p:nvSpPr>
        <p:spPr bwMode="auto">
          <a:xfrm>
            <a:off x="468313" y="549275"/>
            <a:ext cx="8280400" cy="5003800"/>
          </a:xfrm>
          <a:prstGeom prst="rect">
            <a:avLst/>
          </a:prstGeom>
          <a:noFill/>
          <a:ln w="9525">
            <a:noFill/>
            <a:miter lim="800000"/>
            <a:headEnd/>
            <a:tailEnd/>
          </a:ln>
          <a:effectLst/>
        </p:spPr>
        <p:txBody>
          <a:bodyPr>
            <a:spAutoFit/>
          </a:bodyPr>
          <a:lstStyle/>
          <a:p>
            <a:pPr algn="r">
              <a:spcBef>
                <a:spcPct val="50000"/>
              </a:spcBef>
            </a:pPr>
            <a:r>
              <a:rPr lang="he-IL" sz="2800" b="1">
                <a:solidFill>
                  <a:schemeClr val="accent2"/>
                </a:solidFill>
              </a:rPr>
              <a:t>על אף שהרגולטור על פי החוק הוא מנהל פנקס הפסיכולוגים ויו"ר ועדת הרישום, בפועל לא מעט מהתנהלות העניינים נתונה לשליטה ופיקוח של המועצה ושל הועדות המקצועיות. ראינו זאת בסדרת מהלכים, בשנתיים האחרונות.</a:t>
            </a:r>
          </a:p>
          <a:p>
            <a:pPr algn="r">
              <a:spcBef>
                <a:spcPct val="50000"/>
              </a:spcBef>
            </a:pPr>
            <a:r>
              <a:rPr lang="he-IL" sz="2800" b="1">
                <a:solidFill>
                  <a:schemeClr val="accent2"/>
                </a:solidFill>
              </a:rPr>
              <a:t>נוצר גם מתח רווי ביותר בין מנהלת פנקס הפסיכולוגים ובין יו"ר מועצת הפסיכולוגים. חלק מהחלטות הרגולציה (כמו למשל הקצאת המלגות וניהול תהליך במיון וההצבה של מילגאים, הופקע בסופו של דבר מהוועדה המקצועית ומהפסיכולוגית הארצית ובהתערבות נמרצת של מנכ"ל משרד הבריאות עבר לארגון מחדש של חברה חיצונית. </a:t>
            </a:r>
            <a:endParaRPr lang="en-US" sz="2800"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49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37893" name="Text Box 5"/>
          <p:cNvSpPr txBox="1">
            <a:spLocks noChangeArrowheads="1"/>
          </p:cNvSpPr>
          <p:nvPr/>
        </p:nvSpPr>
        <p:spPr bwMode="auto">
          <a:xfrm>
            <a:off x="539750" y="2636838"/>
            <a:ext cx="7704138"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37894" name="Text Box 6"/>
          <p:cNvSpPr txBox="1">
            <a:spLocks noChangeArrowheads="1"/>
          </p:cNvSpPr>
          <p:nvPr/>
        </p:nvSpPr>
        <p:spPr bwMode="auto">
          <a:xfrm>
            <a:off x="827088" y="2219325"/>
            <a:ext cx="7561262" cy="366713"/>
          </a:xfrm>
          <a:prstGeom prst="rect">
            <a:avLst/>
          </a:prstGeom>
          <a:noFill/>
          <a:ln w="9525">
            <a:noFill/>
            <a:miter lim="800000"/>
            <a:headEnd/>
            <a:tailEnd/>
          </a:ln>
          <a:effectLst/>
        </p:spPr>
        <p:txBody>
          <a:bodyPr>
            <a:spAutoFit/>
          </a:bodyPr>
          <a:lstStyle/>
          <a:p>
            <a:pPr>
              <a:spcBef>
                <a:spcPct val="50000"/>
              </a:spcBef>
            </a:pPr>
            <a:endParaRPr lang="he-IL"/>
          </a:p>
        </p:txBody>
      </p:sp>
      <p:sp>
        <p:nvSpPr>
          <p:cNvPr id="37895" name="Text Box 7"/>
          <p:cNvSpPr txBox="1">
            <a:spLocks noChangeArrowheads="1"/>
          </p:cNvSpPr>
          <p:nvPr/>
        </p:nvSpPr>
        <p:spPr bwMode="auto">
          <a:xfrm>
            <a:off x="755650" y="3284538"/>
            <a:ext cx="7488238" cy="1098550"/>
          </a:xfrm>
          <a:prstGeom prst="rect">
            <a:avLst/>
          </a:prstGeom>
          <a:noFill/>
          <a:ln w="9525">
            <a:noFill/>
            <a:miter lim="800000"/>
            <a:headEnd/>
            <a:tailEnd/>
          </a:ln>
          <a:effectLst/>
        </p:spPr>
        <p:txBody>
          <a:bodyPr>
            <a:spAutoFit/>
          </a:bodyPr>
          <a:lstStyle/>
          <a:p>
            <a:pPr algn="ctr">
              <a:spcBef>
                <a:spcPct val="50000"/>
              </a:spcBef>
            </a:pPr>
            <a:r>
              <a:rPr lang="he-IL" sz="6600" b="1">
                <a:solidFill>
                  <a:srgbClr val="CC0000"/>
                </a:solidFill>
              </a:rPr>
              <a:t>השדה </a:t>
            </a:r>
            <a:endParaRPr lang="en-US" sz="6600" b="1">
              <a:solidFill>
                <a:srgbClr val="CC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59398" name="Text Box 6"/>
          <p:cNvSpPr txBox="1">
            <a:spLocks noChangeArrowheads="1"/>
          </p:cNvSpPr>
          <p:nvPr/>
        </p:nvSpPr>
        <p:spPr bwMode="auto">
          <a:xfrm>
            <a:off x="539750" y="476250"/>
            <a:ext cx="8066088" cy="6116638"/>
          </a:xfrm>
          <a:prstGeom prst="rect">
            <a:avLst/>
          </a:prstGeom>
          <a:noFill/>
          <a:ln w="9525">
            <a:noFill/>
            <a:miter lim="800000"/>
            <a:headEnd/>
            <a:tailEnd/>
          </a:ln>
          <a:effectLst/>
        </p:spPr>
        <p:txBody>
          <a:bodyPr>
            <a:spAutoFit/>
          </a:bodyPr>
          <a:lstStyle/>
          <a:p>
            <a:pPr algn="r" rtl="1">
              <a:spcBef>
                <a:spcPct val="50000"/>
              </a:spcBef>
            </a:pPr>
            <a:r>
              <a:rPr lang="he-IL" sz="2400" b="1">
                <a:solidFill>
                  <a:srgbClr val="CC0000"/>
                </a:solidFill>
              </a:rPr>
              <a:t>מתח באקדמיה בין הפסיכולוגים הפסיכודינמיים ובין אחרים</a:t>
            </a:r>
          </a:p>
          <a:p>
            <a:pPr algn="r" rtl="1">
              <a:spcBef>
                <a:spcPct val="50000"/>
              </a:spcBef>
            </a:pPr>
            <a:r>
              <a:rPr lang="he-IL" sz="2400" b="1">
                <a:solidFill>
                  <a:schemeClr val="accent2"/>
                </a:solidFill>
              </a:rPr>
              <a:t>יחס בעייתי של פסיכולוגים קליניים דינמיים למחקר </a:t>
            </a:r>
          </a:p>
          <a:p>
            <a:pPr algn="r" rtl="1">
              <a:spcBef>
                <a:spcPct val="50000"/>
              </a:spcBef>
            </a:pPr>
            <a:r>
              <a:rPr lang="he-IL" sz="2400" b="1">
                <a:solidFill>
                  <a:schemeClr val="accent2"/>
                </a:solidFill>
              </a:rPr>
              <a:t>מאבק בין אסכולות, שמעביר לעיתים את הדיון מאפיקים עיוניים מקצועיים לאפיקים פוליטיים. </a:t>
            </a:r>
          </a:p>
          <a:p>
            <a:pPr algn="r" rtl="1">
              <a:spcBef>
                <a:spcPct val="50000"/>
              </a:spcBef>
            </a:pPr>
            <a:r>
              <a:rPr lang="he-IL" sz="2400" b="1">
                <a:solidFill>
                  <a:schemeClr val="accent2"/>
                </a:solidFill>
              </a:rPr>
              <a:t>תחושה של השתלטות האקדמיה על המועצה וניסיון להשפיע על השדה כרגולטור. </a:t>
            </a:r>
          </a:p>
          <a:p>
            <a:pPr algn="r" rtl="1">
              <a:spcBef>
                <a:spcPct val="50000"/>
              </a:spcBef>
            </a:pPr>
            <a:endParaRPr lang="he-IL" sz="2400" b="1">
              <a:solidFill>
                <a:schemeClr val="accent2"/>
              </a:solidFill>
            </a:endParaRPr>
          </a:p>
          <a:p>
            <a:pPr algn="r" rtl="1">
              <a:spcBef>
                <a:spcPct val="50000"/>
              </a:spcBef>
            </a:pPr>
            <a:r>
              <a:rPr lang="he-IL" sz="2400" b="1">
                <a:solidFill>
                  <a:srgbClr val="FF0066"/>
                </a:solidFill>
              </a:rPr>
              <a:t>מתחים בין השדה והועדה המקצועית</a:t>
            </a:r>
          </a:p>
          <a:p>
            <a:pPr algn="r" rtl="1">
              <a:spcBef>
                <a:spcPct val="50000"/>
              </a:spcBef>
            </a:pPr>
            <a:r>
              <a:rPr lang="he-IL" sz="2400" b="1">
                <a:solidFill>
                  <a:schemeClr val="accent2"/>
                </a:solidFill>
              </a:rPr>
              <a:t>מתח מסביב למועמדים למינוי כחברים בועדה</a:t>
            </a:r>
          </a:p>
          <a:p>
            <a:pPr algn="r" rtl="1">
              <a:spcBef>
                <a:spcPct val="50000"/>
              </a:spcBef>
            </a:pPr>
            <a:r>
              <a:rPr lang="he-IL" sz="2400" b="1">
                <a:solidFill>
                  <a:schemeClr val="accent2"/>
                </a:solidFill>
              </a:rPr>
              <a:t>הדיון בנושא לימודי הליבה לתארים מתקדמים </a:t>
            </a:r>
          </a:p>
          <a:p>
            <a:pPr algn="r" rtl="1">
              <a:spcBef>
                <a:spcPct val="50000"/>
              </a:spcBef>
            </a:pPr>
            <a:r>
              <a:rPr lang="he-IL" sz="2400" b="1">
                <a:solidFill>
                  <a:srgbClr val="CC0000"/>
                </a:solidFill>
              </a:rPr>
              <a:t>השיאים:</a:t>
            </a:r>
            <a:r>
              <a:rPr lang="he-IL" sz="2400" b="1">
                <a:solidFill>
                  <a:schemeClr val="accent2"/>
                </a:solidFill>
              </a:rPr>
              <a:t> "מרד" בחינות סיום ההתמחות</a:t>
            </a:r>
          </a:p>
          <a:p>
            <a:pPr algn="r" rtl="1">
              <a:spcBef>
                <a:spcPct val="50000"/>
              </a:spcBef>
            </a:pPr>
            <a:r>
              <a:rPr lang="he-IL" sz="2400" b="1">
                <a:solidFill>
                  <a:schemeClr val="accent2"/>
                </a:solidFill>
              </a:rPr>
              <a:t>              אי הכרעה בתקנות ההתמחות.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3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939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9398">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9398">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9398">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939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Text Box 4"/>
          <p:cNvSpPr txBox="1">
            <a:spLocks noChangeArrowheads="1"/>
          </p:cNvSpPr>
          <p:nvPr/>
        </p:nvSpPr>
        <p:spPr bwMode="auto">
          <a:xfrm>
            <a:off x="323850" y="333375"/>
            <a:ext cx="8496300" cy="6251575"/>
          </a:xfrm>
          <a:prstGeom prst="rect">
            <a:avLst/>
          </a:prstGeom>
          <a:noFill/>
          <a:ln w="9525">
            <a:noFill/>
            <a:miter lim="800000"/>
            <a:headEnd/>
            <a:tailEnd/>
          </a:ln>
          <a:effectLst/>
        </p:spPr>
        <p:txBody>
          <a:bodyPr>
            <a:spAutoFit/>
          </a:bodyPr>
          <a:lstStyle/>
          <a:p>
            <a:pPr algn="r">
              <a:spcBef>
                <a:spcPct val="50000"/>
              </a:spcBef>
            </a:pPr>
            <a:r>
              <a:rPr lang="he-IL" sz="2000" b="1">
                <a:solidFill>
                  <a:schemeClr val="accent2"/>
                </a:solidFill>
              </a:rPr>
              <a:t>ובצד הפיצולים והקונפליקטים שעיקרם כוחנות ושליטה בולטת בעיני היעדר מגמה של התפצלות לשם התמקצעות:</a:t>
            </a:r>
          </a:p>
          <a:p>
            <a:pPr algn="r">
              <a:spcBef>
                <a:spcPct val="50000"/>
              </a:spcBef>
            </a:pPr>
            <a:endParaRPr lang="he-IL" sz="2000" b="1">
              <a:solidFill>
                <a:schemeClr val="accent2"/>
              </a:solidFill>
            </a:endParaRPr>
          </a:p>
          <a:p>
            <a:pPr algn="r">
              <a:spcBef>
                <a:spcPct val="50000"/>
              </a:spcBef>
            </a:pPr>
            <a:endParaRPr lang="he-IL" sz="2000" b="1">
              <a:solidFill>
                <a:schemeClr val="accent2"/>
              </a:solidFill>
            </a:endParaRPr>
          </a:p>
          <a:p>
            <a:pPr algn="r">
              <a:spcBef>
                <a:spcPct val="50000"/>
              </a:spcBef>
            </a:pPr>
            <a:r>
              <a:rPr lang="he-IL" sz="2000" b="1">
                <a:solidFill>
                  <a:schemeClr val="accent2"/>
                </a:solidFill>
              </a:rPr>
              <a:t>היעדר מומחיות לטיפול בילדים למרות שישנן מגמות לפסיכולוגיה קלינית של הילד</a:t>
            </a:r>
          </a:p>
          <a:p>
            <a:pPr algn="r">
              <a:spcBef>
                <a:spcPct val="50000"/>
              </a:spcBef>
            </a:pPr>
            <a:endParaRPr lang="he-IL" sz="2000" b="1">
              <a:solidFill>
                <a:schemeClr val="accent2"/>
              </a:solidFill>
            </a:endParaRPr>
          </a:p>
          <a:p>
            <a:pPr algn="r">
              <a:spcBef>
                <a:spcPct val="50000"/>
              </a:spcBef>
            </a:pPr>
            <a:r>
              <a:rPr lang="he-IL" sz="2000" b="1">
                <a:solidFill>
                  <a:schemeClr val="accent2"/>
                </a:solidFill>
              </a:rPr>
              <a:t>היעדר חטיבה ובמקביל תוארי מומחה ומדריך בנוירופסיכולוגיה,  למרות שישנן מגמות אקדמיות לתחום זה</a:t>
            </a:r>
          </a:p>
          <a:p>
            <a:pPr algn="r">
              <a:spcBef>
                <a:spcPct val="50000"/>
              </a:spcBef>
            </a:pPr>
            <a:endParaRPr lang="he-IL" sz="2000" b="1">
              <a:solidFill>
                <a:schemeClr val="accent2"/>
              </a:solidFill>
            </a:endParaRPr>
          </a:p>
          <a:p>
            <a:pPr algn="r">
              <a:spcBef>
                <a:spcPct val="50000"/>
              </a:spcBef>
            </a:pPr>
            <a:r>
              <a:rPr lang="he-IL" sz="2000" b="1">
                <a:solidFill>
                  <a:schemeClr val="accent2"/>
                </a:solidFill>
              </a:rPr>
              <a:t>היעדר התמודדות מקצועית ראויה עם האנומליה בתחום הפסיכודיאגנוסטיקה כחלק שווה משקל לפסיכותרפיה במומחיות הקלינית  </a:t>
            </a:r>
          </a:p>
          <a:p>
            <a:pPr algn="r">
              <a:spcBef>
                <a:spcPct val="50000"/>
              </a:spcBef>
            </a:pPr>
            <a:endParaRPr lang="he-IL" sz="2000" b="1">
              <a:solidFill>
                <a:schemeClr val="accent2"/>
              </a:solidFill>
            </a:endParaRPr>
          </a:p>
          <a:p>
            <a:pPr algn="r">
              <a:spcBef>
                <a:spcPct val="50000"/>
              </a:spcBef>
            </a:pPr>
            <a:endParaRPr lang="he-IL" sz="2000" b="1">
              <a:solidFill>
                <a:schemeClr val="accent2"/>
              </a:solidFill>
            </a:endParaRPr>
          </a:p>
          <a:p>
            <a:pPr algn="r">
              <a:spcBef>
                <a:spcPct val="50000"/>
              </a:spcBef>
            </a:pPr>
            <a:endParaRPr lang="he-IL"/>
          </a:p>
          <a:p>
            <a:pPr algn="r">
              <a:spcBef>
                <a:spcPct val="50000"/>
              </a:spcBef>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 Box 4"/>
          <p:cNvSpPr txBox="1">
            <a:spLocks noChangeArrowheads="1"/>
          </p:cNvSpPr>
          <p:nvPr/>
        </p:nvSpPr>
        <p:spPr bwMode="auto">
          <a:xfrm>
            <a:off x="468313" y="836613"/>
            <a:ext cx="8207375"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49157" name="Rectangle 5"/>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49158" name="Text Box 6"/>
          <p:cNvSpPr txBox="1">
            <a:spLocks noChangeArrowheads="1"/>
          </p:cNvSpPr>
          <p:nvPr/>
        </p:nvSpPr>
        <p:spPr bwMode="auto">
          <a:xfrm>
            <a:off x="1619250" y="2781300"/>
            <a:ext cx="5040313" cy="366713"/>
          </a:xfrm>
          <a:prstGeom prst="rect">
            <a:avLst/>
          </a:prstGeom>
          <a:noFill/>
          <a:ln w="9525">
            <a:noFill/>
            <a:miter lim="800000"/>
            <a:headEnd/>
            <a:tailEnd/>
          </a:ln>
          <a:effectLst/>
        </p:spPr>
        <p:txBody>
          <a:bodyPr>
            <a:spAutoFit/>
          </a:bodyPr>
          <a:lstStyle/>
          <a:p>
            <a:pPr>
              <a:spcBef>
                <a:spcPct val="50000"/>
              </a:spcBef>
            </a:pPr>
            <a:endParaRPr lang="he-IL"/>
          </a:p>
        </p:txBody>
      </p:sp>
      <p:sp>
        <p:nvSpPr>
          <p:cNvPr id="49159" name="Text Box 7"/>
          <p:cNvSpPr txBox="1">
            <a:spLocks noChangeArrowheads="1"/>
          </p:cNvSpPr>
          <p:nvPr/>
        </p:nvSpPr>
        <p:spPr bwMode="auto">
          <a:xfrm>
            <a:off x="971550" y="1700213"/>
            <a:ext cx="6769100" cy="3111500"/>
          </a:xfrm>
          <a:prstGeom prst="rect">
            <a:avLst/>
          </a:prstGeom>
          <a:noFill/>
          <a:ln w="9525">
            <a:noFill/>
            <a:miter lim="800000"/>
            <a:headEnd/>
            <a:tailEnd/>
          </a:ln>
          <a:effectLst/>
        </p:spPr>
        <p:txBody>
          <a:bodyPr>
            <a:spAutoFit/>
          </a:bodyPr>
          <a:lstStyle/>
          <a:p>
            <a:pPr algn="ctr">
              <a:spcBef>
                <a:spcPct val="50000"/>
              </a:spcBef>
            </a:pPr>
            <a:r>
              <a:rPr lang="he-IL" sz="6600" b="1">
                <a:solidFill>
                  <a:srgbClr val="CC0000"/>
                </a:solidFill>
              </a:rPr>
              <a:t>הרפורמה הביטוחית בבריאות הנפש והשפעותיה</a:t>
            </a:r>
            <a:r>
              <a:rPr lang="he-IL" sz="6600"/>
              <a:t> </a:t>
            </a:r>
            <a:endParaRPr lang="en-US" sz="66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Text Box 4"/>
          <p:cNvSpPr txBox="1">
            <a:spLocks noChangeArrowheads="1"/>
          </p:cNvSpPr>
          <p:nvPr/>
        </p:nvSpPr>
        <p:spPr bwMode="auto">
          <a:xfrm>
            <a:off x="395288" y="692150"/>
            <a:ext cx="8424862" cy="6035675"/>
          </a:xfrm>
          <a:prstGeom prst="rect">
            <a:avLst/>
          </a:prstGeom>
          <a:noFill/>
          <a:ln w="9525">
            <a:noFill/>
            <a:miter lim="800000"/>
            <a:headEnd/>
            <a:tailEnd/>
          </a:ln>
          <a:effectLst/>
        </p:spPr>
        <p:txBody>
          <a:bodyPr>
            <a:spAutoFit/>
          </a:bodyPr>
          <a:lstStyle/>
          <a:p>
            <a:pPr algn="r" rtl="1">
              <a:spcBef>
                <a:spcPct val="50000"/>
              </a:spcBef>
            </a:pPr>
            <a:r>
              <a:rPr lang="he-IL" sz="2000" b="1">
                <a:solidFill>
                  <a:schemeClr val="accent2"/>
                </a:solidFill>
              </a:rPr>
              <a:t>כידוע לותיקים שבכם – הרפורמה נערכת לחגיגות העשרים להגייתה לראשונה. היא ככל הנראה תושק ביום הולדתה העשרים וחצי בדיוק.</a:t>
            </a:r>
          </a:p>
          <a:p>
            <a:pPr algn="r" rtl="1">
              <a:spcBef>
                <a:spcPct val="50000"/>
              </a:spcBef>
            </a:pPr>
            <a:endParaRPr lang="he-IL" sz="2000" b="1">
              <a:solidFill>
                <a:schemeClr val="accent2"/>
              </a:solidFill>
            </a:endParaRPr>
          </a:p>
          <a:p>
            <a:pPr algn="r" rtl="1">
              <a:spcBef>
                <a:spcPct val="50000"/>
              </a:spcBef>
            </a:pPr>
            <a:r>
              <a:rPr lang="he-IL" sz="2000" b="1">
                <a:solidFill>
                  <a:schemeClr val="accent2"/>
                </a:solidFill>
              </a:rPr>
              <a:t>במהלך עשרים השנים הללו שבהן לא הצליחו גדולי הרפורמטורים לממש ולהפעיל אותה השכלנו אנו הפסיכולוגים להתדיין, לריב, להשמיץ להתפצל ולהגיע לרפורמה כצבר של גופים שכל אחד ממנו בטוח שהוא המייצג את המקצוע</a:t>
            </a:r>
          </a:p>
          <a:p>
            <a:pPr algn="r" rtl="1">
              <a:spcBef>
                <a:spcPct val="50000"/>
              </a:spcBef>
            </a:pPr>
            <a:r>
              <a:rPr lang="he-IL" sz="2000" b="1">
                <a:solidFill>
                  <a:schemeClr val="accent2"/>
                </a:solidFill>
              </a:rPr>
              <a:t>אנשי האקדמיה</a:t>
            </a:r>
          </a:p>
          <a:p>
            <a:pPr algn="r" rtl="1">
              <a:spcBef>
                <a:spcPct val="50000"/>
              </a:spcBef>
            </a:pPr>
            <a:r>
              <a:rPr lang="he-IL" sz="2000" b="1">
                <a:solidFill>
                  <a:schemeClr val="accent2"/>
                </a:solidFill>
              </a:rPr>
              <a:t>פלגים שונים בשדה</a:t>
            </a:r>
            <a:endParaRPr lang="en-US" sz="2000" b="1">
              <a:solidFill>
                <a:schemeClr val="accent2"/>
              </a:solidFill>
            </a:endParaRPr>
          </a:p>
          <a:p>
            <a:pPr algn="r" rtl="1">
              <a:spcBef>
                <a:spcPct val="50000"/>
              </a:spcBef>
            </a:pPr>
            <a:r>
              <a:rPr lang="he-IL" sz="2000" b="1">
                <a:solidFill>
                  <a:schemeClr val="accent2"/>
                </a:solidFill>
              </a:rPr>
              <a:t>זרמים תיאורטיים שונים בתחום</a:t>
            </a:r>
            <a:endParaRPr lang="en-US" sz="2000" b="1">
              <a:solidFill>
                <a:schemeClr val="accent2"/>
              </a:solidFill>
            </a:endParaRPr>
          </a:p>
          <a:p>
            <a:pPr algn="r" rtl="1">
              <a:spcBef>
                <a:spcPct val="50000"/>
              </a:spcBef>
            </a:pPr>
            <a:endParaRPr lang="he-IL" sz="2000" b="1">
              <a:solidFill>
                <a:schemeClr val="accent2"/>
              </a:solidFill>
            </a:endParaRPr>
          </a:p>
          <a:p>
            <a:pPr algn="r" rtl="1">
              <a:spcBef>
                <a:spcPct val="50000"/>
              </a:spcBef>
            </a:pPr>
            <a:r>
              <a:rPr lang="he-IL" sz="2000" b="1">
                <a:solidFill>
                  <a:schemeClr val="accent2"/>
                </a:solidFill>
              </a:rPr>
              <a:t>ובעוד אנו מתגוששים בינינו לבין עצמנו, ממלאים את שורות המטפלים אחרים ממקצועות שונים: פסיכולוגים מומחים רפואיים, שיקומיים ןחינוכיים, עוסי"ם, מרפאים בהבעה ויצירה, אחיות. </a:t>
            </a:r>
          </a:p>
          <a:p>
            <a:pPr algn="r" rtl="1">
              <a:spcBef>
                <a:spcPct val="50000"/>
              </a:spcBef>
            </a:pPr>
            <a:endParaRPr lang="he-IL" sz="2000" b="1">
              <a:solidFill>
                <a:schemeClr val="accent2"/>
              </a:solidFill>
            </a:endParaRPr>
          </a:p>
          <a:p>
            <a:pPr algn="r" rtl="1">
              <a:spcBef>
                <a:spcPct val="50000"/>
              </a:spcBef>
            </a:pPr>
            <a:r>
              <a:rPr lang="he-IL" sz="2000" b="1">
                <a:solidFill>
                  <a:schemeClr val="accent2"/>
                </a:solidFill>
              </a:rPr>
              <a:t> </a:t>
            </a:r>
            <a:endParaRPr lang="en-US" sz="2000"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54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4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54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554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554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ChangeArrowheads="1"/>
          </p:cNvSpPr>
          <p:nvPr/>
        </p:nvSpPr>
        <p:spPr bwMode="auto">
          <a:xfrm>
            <a:off x="0" y="115888"/>
            <a:ext cx="9144000" cy="6742112"/>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51205" name="Text Box 5"/>
          <p:cNvSpPr txBox="1">
            <a:spLocks noChangeArrowheads="1"/>
          </p:cNvSpPr>
          <p:nvPr/>
        </p:nvSpPr>
        <p:spPr bwMode="auto">
          <a:xfrm>
            <a:off x="468313" y="476250"/>
            <a:ext cx="8064500" cy="5386388"/>
          </a:xfrm>
          <a:prstGeom prst="rect">
            <a:avLst/>
          </a:prstGeom>
          <a:noFill/>
          <a:ln w="9525">
            <a:noFill/>
            <a:miter lim="800000"/>
            <a:headEnd/>
            <a:tailEnd/>
          </a:ln>
          <a:effectLst/>
        </p:spPr>
        <p:txBody>
          <a:bodyPr>
            <a:spAutoFit/>
          </a:bodyPr>
          <a:lstStyle/>
          <a:p>
            <a:pPr algn="r" rtl="1">
              <a:spcBef>
                <a:spcPct val="50000"/>
              </a:spcBef>
            </a:pPr>
            <a:r>
              <a:rPr lang="he-IL" sz="2400" b="1">
                <a:solidFill>
                  <a:srgbClr val="CC0000"/>
                </a:solidFill>
              </a:rPr>
              <a:t>יישום הרפורמה הביטוחית מעביר את האחריות לשירותי בריאות הנפש לקופות החולים.</a:t>
            </a:r>
          </a:p>
          <a:p>
            <a:pPr algn="r" rtl="1">
              <a:spcBef>
                <a:spcPct val="50000"/>
              </a:spcBef>
            </a:pPr>
            <a:endParaRPr lang="he-IL" sz="2400" b="1">
              <a:solidFill>
                <a:srgbClr val="CC0000"/>
              </a:solidFill>
            </a:endParaRPr>
          </a:p>
          <a:p>
            <a:pPr algn="r" rtl="1">
              <a:spcBef>
                <a:spcPct val="50000"/>
              </a:spcBef>
            </a:pPr>
            <a:r>
              <a:rPr lang="he-IL" sz="2400" b="1">
                <a:solidFill>
                  <a:schemeClr val="accent2"/>
                </a:solidFill>
              </a:rPr>
              <a:t>א. בקרה מהודקת על משך הטיפולים ללא קשר לשיטת הטיפול</a:t>
            </a:r>
          </a:p>
          <a:p>
            <a:pPr algn="r" rtl="1">
              <a:spcBef>
                <a:spcPct val="50000"/>
              </a:spcBef>
            </a:pPr>
            <a:r>
              <a:rPr lang="he-IL" sz="2400" b="1">
                <a:solidFill>
                  <a:schemeClr val="accent2"/>
                </a:solidFill>
              </a:rPr>
              <a:t>ב. צמצום דראסטי בהיקף ובעומק ההכשרה.</a:t>
            </a:r>
          </a:p>
          <a:p>
            <a:pPr algn="r" rtl="1">
              <a:spcBef>
                <a:spcPct val="50000"/>
              </a:spcBef>
            </a:pPr>
            <a:endParaRPr lang="en-US" sz="2400" b="1">
              <a:solidFill>
                <a:srgbClr val="CC3300"/>
              </a:solidFill>
            </a:endParaRPr>
          </a:p>
          <a:p>
            <a:pPr algn="r" rtl="1">
              <a:spcBef>
                <a:spcPct val="50000"/>
              </a:spcBef>
            </a:pPr>
            <a:r>
              <a:rPr lang="he-IL" sz="2400" b="1">
                <a:solidFill>
                  <a:srgbClr val="CC3300"/>
                </a:solidFill>
              </a:rPr>
              <a:t>שני מהלכים אלה, עלולים ליצור  צמצום עד חיסול של מערכת ההכשרה, ובהמשך ייתור או איון של הפסיכולוגים הקליניים מהמערכות הציבוריות.</a:t>
            </a:r>
          </a:p>
          <a:p>
            <a:pPr algn="ctr" rtl="1">
              <a:spcBef>
                <a:spcPct val="50000"/>
              </a:spcBef>
            </a:pPr>
            <a:r>
              <a:rPr lang="he-IL" sz="2400" b="1">
                <a:solidFill>
                  <a:srgbClr val="CC3399"/>
                </a:solidFill>
              </a:rPr>
              <a:t>במצב כה סוגיית התקיימות </a:t>
            </a:r>
          </a:p>
          <a:p>
            <a:pPr algn="ctr" rtl="1">
              <a:spcBef>
                <a:spcPct val="50000"/>
              </a:spcBef>
            </a:pPr>
            <a:r>
              <a:rPr lang="he-IL" sz="2400" b="1">
                <a:solidFill>
                  <a:srgbClr val="CC3399"/>
                </a:solidFill>
              </a:rPr>
              <a:t>המקצוע היא רק שאלה</a:t>
            </a:r>
            <a:r>
              <a:rPr lang="he-IL" sz="2400" b="1">
                <a:solidFill>
                  <a:srgbClr val="CC3300"/>
                </a:solidFill>
              </a:rPr>
              <a:t> </a:t>
            </a:r>
            <a:r>
              <a:rPr lang="he-IL" sz="2400" b="1">
                <a:solidFill>
                  <a:srgbClr val="CC3399"/>
                </a:solidFill>
              </a:rPr>
              <a:t>של זמן</a:t>
            </a:r>
            <a:r>
              <a:rPr lang="he-IL" sz="2400" b="1">
                <a:solidFill>
                  <a:srgbClr val="CC3300"/>
                </a:solidFill>
              </a:rPr>
              <a:t> </a:t>
            </a:r>
            <a:endParaRPr lang="en-US" sz="2400" b="1">
              <a:solidFill>
                <a:srgbClr val="CC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Text Box 4"/>
          <p:cNvSpPr txBox="1">
            <a:spLocks noChangeArrowheads="1"/>
          </p:cNvSpPr>
          <p:nvPr/>
        </p:nvSpPr>
        <p:spPr bwMode="auto">
          <a:xfrm>
            <a:off x="395288" y="188913"/>
            <a:ext cx="8640762" cy="6645275"/>
          </a:xfrm>
          <a:prstGeom prst="rect">
            <a:avLst/>
          </a:prstGeom>
          <a:noFill/>
          <a:ln w="9525">
            <a:noFill/>
            <a:miter lim="800000"/>
            <a:headEnd/>
            <a:tailEnd/>
          </a:ln>
          <a:effectLst/>
        </p:spPr>
        <p:txBody>
          <a:bodyPr>
            <a:spAutoFit/>
          </a:bodyPr>
          <a:lstStyle/>
          <a:p>
            <a:pPr algn="r" rtl="1">
              <a:spcBef>
                <a:spcPct val="50000"/>
              </a:spcBef>
            </a:pPr>
            <a:r>
              <a:rPr lang="he-IL" sz="2000" b="1">
                <a:solidFill>
                  <a:srgbClr val="CC0000"/>
                </a:solidFill>
              </a:rPr>
              <a:t>מה ניתן לעשות?</a:t>
            </a:r>
            <a:r>
              <a:rPr lang="he-IL" sz="2000" b="1">
                <a:solidFill>
                  <a:schemeClr val="accent2"/>
                </a:solidFill>
              </a:rPr>
              <a:t> </a:t>
            </a:r>
          </a:p>
          <a:p>
            <a:pPr algn="r" rtl="1">
              <a:spcBef>
                <a:spcPct val="50000"/>
              </a:spcBef>
            </a:pPr>
            <a:r>
              <a:rPr lang="he-IL" sz="2000" b="1">
                <a:solidFill>
                  <a:schemeClr val="accent2"/>
                </a:solidFill>
              </a:rPr>
              <a:t>כיון שאנחנו במערכות מקצועיות ולא במערכות פוליטיות – אני בטוח שהפתרון הוא איחוד השורות המקצועיות.</a:t>
            </a:r>
          </a:p>
          <a:p>
            <a:pPr algn="r" rtl="1">
              <a:spcBef>
                <a:spcPct val="50000"/>
              </a:spcBef>
            </a:pPr>
            <a:endParaRPr lang="he-IL" sz="2000" b="1">
              <a:solidFill>
                <a:schemeClr val="accent2"/>
              </a:solidFill>
            </a:endParaRPr>
          </a:p>
          <a:p>
            <a:pPr algn="r" rtl="1">
              <a:spcBef>
                <a:spcPct val="50000"/>
              </a:spcBef>
            </a:pPr>
            <a:r>
              <a:rPr lang="he-IL" sz="2000" b="1">
                <a:solidFill>
                  <a:schemeClr val="accent2"/>
                </a:solidFill>
              </a:rPr>
              <a:t>שמרנות לעצמה כמו גם </a:t>
            </a:r>
            <a:r>
              <a:rPr lang="he-IL" b="1">
                <a:solidFill>
                  <a:schemeClr val="accent2"/>
                </a:solidFill>
              </a:rPr>
              <a:t>חדשנות</a:t>
            </a:r>
            <a:r>
              <a:rPr lang="he-IL" sz="2000" b="1">
                <a:solidFill>
                  <a:schemeClr val="accent2"/>
                </a:solidFill>
              </a:rPr>
              <a:t> לעצמה</a:t>
            </a:r>
            <a:r>
              <a:rPr lang="he-IL"/>
              <a:t> </a:t>
            </a:r>
            <a:r>
              <a:rPr lang="he-IL" sz="2000" b="1">
                <a:solidFill>
                  <a:schemeClr val="accent2"/>
                </a:solidFill>
              </a:rPr>
              <a:t>אינן ערובה להתקיימות.</a:t>
            </a:r>
          </a:p>
          <a:p>
            <a:pPr algn="r" rtl="1">
              <a:spcBef>
                <a:spcPct val="50000"/>
              </a:spcBef>
            </a:pPr>
            <a:endParaRPr lang="he-IL" sz="2000" b="1">
              <a:solidFill>
                <a:schemeClr val="accent2"/>
              </a:solidFill>
            </a:endParaRPr>
          </a:p>
          <a:p>
            <a:pPr algn="r" rtl="1">
              <a:spcBef>
                <a:spcPct val="50000"/>
              </a:spcBef>
            </a:pPr>
            <a:endParaRPr lang="he-IL" sz="2000" b="1">
              <a:solidFill>
                <a:schemeClr val="accent2"/>
              </a:solidFill>
            </a:endParaRPr>
          </a:p>
          <a:p>
            <a:pPr algn="r" rtl="1">
              <a:spcBef>
                <a:spcPct val="50000"/>
              </a:spcBef>
            </a:pPr>
            <a:r>
              <a:rPr lang="he-IL" sz="2000" b="1">
                <a:solidFill>
                  <a:schemeClr val="accent2"/>
                </a:solidFill>
              </a:rPr>
              <a:t>נראה לי שאם קברניטי המקצוע בשלל האתרים: אקדמיה, שדה, מועצת הפסיכולוגים, הועדות המקצועיות, לא ישנו את הגישה שלפיה משהו יזכה ומישהו יפסיד במירוץ – כולנו נפסיד את המקצוע.</a:t>
            </a:r>
          </a:p>
          <a:p>
            <a:pPr algn="r" rtl="1">
              <a:spcBef>
                <a:spcPct val="50000"/>
              </a:spcBef>
            </a:pPr>
            <a:endParaRPr lang="he-IL" sz="2000" b="1">
              <a:solidFill>
                <a:schemeClr val="accent2"/>
              </a:solidFill>
            </a:endParaRPr>
          </a:p>
          <a:p>
            <a:pPr algn="r" rtl="1">
              <a:spcBef>
                <a:spcPct val="50000"/>
              </a:spcBef>
            </a:pPr>
            <a:r>
              <a:rPr lang="he-IL" sz="2000" b="1">
                <a:solidFill>
                  <a:schemeClr val="accent2"/>
                </a:solidFill>
              </a:rPr>
              <a:t>אני למדתי בארבעים שנותי בתחום שאין בכורה לקבוצה זו או אחרת בכל המרחבים. המטוטלות מתנדנדות ומטלטלות. </a:t>
            </a:r>
          </a:p>
          <a:p>
            <a:pPr algn="r" rtl="1">
              <a:spcBef>
                <a:spcPct val="50000"/>
              </a:spcBef>
            </a:pPr>
            <a:endParaRPr lang="he-IL" sz="2000" b="1">
              <a:solidFill>
                <a:schemeClr val="accent2"/>
              </a:solidFill>
            </a:endParaRPr>
          </a:p>
          <a:p>
            <a:pPr algn="r" rtl="1">
              <a:spcBef>
                <a:spcPct val="50000"/>
              </a:spcBef>
            </a:pPr>
            <a:endParaRPr lang="he-IL" sz="2000" b="1">
              <a:solidFill>
                <a:schemeClr val="accent2"/>
              </a:solidFill>
            </a:endParaRPr>
          </a:p>
          <a:p>
            <a:pPr algn="r" rtl="1">
              <a:spcBef>
                <a:spcPct val="50000"/>
              </a:spcBef>
            </a:pPr>
            <a:endParaRPr lang="en-US" sz="2000"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61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61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Text Box 4"/>
          <p:cNvSpPr txBox="1">
            <a:spLocks noChangeArrowheads="1"/>
          </p:cNvSpPr>
          <p:nvPr/>
        </p:nvSpPr>
        <p:spPr bwMode="auto">
          <a:xfrm>
            <a:off x="179388" y="0"/>
            <a:ext cx="8640762" cy="6737350"/>
          </a:xfrm>
          <a:prstGeom prst="rect">
            <a:avLst/>
          </a:prstGeom>
          <a:noFill/>
          <a:ln w="9525">
            <a:noFill/>
            <a:miter lim="800000"/>
            <a:headEnd/>
            <a:tailEnd/>
          </a:ln>
          <a:effectLst/>
        </p:spPr>
        <p:txBody>
          <a:bodyPr>
            <a:spAutoFit/>
          </a:bodyPr>
          <a:lstStyle/>
          <a:p>
            <a:pPr algn="ctr" rtl="1">
              <a:spcBef>
                <a:spcPct val="50000"/>
              </a:spcBef>
            </a:pPr>
            <a:r>
              <a:rPr lang="he-IL" sz="3600" b="1">
                <a:solidFill>
                  <a:srgbClr val="CC0000"/>
                </a:solidFill>
              </a:rPr>
              <a:t>דרושה רפורמה </a:t>
            </a:r>
            <a:endParaRPr lang="he-IL" sz="2000" b="1">
              <a:solidFill>
                <a:schemeClr val="accent2"/>
              </a:solidFill>
            </a:endParaRPr>
          </a:p>
          <a:p>
            <a:pPr algn="r" rtl="1">
              <a:spcBef>
                <a:spcPct val="50000"/>
              </a:spcBef>
            </a:pPr>
            <a:endParaRPr lang="he-IL" sz="2000" b="1">
              <a:solidFill>
                <a:schemeClr val="accent2"/>
              </a:solidFill>
            </a:endParaRPr>
          </a:p>
          <a:p>
            <a:pPr algn="r" rtl="1">
              <a:spcBef>
                <a:spcPct val="50000"/>
              </a:spcBef>
            </a:pPr>
            <a:r>
              <a:rPr lang="he-IL" sz="2000" b="1">
                <a:solidFill>
                  <a:schemeClr val="accent2"/>
                </a:solidFill>
              </a:rPr>
              <a:t>בפסיכולוגיה יישומית בכלל, </a:t>
            </a:r>
            <a:r>
              <a:rPr lang="he-IL" b="1">
                <a:solidFill>
                  <a:schemeClr val="accent2"/>
                </a:solidFill>
              </a:rPr>
              <a:t>בפסיכולוגיה קלינית בפרט</a:t>
            </a:r>
            <a:r>
              <a:rPr lang="he-IL"/>
              <a:t> </a:t>
            </a:r>
            <a:endParaRPr lang="he-IL" sz="2000" b="1">
              <a:solidFill>
                <a:schemeClr val="accent2"/>
              </a:solidFill>
            </a:endParaRPr>
          </a:p>
          <a:p>
            <a:pPr algn="r" rtl="1">
              <a:spcBef>
                <a:spcPct val="50000"/>
              </a:spcBef>
            </a:pPr>
            <a:r>
              <a:rPr lang="he-IL" sz="2000" b="1">
                <a:solidFill>
                  <a:schemeClr val="accent2"/>
                </a:solidFill>
              </a:rPr>
              <a:t>רפורמה שבה חייבים להשיב לאנשי המקצוע, לחברי הגילדות המקצועיות את שיקולי הדעת הפרופסיונאליים והלא כוחניים להכרעה בסוגיות מקצועיות </a:t>
            </a:r>
          </a:p>
          <a:p>
            <a:pPr algn="r" rtl="1">
              <a:spcBef>
                <a:spcPct val="50000"/>
              </a:spcBef>
            </a:pPr>
            <a:r>
              <a:rPr lang="he-IL" sz="2000" b="1">
                <a:solidFill>
                  <a:schemeClr val="accent2"/>
                </a:solidFill>
              </a:rPr>
              <a:t>ללמוד ולהבין כמה הפסדנו מהעברת כל הסמכויות המקצועיות למחוקק</a:t>
            </a:r>
          </a:p>
          <a:p>
            <a:pPr algn="r" rtl="1">
              <a:spcBef>
                <a:spcPct val="50000"/>
              </a:spcBef>
            </a:pPr>
            <a:r>
              <a:rPr lang="he-IL" sz="2000" b="1">
                <a:solidFill>
                  <a:schemeClr val="accent2"/>
                </a:solidFill>
              </a:rPr>
              <a:t>לחולל שינוי בוועד המרכזי של הפ"י באשר לתמורות בפסיכולוגיה ולהתארגנות המקצוע בכל המרחבים בהם מתקיים</a:t>
            </a:r>
          </a:p>
          <a:p>
            <a:pPr algn="r" rtl="1">
              <a:spcBef>
                <a:spcPct val="50000"/>
              </a:spcBef>
            </a:pPr>
            <a:r>
              <a:rPr lang="he-IL" sz="2000" b="1">
                <a:solidFill>
                  <a:schemeClr val="accent2"/>
                </a:solidFill>
              </a:rPr>
              <a:t>להחזיר להפ"י את המעמד הגילדאי המקצועי הראוי לה, כגורם מאחד, מווסת, ובעל עניין בהתפתחות פלורליסטית ולא מונופוליסטית של המקצוע.</a:t>
            </a:r>
          </a:p>
          <a:p>
            <a:pPr algn="r" rtl="1">
              <a:spcBef>
                <a:spcPct val="50000"/>
              </a:spcBef>
            </a:pPr>
            <a:r>
              <a:rPr lang="he-IL" sz="2000" b="1">
                <a:solidFill>
                  <a:schemeClr val="accent2"/>
                </a:solidFill>
              </a:rPr>
              <a:t>גם הפי יכולה ללמוד מההיסטוריה של עצמה, עד כמה המתחים בים קליניים לחינוכיים, בין רפואיים ושיקומיים לקליניים, בין מתמחים ובין מומחים, הם חסרי תוחלת לכלל המקצוע. הגיע העת הקריטית להבין, להפנים וליישם גישה אחרת. </a:t>
            </a:r>
          </a:p>
          <a:p>
            <a:pPr algn="r" rtl="1">
              <a:spcBef>
                <a:spcPct val="50000"/>
              </a:spcBef>
            </a:pPr>
            <a:endParaRPr lang="he-IL" sz="2000" b="1">
              <a:solidFill>
                <a:schemeClr val="accent2"/>
              </a:solidFill>
            </a:endParaRPr>
          </a:p>
          <a:p>
            <a:pPr algn="r" rtl="1">
              <a:spcBef>
                <a:spcPct val="50000"/>
              </a:spcBef>
            </a:pPr>
            <a:r>
              <a:rPr lang="he-IL" sz="2000" b="1">
                <a:solidFill>
                  <a:srgbClr val="CC3300"/>
                </a:solidFill>
              </a:rPr>
              <a:t>גישה מקצועית, פלורליסטית, מכבדת, מאפשרת. </a:t>
            </a:r>
          </a:p>
          <a:p>
            <a:pPr algn="r" rtl="1">
              <a:spcBef>
                <a:spcPct val="50000"/>
              </a:spcBef>
            </a:pPr>
            <a:endParaRPr lang="en-US" sz="2000" b="1">
              <a:solidFill>
                <a:srgbClr val="CC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63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963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963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963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963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963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963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38917" name="Text Box 5"/>
          <p:cNvSpPr txBox="1">
            <a:spLocks noChangeArrowheads="1"/>
          </p:cNvSpPr>
          <p:nvPr/>
        </p:nvSpPr>
        <p:spPr bwMode="auto">
          <a:xfrm>
            <a:off x="179388" y="765175"/>
            <a:ext cx="8785225" cy="5548313"/>
          </a:xfrm>
          <a:prstGeom prst="rect">
            <a:avLst/>
          </a:prstGeom>
          <a:noFill/>
          <a:ln w="9525">
            <a:noFill/>
            <a:miter lim="800000"/>
            <a:headEnd/>
            <a:tailEnd/>
          </a:ln>
          <a:effectLst/>
        </p:spPr>
        <p:txBody>
          <a:bodyPr>
            <a:spAutoFit/>
          </a:bodyPr>
          <a:lstStyle/>
          <a:p>
            <a:pPr algn="r">
              <a:spcBef>
                <a:spcPct val="50000"/>
              </a:spcBef>
            </a:pPr>
            <a:r>
              <a:rPr lang="he-IL" b="1">
                <a:solidFill>
                  <a:srgbClr val="CC0000"/>
                </a:solidFill>
              </a:rPr>
              <a:t>ציוני דרך בתולדות הפסיכולוגיה היישומית</a:t>
            </a:r>
            <a:r>
              <a:rPr lang="he-IL" b="1"/>
              <a:t> </a:t>
            </a:r>
            <a:r>
              <a:rPr lang="he-IL" b="1">
                <a:solidFill>
                  <a:srgbClr val="CC0000"/>
                </a:solidFill>
              </a:rPr>
              <a:t>בישראל עד 1950 </a:t>
            </a:r>
          </a:p>
          <a:p>
            <a:pPr algn="r">
              <a:spcBef>
                <a:spcPct val="50000"/>
              </a:spcBef>
            </a:pPr>
            <a:r>
              <a:rPr lang="he-IL" b="1">
                <a:solidFill>
                  <a:schemeClr val="accent2"/>
                </a:solidFill>
              </a:rPr>
              <a:t>פסיכולוגיה קלינית</a:t>
            </a:r>
            <a:r>
              <a:rPr lang="he-IL" b="1">
                <a:solidFill>
                  <a:srgbClr val="CC0000"/>
                </a:solidFill>
              </a:rPr>
              <a:t> </a:t>
            </a:r>
          </a:p>
          <a:p>
            <a:pPr algn="r">
              <a:spcBef>
                <a:spcPct val="50000"/>
              </a:spcBef>
            </a:pPr>
            <a:r>
              <a:rPr lang="he-IL" b="1"/>
              <a:t>   1920  ואילך - התעניינות פדגוגים מהתנועה הקיבוצית בפסיכואנליזה</a:t>
            </a:r>
          </a:p>
          <a:p>
            <a:pPr algn="r">
              <a:spcBef>
                <a:spcPct val="50000"/>
              </a:spcBef>
            </a:pPr>
            <a:r>
              <a:rPr lang="he-IL" b="1"/>
              <a:t>   1934 הקמת המכון הפסיכואנליטי בירושלים והחברה הפסיכואנליטית בפלשתינה </a:t>
            </a:r>
          </a:p>
          <a:p>
            <a:pPr algn="r">
              <a:spcBef>
                <a:spcPct val="50000"/>
              </a:spcBef>
            </a:pPr>
            <a:r>
              <a:rPr lang="he-IL" b="1"/>
              <a:t>   1935 ואילך - עבודה קלינית פסיכודינמית במוסדות עליית הנוער</a:t>
            </a:r>
          </a:p>
          <a:p>
            <a:pPr algn="r">
              <a:spcBef>
                <a:spcPct val="50000"/>
              </a:spcBef>
            </a:pPr>
            <a:r>
              <a:rPr lang="he-IL" sz="2800" b="1">
                <a:solidFill>
                  <a:srgbClr val="CC3300"/>
                </a:solidFill>
              </a:rPr>
              <a:t>משנת</a:t>
            </a:r>
            <a:r>
              <a:rPr lang="he-IL" b="1"/>
              <a:t>  </a:t>
            </a:r>
            <a:r>
              <a:rPr lang="he-IL" sz="2400" b="1">
                <a:solidFill>
                  <a:srgbClr val="CC0000"/>
                </a:solidFill>
              </a:rPr>
              <a:t>1950 ואילך שירותי בריאות הנפש במשרד הבריאות</a:t>
            </a:r>
          </a:p>
          <a:p>
            <a:pPr algn="r">
              <a:spcBef>
                <a:spcPct val="50000"/>
              </a:spcBef>
            </a:pPr>
            <a:r>
              <a:rPr lang="he-IL" b="1">
                <a:solidFill>
                  <a:schemeClr val="accent2"/>
                </a:solidFill>
              </a:rPr>
              <a:t>פסיכולוגיה תעסוקתית</a:t>
            </a:r>
            <a:r>
              <a:rPr lang="he-IL" b="1"/>
              <a:t> </a:t>
            </a:r>
          </a:p>
          <a:p>
            <a:pPr algn="r">
              <a:spcBef>
                <a:spcPct val="50000"/>
              </a:spcBef>
            </a:pPr>
            <a:r>
              <a:rPr lang="he-IL" b="1"/>
              <a:t>   1935 הקמת תחנות להכוון מקצועי בירושלים, בתל אביב ובחיפה</a:t>
            </a:r>
          </a:p>
          <a:p>
            <a:pPr algn="r">
              <a:spcBef>
                <a:spcPct val="50000"/>
              </a:spcBef>
            </a:pPr>
            <a:r>
              <a:rPr lang="he-IL" b="1"/>
              <a:t>   1944 הקמת מכון הדסה לייעוץ בבחירת מקצוע </a:t>
            </a:r>
          </a:p>
          <a:p>
            <a:pPr algn="r">
              <a:spcBef>
                <a:spcPct val="50000"/>
              </a:spcBef>
            </a:pPr>
            <a:r>
              <a:rPr lang="he-IL" b="1"/>
              <a:t>    1948 הקמת יחידות מיון כח אדם בצ.ה.ל.</a:t>
            </a:r>
          </a:p>
          <a:p>
            <a:pPr algn="r">
              <a:spcBef>
                <a:spcPct val="50000"/>
              </a:spcBef>
            </a:pPr>
            <a:r>
              <a:rPr lang="he-IL" b="1"/>
              <a:t> </a:t>
            </a:r>
            <a:r>
              <a:rPr lang="he-IL" b="1">
                <a:solidFill>
                  <a:schemeClr val="accent2"/>
                </a:solidFill>
              </a:rPr>
              <a:t>פסיכולוגיה חינוכית</a:t>
            </a:r>
            <a:r>
              <a:rPr lang="he-IL" b="1"/>
              <a:t> </a:t>
            </a:r>
          </a:p>
          <a:p>
            <a:pPr algn="r">
              <a:spcBef>
                <a:spcPct val="50000"/>
              </a:spcBef>
            </a:pPr>
            <a:r>
              <a:rPr lang="he-IL" b="1"/>
              <a:t>   1950 הקמת שירותים לפסיכולוגיה חינוכית  (שפ"ח) במשרד החינוך </a:t>
            </a:r>
          </a:p>
          <a:p>
            <a:pPr algn="r">
              <a:spcBef>
                <a:spcPct val="50000"/>
              </a:spcBef>
            </a:pP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891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917">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8917">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891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Text Box 7"/>
          <p:cNvSpPr txBox="1">
            <a:spLocks noChangeArrowheads="1"/>
          </p:cNvSpPr>
          <p:nvPr/>
        </p:nvSpPr>
        <p:spPr bwMode="auto">
          <a:xfrm>
            <a:off x="1692275" y="1916113"/>
            <a:ext cx="5832475"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41993" name="Rectangle 9"/>
          <p:cNvSpPr>
            <a:spLocks noChangeArrowheads="1"/>
          </p:cNvSpPr>
          <p:nvPr/>
        </p:nvSpPr>
        <p:spPr bwMode="auto">
          <a:xfrm>
            <a:off x="0" y="304800"/>
            <a:ext cx="8893175" cy="6553200"/>
          </a:xfrm>
          <a:prstGeom prst="rect">
            <a:avLst/>
          </a:prstGeom>
          <a:solidFill>
            <a:schemeClr val="accent1"/>
          </a:solidFill>
          <a:ln w="9525">
            <a:solidFill>
              <a:schemeClr val="tx1"/>
            </a:solidFill>
            <a:miter lim="800000"/>
            <a:headEnd/>
            <a:tailEnd/>
          </a:ln>
          <a:effectLst/>
        </p:spPr>
        <p:txBody>
          <a:bodyPr wrap="none" anchor="ctr"/>
          <a:lstStyle/>
          <a:p>
            <a:pPr algn="ctr"/>
            <a:endParaRPr lang="he-IL"/>
          </a:p>
        </p:txBody>
      </p:sp>
      <p:sp>
        <p:nvSpPr>
          <p:cNvPr id="41994" name="Text Box 10"/>
          <p:cNvSpPr txBox="1">
            <a:spLocks noChangeArrowheads="1"/>
          </p:cNvSpPr>
          <p:nvPr/>
        </p:nvSpPr>
        <p:spPr bwMode="auto">
          <a:xfrm>
            <a:off x="900113" y="1484313"/>
            <a:ext cx="7632700"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41995" name="Text Box 11"/>
          <p:cNvSpPr txBox="1">
            <a:spLocks noChangeArrowheads="1"/>
          </p:cNvSpPr>
          <p:nvPr/>
        </p:nvSpPr>
        <p:spPr bwMode="auto">
          <a:xfrm>
            <a:off x="1763713" y="3789363"/>
            <a:ext cx="287337"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41997" name="Text Box 13"/>
          <p:cNvSpPr txBox="1">
            <a:spLocks noChangeArrowheads="1"/>
          </p:cNvSpPr>
          <p:nvPr/>
        </p:nvSpPr>
        <p:spPr bwMode="auto">
          <a:xfrm>
            <a:off x="468313" y="4365625"/>
            <a:ext cx="8569325" cy="366713"/>
          </a:xfrm>
          <a:prstGeom prst="rect">
            <a:avLst/>
          </a:prstGeom>
          <a:noFill/>
          <a:ln w="9525">
            <a:noFill/>
            <a:miter lim="800000"/>
            <a:headEnd/>
            <a:tailEnd/>
          </a:ln>
          <a:effectLst/>
        </p:spPr>
        <p:txBody>
          <a:bodyPr>
            <a:spAutoFit/>
          </a:bodyPr>
          <a:lstStyle/>
          <a:p>
            <a:pPr>
              <a:spcBef>
                <a:spcPct val="50000"/>
              </a:spcBef>
            </a:pPr>
            <a:endParaRPr lang="he-IL"/>
          </a:p>
        </p:txBody>
      </p:sp>
      <p:sp>
        <p:nvSpPr>
          <p:cNvPr id="41998" name="Text Box 14"/>
          <p:cNvSpPr txBox="1">
            <a:spLocks noChangeArrowheads="1"/>
          </p:cNvSpPr>
          <p:nvPr/>
        </p:nvSpPr>
        <p:spPr bwMode="auto">
          <a:xfrm>
            <a:off x="755650" y="549275"/>
            <a:ext cx="7561263" cy="5934075"/>
          </a:xfrm>
          <a:prstGeom prst="rect">
            <a:avLst/>
          </a:prstGeom>
          <a:noFill/>
          <a:ln w="9525">
            <a:noFill/>
            <a:miter lim="800000"/>
            <a:headEnd/>
            <a:tailEnd/>
          </a:ln>
          <a:effectLst/>
        </p:spPr>
        <p:txBody>
          <a:bodyPr>
            <a:spAutoFit/>
          </a:bodyPr>
          <a:lstStyle/>
          <a:p>
            <a:pPr algn="r" rtl="1">
              <a:spcBef>
                <a:spcPct val="50000"/>
              </a:spcBef>
            </a:pPr>
            <a:r>
              <a:rPr lang="he-IL" sz="2400" b="1">
                <a:solidFill>
                  <a:srgbClr val="CC3300"/>
                </a:solidFill>
              </a:rPr>
              <a:t>שירותי בריאות הנפש בישראל</a:t>
            </a:r>
          </a:p>
          <a:p>
            <a:pPr algn="r" rtl="1">
              <a:spcBef>
                <a:spcPct val="50000"/>
              </a:spcBef>
            </a:pPr>
            <a:r>
              <a:rPr lang="he-IL" sz="2400" b="1">
                <a:solidFill>
                  <a:schemeClr val="accent2"/>
                </a:solidFill>
              </a:rPr>
              <a:t>שירותים ממשלתיים</a:t>
            </a:r>
            <a:r>
              <a:rPr lang="he-IL" sz="2400" b="1">
                <a:solidFill>
                  <a:srgbClr val="FF0066"/>
                </a:solidFill>
              </a:rPr>
              <a:t> </a:t>
            </a:r>
          </a:p>
          <a:p>
            <a:pPr algn="r" rtl="1">
              <a:spcBef>
                <a:spcPct val="50000"/>
              </a:spcBef>
            </a:pPr>
            <a:r>
              <a:rPr lang="he-IL" sz="2400" b="1"/>
              <a:t> 12  בתי חולים פסיכיאטריים</a:t>
            </a:r>
          </a:p>
          <a:p>
            <a:pPr algn="r" rtl="1">
              <a:spcBef>
                <a:spcPct val="50000"/>
              </a:spcBef>
            </a:pPr>
            <a:r>
              <a:rPr lang="he-IL" sz="2400" b="1"/>
              <a:t> 65 מרפאות לבריאות הנפש</a:t>
            </a:r>
            <a:endParaRPr lang="he-IL" sz="2400" b="1">
              <a:solidFill>
                <a:srgbClr val="FF0066"/>
              </a:solidFill>
            </a:endParaRPr>
          </a:p>
          <a:p>
            <a:pPr algn="r" rtl="1">
              <a:spcBef>
                <a:spcPct val="50000"/>
              </a:spcBef>
            </a:pPr>
            <a:r>
              <a:rPr lang="he-IL" sz="2400" b="1">
                <a:solidFill>
                  <a:schemeClr val="accent2"/>
                </a:solidFill>
              </a:rPr>
              <a:t>קופת חולים כללית</a:t>
            </a:r>
            <a:r>
              <a:rPr lang="he-IL" sz="2400" b="1"/>
              <a:t> </a:t>
            </a:r>
          </a:p>
          <a:p>
            <a:pPr algn="r" rtl="1">
              <a:spcBef>
                <a:spcPct val="50000"/>
              </a:spcBef>
            </a:pPr>
            <a:r>
              <a:rPr lang="he-IL" sz="2400" b="1"/>
              <a:t> 3 בתי חולים פסיכיאטריים</a:t>
            </a:r>
          </a:p>
          <a:p>
            <a:pPr algn="r" rtl="1">
              <a:spcBef>
                <a:spcPct val="50000"/>
              </a:spcBef>
            </a:pPr>
            <a:r>
              <a:rPr lang="he-IL" sz="2400" b="1"/>
              <a:t> 25 מרפאות לבריאות הנפש </a:t>
            </a:r>
          </a:p>
          <a:p>
            <a:pPr algn="r" rtl="1">
              <a:spcBef>
                <a:spcPct val="50000"/>
              </a:spcBef>
            </a:pPr>
            <a:r>
              <a:rPr lang="he-IL" sz="2400" b="1">
                <a:solidFill>
                  <a:schemeClr val="accent2"/>
                </a:solidFill>
              </a:rPr>
              <a:t>עמותות וארגונים ציבוריים</a:t>
            </a:r>
          </a:p>
          <a:p>
            <a:pPr algn="r" rtl="1">
              <a:spcBef>
                <a:spcPct val="50000"/>
              </a:spcBef>
            </a:pPr>
            <a:r>
              <a:rPr lang="he-IL" sz="2400" b="1"/>
              <a:t>הדסה                         סאמיט              בני ברית </a:t>
            </a:r>
          </a:p>
          <a:p>
            <a:pPr algn="r" rtl="1">
              <a:spcBef>
                <a:spcPct val="50000"/>
              </a:spcBef>
            </a:pPr>
            <a:r>
              <a:rPr lang="he-IL" sz="2400" b="1"/>
              <a:t>עזרת נשים                אור שלום</a:t>
            </a:r>
            <a:r>
              <a:rPr lang="en-US" sz="2400" b="1"/>
              <a:t>    </a:t>
            </a:r>
            <a:r>
              <a:rPr lang="he-IL" sz="2400" b="1"/>
              <a:t> העמותה לבריאות הציבור</a:t>
            </a:r>
          </a:p>
          <a:p>
            <a:pPr algn="r" rtl="1">
              <a:spcBef>
                <a:spcPct val="50000"/>
              </a:spcBef>
            </a:pPr>
            <a:r>
              <a:rPr lang="he-IL" sz="2400" b="1">
                <a:solidFill>
                  <a:schemeClr val="accent2"/>
                </a:solidFill>
              </a:rPr>
              <a:t>מוסדות פרטיים</a:t>
            </a:r>
            <a:endParaRPr lang="en-US" sz="2400"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9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9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9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99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998">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1998">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1998">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199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Rectangle 7"/>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43017" name="Text Box 9"/>
          <p:cNvSpPr txBox="1">
            <a:spLocks noChangeArrowheads="1"/>
          </p:cNvSpPr>
          <p:nvPr/>
        </p:nvSpPr>
        <p:spPr bwMode="auto">
          <a:xfrm>
            <a:off x="395288" y="260350"/>
            <a:ext cx="8064500" cy="6716713"/>
          </a:xfrm>
          <a:prstGeom prst="rect">
            <a:avLst/>
          </a:prstGeom>
          <a:noFill/>
          <a:ln w="9525">
            <a:noFill/>
            <a:miter lim="800000"/>
            <a:headEnd/>
            <a:tailEnd/>
          </a:ln>
          <a:effectLst/>
        </p:spPr>
        <p:txBody>
          <a:bodyPr>
            <a:spAutoFit/>
          </a:bodyPr>
          <a:lstStyle/>
          <a:p>
            <a:pPr algn="r">
              <a:spcBef>
                <a:spcPct val="50000"/>
              </a:spcBef>
            </a:pPr>
            <a:r>
              <a:rPr lang="he-IL" sz="2800" b="1">
                <a:solidFill>
                  <a:srgbClr val="CC3300"/>
                </a:solidFill>
              </a:rPr>
              <a:t>בכל היחידות הללו מתקיימות פעילויות למימוש שתי מטרות</a:t>
            </a:r>
          </a:p>
          <a:p>
            <a:pPr algn="r">
              <a:spcBef>
                <a:spcPct val="50000"/>
              </a:spcBef>
            </a:pPr>
            <a:r>
              <a:rPr lang="he-IL" sz="2800" b="1">
                <a:solidFill>
                  <a:schemeClr val="accent2"/>
                </a:solidFill>
              </a:rPr>
              <a:t>הגשת שירותים אבחוניים וטיפוליים</a:t>
            </a:r>
          </a:p>
          <a:p>
            <a:pPr algn="r">
              <a:spcBef>
                <a:spcPct val="50000"/>
              </a:spcBef>
            </a:pPr>
            <a:endParaRPr lang="he-IL" sz="2800" b="1">
              <a:solidFill>
                <a:schemeClr val="accent2"/>
              </a:solidFill>
            </a:endParaRPr>
          </a:p>
          <a:p>
            <a:pPr algn="r">
              <a:spcBef>
                <a:spcPct val="50000"/>
              </a:spcBef>
            </a:pPr>
            <a:r>
              <a:rPr lang="he-IL" sz="2800" b="1">
                <a:solidFill>
                  <a:schemeClr val="accent2"/>
                </a:solidFill>
              </a:rPr>
              <a:t>הכשרה של אנשי מקצוע ממקצועות שונים ברמות שונות.</a:t>
            </a:r>
          </a:p>
          <a:p>
            <a:pPr algn="r">
              <a:spcBef>
                <a:spcPct val="50000"/>
              </a:spcBef>
            </a:pPr>
            <a:r>
              <a:rPr lang="he-IL" sz="2800" b="1">
                <a:solidFill>
                  <a:schemeClr val="accent2"/>
                </a:solidFill>
              </a:rPr>
              <a:t>כל היחידות הללו הן מוסדות מוכרים להכשרה ולאימון של פסיכולוגים קליניים הן בפרקטיקום במהלך הלימודים והן בהתמחות. </a:t>
            </a:r>
          </a:p>
          <a:p>
            <a:pPr algn="r">
              <a:spcBef>
                <a:spcPct val="50000"/>
              </a:spcBef>
            </a:pPr>
            <a:endParaRPr lang="he-IL" sz="2800" b="1">
              <a:solidFill>
                <a:schemeClr val="accent2"/>
              </a:solidFill>
            </a:endParaRPr>
          </a:p>
          <a:p>
            <a:pPr algn="r">
              <a:spcBef>
                <a:spcPct val="50000"/>
              </a:spcBef>
            </a:pPr>
            <a:r>
              <a:rPr lang="he-IL" sz="2800" b="1">
                <a:solidFill>
                  <a:srgbClr val="CC3300"/>
                </a:solidFill>
              </a:rPr>
              <a:t>בחלק מהיחידות מתקיימת מטרה שלישית</a:t>
            </a:r>
            <a:r>
              <a:rPr lang="he-IL" sz="2800" b="1"/>
              <a:t> </a:t>
            </a:r>
          </a:p>
          <a:p>
            <a:pPr algn="r">
              <a:spcBef>
                <a:spcPct val="50000"/>
              </a:spcBef>
            </a:pPr>
            <a:r>
              <a:rPr lang="he-IL" sz="2800" b="1">
                <a:solidFill>
                  <a:schemeClr val="accent2"/>
                </a:solidFill>
              </a:rPr>
              <a:t>מחקר</a:t>
            </a:r>
            <a:r>
              <a:rPr lang="he-IL">
                <a:solidFill>
                  <a:schemeClr val="accent2"/>
                </a:solidFill>
              </a:rPr>
              <a:t> </a:t>
            </a:r>
            <a:endParaRPr lang="en-US">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01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01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5"/>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46086" name="Text Box 6"/>
          <p:cNvSpPr txBox="1">
            <a:spLocks noChangeArrowheads="1"/>
          </p:cNvSpPr>
          <p:nvPr/>
        </p:nvSpPr>
        <p:spPr bwMode="auto">
          <a:xfrm>
            <a:off x="684213" y="981075"/>
            <a:ext cx="7704137" cy="366713"/>
          </a:xfrm>
          <a:prstGeom prst="rect">
            <a:avLst/>
          </a:prstGeom>
          <a:noFill/>
          <a:ln w="9525">
            <a:noFill/>
            <a:miter lim="800000"/>
            <a:headEnd/>
            <a:tailEnd/>
          </a:ln>
          <a:effectLst/>
        </p:spPr>
        <p:txBody>
          <a:bodyPr>
            <a:spAutoFit/>
          </a:bodyPr>
          <a:lstStyle/>
          <a:p>
            <a:pPr algn="r">
              <a:spcBef>
                <a:spcPct val="50000"/>
              </a:spcBef>
            </a:pPr>
            <a:endParaRPr lang="he-IL"/>
          </a:p>
        </p:txBody>
      </p:sp>
      <p:sp>
        <p:nvSpPr>
          <p:cNvPr id="46087" name="Text Box 7"/>
          <p:cNvSpPr txBox="1">
            <a:spLocks noChangeArrowheads="1"/>
          </p:cNvSpPr>
          <p:nvPr/>
        </p:nvSpPr>
        <p:spPr bwMode="auto">
          <a:xfrm>
            <a:off x="1403350" y="620713"/>
            <a:ext cx="7416800"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46088" name="Text Box 8"/>
          <p:cNvSpPr txBox="1">
            <a:spLocks noChangeArrowheads="1"/>
          </p:cNvSpPr>
          <p:nvPr/>
        </p:nvSpPr>
        <p:spPr bwMode="auto">
          <a:xfrm>
            <a:off x="250825" y="404813"/>
            <a:ext cx="8713788" cy="5751512"/>
          </a:xfrm>
          <a:prstGeom prst="rect">
            <a:avLst/>
          </a:prstGeom>
          <a:noFill/>
          <a:ln w="9525">
            <a:noFill/>
            <a:miter lim="800000"/>
            <a:headEnd/>
            <a:tailEnd/>
          </a:ln>
          <a:effectLst/>
        </p:spPr>
        <p:txBody>
          <a:bodyPr>
            <a:spAutoFit/>
          </a:bodyPr>
          <a:lstStyle/>
          <a:p>
            <a:pPr algn="r">
              <a:spcBef>
                <a:spcPct val="50000"/>
              </a:spcBef>
            </a:pPr>
            <a:r>
              <a:rPr lang="he-IL" sz="2400" b="1">
                <a:solidFill>
                  <a:schemeClr val="accent2"/>
                </a:solidFill>
              </a:rPr>
              <a:t>כל היחידות הללו מופעלות באחריות האגף לבריאות הנפש של משרד הבריאות שאחראי בין היתר על: </a:t>
            </a:r>
          </a:p>
          <a:p>
            <a:pPr algn="r">
              <a:spcBef>
                <a:spcPct val="50000"/>
              </a:spcBef>
            </a:pPr>
            <a:r>
              <a:rPr lang="he-IL" sz="2400" b="1">
                <a:solidFill>
                  <a:schemeClr val="accent2"/>
                </a:solidFill>
              </a:rPr>
              <a:t>היקף השירותים הניתנים</a:t>
            </a:r>
          </a:p>
          <a:p>
            <a:pPr algn="r">
              <a:spcBef>
                <a:spcPct val="50000"/>
              </a:spcBef>
            </a:pPr>
            <a:r>
              <a:rPr lang="he-IL" sz="2400" b="1">
                <a:solidFill>
                  <a:schemeClr val="accent2"/>
                </a:solidFill>
              </a:rPr>
              <a:t>איכות השירותים הניתנים</a:t>
            </a:r>
          </a:p>
          <a:p>
            <a:pPr algn="r" rtl="1">
              <a:spcBef>
                <a:spcPct val="50000"/>
              </a:spcBef>
            </a:pPr>
            <a:r>
              <a:rPr lang="he-IL" sz="2400" b="1">
                <a:solidFill>
                  <a:schemeClr val="accent2"/>
                </a:solidFill>
              </a:rPr>
              <a:t>הפיתוח של שירותים ושל הכשרת בעלי מקצוע</a:t>
            </a:r>
          </a:p>
          <a:p>
            <a:pPr algn="r" rtl="1">
              <a:spcBef>
                <a:spcPct val="50000"/>
              </a:spcBef>
            </a:pPr>
            <a:r>
              <a:rPr lang="he-IL" sz="2400" b="1">
                <a:solidFill>
                  <a:schemeClr val="accent2"/>
                </a:solidFill>
              </a:rPr>
              <a:t>		 	                   </a:t>
            </a:r>
            <a:r>
              <a:rPr lang="he-IL" b="1">
                <a:solidFill>
                  <a:srgbClr val="FF0066"/>
                </a:solidFill>
              </a:rPr>
              <a:t>בחלקם משרד הבריאות הוא המעסיק</a:t>
            </a:r>
            <a:r>
              <a:rPr lang="he-IL"/>
              <a:t>    </a:t>
            </a:r>
            <a:r>
              <a:rPr lang="he-IL" sz="2400" b="1">
                <a:solidFill>
                  <a:schemeClr val="accent2"/>
                </a:solidFill>
              </a:rPr>
              <a:t>			</a:t>
            </a:r>
          </a:p>
          <a:p>
            <a:pPr algn="r">
              <a:spcBef>
                <a:spcPct val="50000"/>
              </a:spcBef>
            </a:pPr>
            <a:r>
              <a:rPr lang="he-IL" sz="2400" b="1">
                <a:solidFill>
                  <a:schemeClr val="accent2"/>
                </a:solidFill>
              </a:rPr>
              <a:t>זאת מתוך תפיסה היסטורית שבריאות הנפש שונה מבריאות הגוף במהות ובשיטות הנקוטות.</a:t>
            </a:r>
          </a:p>
          <a:p>
            <a:pPr algn="r">
              <a:spcBef>
                <a:spcPct val="50000"/>
              </a:spcBef>
            </a:pPr>
            <a:r>
              <a:rPr lang="he-IL" sz="2400" b="1">
                <a:solidFill>
                  <a:schemeClr val="accent2"/>
                </a:solidFill>
              </a:rPr>
              <a:t>תפיסה שונה של התחום על ידי הציבור הרחב, סטיגמה. </a:t>
            </a:r>
            <a:r>
              <a:rPr lang="en-US" sz="2400" b="1">
                <a:solidFill>
                  <a:schemeClr val="accent2"/>
                </a:solidFill>
              </a:rPr>
              <a:t>    </a:t>
            </a:r>
            <a:endParaRPr lang="he-IL" sz="2400" b="1">
              <a:solidFill>
                <a:schemeClr val="accent2"/>
              </a:solidFill>
            </a:endParaRPr>
          </a:p>
          <a:p>
            <a:pPr algn="r">
              <a:spcBef>
                <a:spcPct val="50000"/>
              </a:spcBef>
            </a:pPr>
            <a:r>
              <a:rPr lang="he-IL" sz="2400" b="1">
                <a:solidFill>
                  <a:schemeClr val="accent2"/>
                </a:solidFill>
              </a:rPr>
              <a:t>פיגור מדעי וטכנולוגי של מתודות בטיפול נפשי (גם בימינו) לעומת אלה של טיפול רפואי, וזאת במאה ה21.</a:t>
            </a:r>
            <a:endParaRPr lang="en-US" sz="2400"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08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08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08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08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6088">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608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p:spPr>
        <p:txBody>
          <a:bodyPr wrap="none" anchor="ctr"/>
          <a:lstStyle/>
          <a:p>
            <a:endParaRPr lang="he-IL"/>
          </a:p>
        </p:txBody>
      </p:sp>
      <p:sp>
        <p:nvSpPr>
          <p:cNvPr id="44038" name="Text Box 6"/>
          <p:cNvSpPr txBox="1">
            <a:spLocks noChangeArrowheads="1"/>
          </p:cNvSpPr>
          <p:nvPr/>
        </p:nvSpPr>
        <p:spPr bwMode="auto">
          <a:xfrm>
            <a:off x="755650" y="1700213"/>
            <a:ext cx="7416800"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44039" name="Text Box 7"/>
          <p:cNvSpPr txBox="1">
            <a:spLocks noChangeArrowheads="1"/>
          </p:cNvSpPr>
          <p:nvPr/>
        </p:nvSpPr>
        <p:spPr bwMode="auto">
          <a:xfrm>
            <a:off x="611188" y="620713"/>
            <a:ext cx="7848600" cy="366712"/>
          </a:xfrm>
          <a:prstGeom prst="rect">
            <a:avLst/>
          </a:prstGeom>
          <a:noFill/>
          <a:ln w="9525">
            <a:noFill/>
            <a:miter lim="800000"/>
            <a:headEnd/>
            <a:tailEnd/>
          </a:ln>
          <a:effectLst/>
        </p:spPr>
        <p:txBody>
          <a:bodyPr>
            <a:spAutoFit/>
          </a:bodyPr>
          <a:lstStyle/>
          <a:p>
            <a:pPr>
              <a:spcBef>
                <a:spcPct val="50000"/>
              </a:spcBef>
            </a:pPr>
            <a:endParaRPr lang="he-IL"/>
          </a:p>
        </p:txBody>
      </p:sp>
      <p:sp>
        <p:nvSpPr>
          <p:cNvPr id="44040" name="Text Box 8"/>
          <p:cNvSpPr txBox="1">
            <a:spLocks noChangeArrowheads="1"/>
          </p:cNvSpPr>
          <p:nvPr/>
        </p:nvSpPr>
        <p:spPr bwMode="auto">
          <a:xfrm>
            <a:off x="250825" y="2492375"/>
            <a:ext cx="936625" cy="366713"/>
          </a:xfrm>
          <a:prstGeom prst="rect">
            <a:avLst/>
          </a:prstGeom>
          <a:noFill/>
          <a:ln w="9525">
            <a:noFill/>
            <a:miter lim="800000"/>
            <a:headEnd/>
            <a:tailEnd/>
          </a:ln>
          <a:effectLst/>
        </p:spPr>
        <p:txBody>
          <a:bodyPr>
            <a:spAutoFit/>
          </a:bodyPr>
          <a:lstStyle/>
          <a:p>
            <a:pPr>
              <a:spcBef>
                <a:spcPct val="50000"/>
              </a:spcBef>
            </a:pPr>
            <a:endParaRPr lang="he-IL"/>
          </a:p>
        </p:txBody>
      </p:sp>
      <p:sp>
        <p:nvSpPr>
          <p:cNvPr id="44041" name="Text Box 9"/>
          <p:cNvSpPr txBox="1">
            <a:spLocks noChangeArrowheads="1"/>
          </p:cNvSpPr>
          <p:nvPr/>
        </p:nvSpPr>
        <p:spPr bwMode="auto">
          <a:xfrm>
            <a:off x="0" y="0"/>
            <a:ext cx="9036050" cy="6664325"/>
          </a:xfrm>
          <a:prstGeom prst="rect">
            <a:avLst/>
          </a:prstGeom>
          <a:noFill/>
          <a:ln w="9525">
            <a:noFill/>
            <a:miter lim="800000"/>
            <a:headEnd/>
            <a:tailEnd/>
          </a:ln>
          <a:effectLst/>
        </p:spPr>
        <p:txBody>
          <a:bodyPr>
            <a:spAutoFit/>
          </a:bodyPr>
          <a:lstStyle/>
          <a:p>
            <a:pPr algn="r">
              <a:spcBef>
                <a:spcPct val="50000"/>
              </a:spcBef>
            </a:pPr>
            <a:r>
              <a:rPr lang="he-IL" sz="2400" b="1">
                <a:solidFill>
                  <a:srgbClr val="CC3300"/>
                </a:solidFill>
              </a:rPr>
              <a:t>תמונת מצב העניינים  עד ראשית שנות התשעים</a:t>
            </a:r>
            <a:r>
              <a:rPr lang="he-IL" sz="2400" b="1"/>
              <a:t>  </a:t>
            </a:r>
          </a:p>
          <a:p>
            <a:pPr algn="r">
              <a:spcBef>
                <a:spcPct val="50000"/>
              </a:spcBef>
            </a:pPr>
            <a:r>
              <a:rPr lang="he-IL" sz="2400" b="1">
                <a:solidFill>
                  <a:schemeClr val="accent2"/>
                </a:solidFill>
              </a:rPr>
              <a:t>שירותי בריאות הנפש זכו להערכה רבה בארץ ובעולם. </a:t>
            </a:r>
          </a:p>
          <a:p>
            <a:pPr algn="r">
              <a:spcBef>
                <a:spcPct val="50000"/>
              </a:spcBef>
            </a:pPr>
            <a:r>
              <a:rPr lang="he-IL" sz="2400" b="1">
                <a:solidFill>
                  <a:schemeClr val="accent2"/>
                </a:solidFill>
              </a:rPr>
              <a:t>בצד ההערכה גם ביקורות לא מבוטלות על פיזור לא אחיד של שירותים ברחבי הארץ, על אי יעילות של חלק מהשירותים, היעדר בקרה מספקת. </a:t>
            </a:r>
          </a:p>
          <a:p>
            <a:pPr algn="r">
              <a:spcBef>
                <a:spcPct val="50000"/>
              </a:spcBef>
            </a:pPr>
            <a:r>
              <a:rPr lang="he-IL" sz="2400" b="1">
                <a:solidFill>
                  <a:schemeClr val="accent2"/>
                </a:solidFill>
              </a:rPr>
              <a:t>ניהול  מרפאות ומחלקות בבריאות הנפש נתון כמעט בלעדית בידי רופאים פסיכיאטרים שמבחינה מקצועית עברו בהדרגה מהדגשת הגישה הפסיכואנליטית להדגשתן של גישות פסיכו-ביולוגיות  שהיו מושא לפריצות דרך מבטיחות בשנים ההן. </a:t>
            </a:r>
          </a:p>
          <a:p>
            <a:pPr algn="r">
              <a:spcBef>
                <a:spcPct val="50000"/>
              </a:spcBef>
            </a:pPr>
            <a:r>
              <a:rPr lang="he-IL" sz="2400" b="1">
                <a:solidFill>
                  <a:schemeClr val="accent2"/>
                </a:solidFill>
              </a:rPr>
              <a:t>באופן מסורתי פסיכולוגים השקיעו  והתמקצעו בעיקר בגישות דינמיות.</a:t>
            </a:r>
          </a:p>
          <a:p>
            <a:pPr algn="r">
              <a:spcBef>
                <a:spcPct val="50000"/>
              </a:spcBef>
            </a:pPr>
            <a:r>
              <a:rPr lang="he-IL" sz="2400" b="1">
                <a:solidFill>
                  <a:schemeClr val="accent2"/>
                </a:solidFill>
              </a:rPr>
              <a:t>פסיכולוגים קליניים בכירים היוו את השדרה המקצועית המרכזית של חלק נכבד ממרכזים אלה לבריאות הנפש. נשארו נאמני הגישה הפסיכודינמית.</a:t>
            </a:r>
          </a:p>
          <a:p>
            <a:pPr algn="r">
              <a:spcBef>
                <a:spcPct val="50000"/>
              </a:spcBef>
            </a:pPr>
            <a:r>
              <a:rPr lang="he-IL" sz="2400" b="1">
                <a:solidFill>
                  <a:schemeClr val="accent2"/>
                </a:solidFill>
              </a:rPr>
              <a:t>בתחום הפיצוי הכספי נפערו פערים גדולים בין הפסיכולוגים הקליניים ובין הרופאים. פערים אלה נסגרו בדרך כלל בהכנסות מעבודה פרטית  במקביל לעבודה בשירות הציבורי שנתפסה כאידיאל ניכסף של פסיכולוגים רבים.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4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4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04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04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404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404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1119</TotalTime>
  <Words>2538</Words>
  <Application>Microsoft Office PowerPoint</Application>
  <PresentationFormat>‫הצגה על המסך (4:3)</PresentationFormat>
  <Paragraphs>522</Paragraphs>
  <Slides>46</Slides>
  <Notes>0</Notes>
  <HiddenSlides>0</HiddenSlides>
  <MMClips>0</MMClips>
  <ScaleCrop>false</ScaleCrop>
  <HeadingPairs>
    <vt:vector size="6" baseType="variant">
      <vt:variant>
        <vt:lpstr>גופנים בשימוש</vt:lpstr>
      </vt:variant>
      <vt:variant>
        <vt:i4>1</vt:i4>
      </vt:variant>
      <vt:variant>
        <vt:lpstr>ערכת נושא</vt:lpstr>
      </vt:variant>
      <vt:variant>
        <vt:i4>1</vt:i4>
      </vt:variant>
      <vt:variant>
        <vt:lpstr>כותרות שקופיות</vt:lpstr>
      </vt:variant>
      <vt:variant>
        <vt:i4>46</vt:i4>
      </vt:variant>
    </vt:vector>
  </HeadingPairs>
  <TitlesOfParts>
    <vt:vector size="48" baseType="lpstr">
      <vt:lpstr>Arial</vt:lpstr>
      <vt:lpstr>Default Design</vt:lpstr>
      <vt:lpstr>שקופית 1</vt:lpstr>
      <vt:lpstr>שקופית 2</vt:lpstr>
      <vt:lpstr>שקופית 3</vt:lpstr>
      <vt:lpstr>שקופית 4</vt:lpstr>
      <vt:lpstr>שקופית 5</vt:lpstr>
      <vt:lpstr>שקופית 6</vt:lpstr>
      <vt:lpstr>שקופית 7</vt:lpstr>
      <vt:lpstr>שקופית 8</vt:lpstr>
      <vt:lpstr>שקופית 9</vt:lpstr>
      <vt:lpstr>שקופית 10</vt:lpstr>
      <vt:lpstr>שקופית 11</vt:lpstr>
      <vt:lpstr>שקופית 12</vt:lpstr>
      <vt:lpstr>שקופית 13</vt:lpstr>
      <vt:lpstr>שקופית 14</vt:lpstr>
      <vt:lpstr>שקופית 15</vt:lpstr>
      <vt:lpstr>שקופית 16</vt:lpstr>
      <vt:lpstr>שקופית 17</vt:lpstr>
      <vt:lpstr>שקופית 18</vt:lpstr>
      <vt:lpstr>שקופית 19</vt:lpstr>
      <vt:lpstr>שקופית 20</vt:lpstr>
      <vt:lpstr>שקופית 21</vt:lpstr>
      <vt:lpstr>שקופית 22</vt:lpstr>
      <vt:lpstr>שקופית 23</vt:lpstr>
      <vt:lpstr>שקופית 24</vt:lpstr>
      <vt:lpstr>שקופית 25</vt:lpstr>
      <vt:lpstr>שקופית 26</vt:lpstr>
      <vt:lpstr>שקופית 27</vt:lpstr>
      <vt:lpstr>שקופית 28</vt:lpstr>
      <vt:lpstr>שקופית 29</vt:lpstr>
      <vt:lpstr>שקופית 30</vt:lpstr>
      <vt:lpstr>שקופית 31</vt:lpstr>
      <vt:lpstr>שקופית 32</vt:lpstr>
      <vt:lpstr>שקופית 33</vt:lpstr>
      <vt:lpstr>שקופית 34</vt:lpstr>
      <vt:lpstr>שקופית 35</vt:lpstr>
      <vt:lpstr>שקופית 36</vt:lpstr>
      <vt:lpstr>שקופית 37</vt:lpstr>
      <vt:lpstr>שקופית 38</vt:lpstr>
      <vt:lpstr>שקופית 39</vt:lpstr>
      <vt:lpstr>שקופית 40</vt:lpstr>
      <vt:lpstr>שקופית 41</vt:lpstr>
      <vt:lpstr>שקופית 42</vt:lpstr>
      <vt:lpstr>שקופית 43</vt:lpstr>
      <vt:lpstr>שקופית 44</vt:lpstr>
      <vt:lpstr>שקופית 45</vt:lpstr>
      <vt:lpstr>שקופית 46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הילה</cp:lastModifiedBy>
  <cp:revision>184</cp:revision>
  <dcterms:created xsi:type="dcterms:W3CDTF">2014-12-17T08:58:22Z</dcterms:created>
  <dcterms:modified xsi:type="dcterms:W3CDTF">2015-04-26T10:07:07Z</dcterms:modified>
</cp:coreProperties>
</file>