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 id="2147483756" r:id="rId2"/>
    <p:sldMasterId id="2147483768" r:id="rId3"/>
  </p:sldMasterIdLst>
  <p:notesMasterIdLst>
    <p:notesMasterId r:id="rId31"/>
  </p:notesMasterIdLst>
  <p:sldIdLst>
    <p:sldId id="257" r:id="rId4"/>
    <p:sldId id="258" r:id="rId5"/>
    <p:sldId id="259" r:id="rId6"/>
    <p:sldId id="303" r:id="rId7"/>
    <p:sldId id="261" r:id="rId8"/>
    <p:sldId id="262" r:id="rId9"/>
    <p:sldId id="263" r:id="rId10"/>
    <p:sldId id="265" r:id="rId11"/>
    <p:sldId id="267" r:id="rId12"/>
    <p:sldId id="300" r:id="rId13"/>
    <p:sldId id="270" r:id="rId14"/>
    <p:sldId id="271" r:id="rId15"/>
    <p:sldId id="276" r:id="rId16"/>
    <p:sldId id="277" r:id="rId17"/>
    <p:sldId id="279" r:id="rId18"/>
    <p:sldId id="273" r:id="rId19"/>
    <p:sldId id="307" r:id="rId20"/>
    <p:sldId id="308" r:id="rId21"/>
    <p:sldId id="309" r:id="rId22"/>
    <p:sldId id="310" r:id="rId23"/>
    <p:sldId id="306" r:id="rId24"/>
    <p:sldId id="311" r:id="rId25"/>
    <p:sldId id="285" r:id="rId26"/>
    <p:sldId id="286" r:id="rId27"/>
    <p:sldId id="287" r:id="rId28"/>
    <p:sldId id="312" r:id="rId29"/>
    <p:sldId id="313" r:id="rId3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155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825D046-06C2-48EE-B87D-1FC08838235A}" type="datetimeFigureOut">
              <a:rPr lang="he-IL" smtClean="0"/>
              <a:pPr/>
              <a:t>ח'/טבת/תשע"ה</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B8D6769-B3C9-4C58-AAFB-7FFCBEE8B7E4}" type="slidenum">
              <a:rPr lang="he-IL" smtClean="0"/>
              <a:pPr/>
              <a:t>‹#›</a:t>
            </a:fld>
            <a:endParaRPr lang="he-IL"/>
          </a:p>
        </p:txBody>
      </p:sp>
    </p:spTree>
    <p:extLst>
      <p:ext uri="{BB962C8B-B14F-4D97-AF65-F5344CB8AC3E}">
        <p14:creationId xmlns="" xmlns:p14="http://schemas.microsoft.com/office/powerpoint/2010/main" val="166477466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CA" u="sng" dirty="0"/>
          </a:p>
        </p:txBody>
      </p:sp>
      <p:sp>
        <p:nvSpPr>
          <p:cNvPr id="4" name="Slide Number Placeholder 3"/>
          <p:cNvSpPr>
            <a:spLocks noGrp="1"/>
          </p:cNvSpPr>
          <p:nvPr>
            <p:ph type="sldNum" sz="quarter" idx="10"/>
          </p:nvPr>
        </p:nvSpPr>
        <p:spPr/>
        <p:txBody>
          <a:bodyPr/>
          <a:lstStyle/>
          <a:p>
            <a:fld id="{79AB890D-B457-4D8A-B1FC-868D787E276F}" type="slidenum">
              <a:rPr lang="en-CA" smtClean="0">
                <a:solidFill>
                  <a:prstClr val="black"/>
                </a:solidFill>
              </a:rPr>
              <a:pPr/>
              <a:t>3</a:t>
            </a:fld>
            <a:endParaRPr lang="en-CA">
              <a:solidFill>
                <a:prstClr val="black"/>
              </a:solidFill>
            </a:endParaRPr>
          </a:p>
        </p:txBody>
      </p:sp>
    </p:spTree>
    <p:extLst>
      <p:ext uri="{BB962C8B-B14F-4D97-AF65-F5344CB8AC3E}">
        <p14:creationId xmlns="" xmlns:p14="http://schemas.microsoft.com/office/powerpoint/2010/main" val="358529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306195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122558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532124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0483863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66949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716908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p:txBody>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296445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8" name="Footer Placeholder 7"/>
          <p:cNvSpPr>
            <a:spLocks noGrp="1"/>
          </p:cNvSpPr>
          <p:nvPr>
            <p:ph type="ftr" sz="quarter" idx="11"/>
          </p:nvPr>
        </p:nvSpPr>
        <p:spPr/>
        <p:txBody>
          <a:bodyPr/>
          <a:lstStyle/>
          <a:p>
            <a:pPr rtl="0"/>
            <a:endParaRPr lang="en-CA">
              <a:solidFill>
                <a:srgbClr val="94C600"/>
              </a:solidFill>
            </a:endParaRPr>
          </a:p>
        </p:txBody>
      </p:sp>
      <p:sp>
        <p:nvSpPr>
          <p:cNvPr id="9" name="Slide Number Placeholder 8"/>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3426122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4" name="Footer Placeholder 3"/>
          <p:cNvSpPr>
            <a:spLocks noGrp="1"/>
          </p:cNvSpPr>
          <p:nvPr>
            <p:ph type="ftr" sz="quarter" idx="11"/>
          </p:nvPr>
        </p:nvSpPr>
        <p:spPr/>
        <p:txBody>
          <a:bodyPr/>
          <a:lstStyle/>
          <a:p>
            <a:pPr rtl="0"/>
            <a:endParaRPr lang="en-CA">
              <a:solidFill>
                <a:srgbClr val="94C600"/>
              </a:solidFill>
            </a:endParaRPr>
          </a:p>
        </p:txBody>
      </p:sp>
      <p:sp>
        <p:nvSpPr>
          <p:cNvPr id="5" name="Slide Number Placeholder 4"/>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885698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3" name="Footer Placeholder 2"/>
          <p:cNvSpPr>
            <a:spLocks noGrp="1"/>
          </p:cNvSpPr>
          <p:nvPr>
            <p:ph type="ftr" sz="quarter" idx="11"/>
          </p:nvPr>
        </p:nvSpPr>
        <p:spPr/>
        <p:txBody>
          <a:bodyPr/>
          <a:lstStyle/>
          <a:p>
            <a:pPr rtl="0"/>
            <a:endParaRPr lang="en-CA">
              <a:solidFill>
                <a:srgbClr val="94C600"/>
              </a:solidFill>
            </a:endParaRPr>
          </a:p>
        </p:txBody>
      </p:sp>
      <p:sp>
        <p:nvSpPr>
          <p:cNvPr id="4" name="Slide Number Placeholder 3"/>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3441617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p:txBody>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
        <p:nvSpPr>
          <p:cNvPr id="9" name="Content Placeholder 8"/>
          <p:cNvSpPr>
            <a:spLocks noGrp="1"/>
          </p:cNvSpPr>
          <p:nvPr>
            <p:ph sz="quarter" idx="13"/>
          </p:nvPr>
        </p:nvSpPr>
        <p:spPr>
          <a:xfrm>
            <a:off x="304800" y="381000"/>
            <a:ext cx="7772400" cy="494284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extLst>
      <p:ext uri="{BB962C8B-B14F-4D97-AF65-F5344CB8AC3E}">
        <p14:creationId xmlns="" xmlns:p14="http://schemas.microsoft.com/office/powerpoint/2010/main" val="263992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399220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8" name="Date Placeholder 7"/>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9" name="Slide Number Placeholder 8"/>
          <p:cNvSpPr>
            <a:spLocks noGrp="1"/>
          </p:cNvSpPr>
          <p:nvPr>
            <p:ph type="sldNum" sz="quarter" idx="11"/>
          </p:nvPr>
        </p:nvSpPr>
        <p:spPr/>
        <p:txBody>
          <a:bodyPr/>
          <a:lstStyle/>
          <a:p>
            <a:pPr rtl="0"/>
            <a:fld id="{E0A1EE4C-A48C-4210-B224-8A8E152DEF9B}" type="slidenum">
              <a:rPr lang="en-CA" smtClean="0"/>
              <a:pPr rtl="0"/>
              <a:t>‹#›</a:t>
            </a:fld>
            <a:endParaRPr lang="en-CA"/>
          </a:p>
        </p:txBody>
      </p:sp>
      <p:sp>
        <p:nvSpPr>
          <p:cNvPr id="10" name="Footer Placeholder 9"/>
          <p:cNvSpPr>
            <a:spLocks noGrp="1"/>
          </p:cNvSpPr>
          <p:nvPr>
            <p:ph type="ftr" sz="quarter" idx="12"/>
          </p:nvPr>
        </p:nvSpPr>
        <p:spPr/>
        <p:txBody>
          <a:bodyPr/>
          <a:lstStyle/>
          <a:p>
            <a:pPr rtl="0"/>
            <a:endParaRPr lang="en-CA">
              <a:solidFill>
                <a:srgbClr val="94C600"/>
              </a:solidFill>
            </a:endParaRPr>
          </a:p>
        </p:txBody>
      </p:sp>
    </p:spTree>
    <p:extLst>
      <p:ext uri="{BB962C8B-B14F-4D97-AF65-F5344CB8AC3E}">
        <p14:creationId xmlns="" xmlns:p14="http://schemas.microsoft.com/office/powerpoint/2010/main" val="540310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597743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4325620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rtl="0"/>
            <a:endParaRPr lang="en-CA">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rtl="0"/>
            <a:fld id="{E0A1EE4C-A48C-4210-B224-8A8E152DEF9B}" type="slidenum">
              <a:rPr lang="en-CA" smtClean="0"/>
              <a:pPr rtl="0"/>
              <a:t>‹#›</a:t>
            </a:fld>
            <a:endParaRPr lang="en-C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p:txBody>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
        <p:nvSpPr>
          <p:cNvPr id="9" name="Content Placeholder 8"/>
          <p:cNvSpPr>
            <a:spLocks noGrp="1"/>
          </p:cNvSpPr>
          <p:nvPr>
            <p:ph sz="quarter" idx="13"/>
          </p:nvPr>
        </p:nvSpPr>
        <p:spPr>
          <a:xfrm>
            <a:off x="1042416" y="2313432"/>
            <a:ext cx="3419856" cy="349300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8" name="Footer Placeholder 7"/>
          <p:cNvSpPr>
            <a:spLocks noGrp="1"/>
          </p:cNvSpPr>
          <p:nvPr>
            <p:ph type="ftr" sz="quarter" idx="11"/>
          </p:nvPr>
        </p:nvSpPr>
        <p:spPr/>
        <p:txBody>
          <a:bodyPr/>
          <a:lstStyle/>
          <a:p>
            <a:pPr rtl="0"/>
            <a:endParaRPr lang="en-CA">
              <a:solidFill>
                <a:srgbClr val="94C600"/>
              </a:solidFill>
            </a:endParaRPr>
          </a:p>
        </p:txBody>
      </p:sp>
      <p:sp>
        <p:nvSpPr>
          <p:cNvPr id="9" name="Slide Number Placeholder 8"/>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4" name="Footer Placeholder 3"/>
          <p:cNvSpPr>
            <a:spLocks noGrp="1"/>
          </p:cNvSpPr>
          <p:nvPr>
            <p:ph type="ftr" sz="quarter" idx="11"/>
          </p:nvPr>
        </p:nvSpPr>
        <p:spPr/>
        <p:txBody>
          <a:bodyPr/>
          <a:lstStyle/>
          <a:p>
            <a:pPr rtl="0"/>
            <a:endParaRPr lang="en-CA">
              <a:solidFill>
                <a:srgbClr val="94C600"/>
              </a:solidFill>
            </a:endParaRPr>
          </a:p>
        </p:txBody>
      </p:sp>
      <p:sp>
        <p:nvSpPr>
          <p:cNvPr id="5" name="Slide Number Placeholder 4"/>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3" name="Footer Placeholder 2"/>
          <p:cNvSpPr>
            <a:spLocks noGrp="1"/>
          </p:cNvSpPr>
          <p:nvPr>
            <p:ph type="ftr" sz="quarter" idx="11"/>
          </p:nvPr>
        </p:nvSpPr>
        <p:spPr/>
        <p:txBody>
          <a:bodyPr/>
          <a:lstStyle/>
          <a:p>
            <a:pPr rtl="0"/>
            <a:endParaRPr lang="en-CA">
              <a:solidFill>
                <a:srgbClr val="94C600"/>
              </a:solidFill>
            </a:endParaRPr>
          </a:p>
        </p:txBody>
      </p:sp>
      <p:sp>
        <p:nvSpPr>
          <p:cNvPr id="4" name="Slide Number Placeholder 3"/>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6949908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rtl="0"/>
            <a:endParaRPr lang="en-CA">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he-IL" smtClean="0"/>
              <a:t>לחץ כדי לערוך סגנון כותרת של תבנית בסיס</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11"/>
          </p:nvPr>
        </p:nvSpPr>
        <p:spPr/>
        <p:txBody>
          <a:bodyPr/>
          <a:lstStyle/>
          <a:p>
            <a:pPr rtl="0"/>
            <a:endParaRPr lang="en-CA">
              <a:solidFill>
                <a:srgbClr val="94C600"/>
              </a:solidFill>
            </a:endParaRPr>
          </a:p>
        </p:txBody>
      </p:sp>
      <p:sp>
        <p:nvSpPr>
          <p:cNvPr id="6" name="Slide Number Placeholder 5"/>
          <p:cNvSpPr>
            <a:spLocks noGrp="1"/>
          </p:cNvSpPr>
          <p:nvPr>
            <p:ph type="sldNum" sz="quarter" idx="12"/>
          </p:nvPr>
        </p:nvSpPr>
        <p:spPr/>
        <p:txBody>
          <a:bodyPr/>
          <a:lstStyle/>
          <a:p>
            <a:pPr rtl="0"/>
            <a:fld id="{E0A1EE4C-A48C-4210-B224-8A8E152DEF9B}" type="slidenum">
              <a:rPr lang="en-CA" smtClean="0"/>
              <a:pPr rtl="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p:txBody>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980652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Date Placeholder 6"/>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8" name="Footer Placeholder 7"/>
          <p:cNvSpPr>
            <a:spLocks noGrp="1"/>
          </p:cNvSpPr>
          <p:nvPr>
            <p:ph type="ftr" sz="quarter" idx="11"/>
          </p:nvPr>
        </p:nvSpPr>
        <p:spPr/>
        <p:txBody>
          <a:bodyPr/>
          <a:lstStyle/>
          <a:p>
            <a:pPr rtl="0"/>
            <a:endParaRPr lang="en-CA">
              <a:solidFill>
                <a:srgbClr val="94C600"/>
              </a:solidFill>
            </a:endParaRPr>
          </a:p>
        </p:txBody>
      </p:sp>
      <p:sp>
        <p:nvSpPr>
          <p:cNvPr id="9" name="Slide Number Placeholder 8"/>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15618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4" name="Footer Placeholder 3"/>
          <p:cNvSpPr>
            <a:spLocks noGrp="1"/>
          </p:cNvSpPr>
          <p:nvPr>
            <p:ph type="ftr" sz="quarter" idx="11"/>
          </p:nvPr>
        </p:nvSpPr>
        <p:spPr/>
        <p:txBody>
          <a:bodyPr/>
          <a:lstStyle/>
          <a:p>
            <a:pPr rtl="0"/>
            <a:endParaRPr lang="en-CA">
              <a:solidFill>
                <a:srgbClr val="94C600"/>
              </a:solidFill>
            </a:endParaRPr>
          </a:p>
        </p:txBody>
      </p:sp>
      <p:sp>
        <p:nvSpPr>
          <p:cNvPr id="5" name="Slide Number Placeholder 4"/>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123965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3" name="Footer Placeholder 2"/>
          <p:cNvSpPr>
            <a:spLocks noGrp="1"/>
          </p:cNvSpPr>
          <p:nvPr>
            <p:ph type="ftr" sz="quarter" idx="11"/>
          </p:nvPr>
        </p:nvSpPr>
        <p:spPr/>
        <p:txBody>
          <a:bodyPr/>
          <a:lstStyle/>
          <a:p>
            <a:pPr rtl="0"/>
            <a:endParaRPr lang="en-CA">
              <a:solidFill>
                <a:srgbClr val="94C600"/>
              </a:solidFill>
            </a:endParaRPr>
          </a:p>
        </p:txBody>
      </p:sp>
      <p:sp>
        <p:nvSpPr>
          <p:cNvPr id="4" name="Slide Number Placeholder 3"/>
          <p:cNvSpPr>
            <a:spLocks noGrp="1"/>
          </p:cNvSpPr>
          <p:nvPr>
            <p:ph type="sldNum" sz="quarter" idx="12"/>
          </p:nvPr>
        </p:nvSpPr>
        <p:spPr/>
        <p:txBody>
          <a:bodyPr/>
          <a:lstStyle/>
          <a:p>
            <a:pPr rtl="0"/>
            <a:fld id="{E0A1EE4C-A48C-4210-B224-8A8E152DEF9B}" type="slidenum">
              <a:rPr lang="en-CA" smtClean="0"/>
              <a:pPr rtl="0"/>
              <a:t>‹#›</a:t>
            </a:fld>
            <a:endParaRPr lang="en-CA"/>
          </a:p>
        </p:txBody>
      </p:sp>
    </p:spTree>
    <p:extLst>
      <p:ext uri="{BB962C8B-B14F-4D97-AF65-F5344CB8AC3E}">
        <p14:creationId xmlns="" xmlns:p14="http://schemas.microsoft.com/office/powerpoint/2010/main" val="217716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6" name="Footer Placeholder 5"/>
          <p:cNvSpPr>
            <a:spLocks noGrp="1"/>
          </p:cNvSpPr>
          <p:nvPr>
            <p:ph type="ftr" sz="quarter" idx="11"/>
          </p:nvPr>
        </p:nvSpPr>
        <p:spPr/>
        <p:txBody>
          <a:bodyPr/>
          <a:lstStyle/>
          <a:p>
            <a:pPr rtl="0"/>
            <a:endParaRPr lang="en-CA">
              <a:solidFill>
                <a:srgbClr val="94C600"/>
              </a:solidFill>
            </a:endParaRPr>
          </a:p>
        </p:txBody>
      </p:sp>
      <p:sp>
        <p:nvSpPr>
          <p:cNvPr id="7" name="Slide Number Placeholder 6"/>
          <p:cNvSpPr>
            <a:spLocks noGrp="1"/>
          </p:cNvSpPr>
          <p:nvPr>
            <p:ph type="sldNum" sz="quarter" idx="12"/>
          </p:nvPr>
        </p:nvSpPr>
        <p:spPr/>
        <p:txBody>
          <a:bodyPr/>
          <a:lstStyle/>
          <a:p>
            <a:pPr rtl="0"/>
            <a:fld id="{E0A1EE4C-A48C-4210-B224-8A8E152DEF9B}" type="slidenum">
              <a:rPr lang="en-CA" smtClean="0"/>
              <a:pPr rtl="0"/>
              <a:t>‹#›</a:t>
            </a:fld>
            <a:endParaRPr lang="en-CA"/>
          </a:p>
        </p:txBody>
      </p:sp>
      <p:sp>
        <p:nvSpPr>
          <p:cNvPr id="9" name="Content Placeholder 8"/>
          <p:cNvSpPr>
            <a:spLocks noGrp="1"/>
          </p:cNvSpPr>
          <p:nvPr>
            <p:ph sz="quarter" idx="13"/>
          </p:nvPr>
        </p:nvSpPr>
        <p:spPr>
          <a:xfrm>
            <a:off x="304800" y="381000"/>
            <a:ext cx="7772400" cy="494284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extLst>
      <p:ext uri="{BB962C8B-B14F-4D97-AF65-F5344CB8AC3E}">
        <p14:creationId xmlns="" xmlns:p14="http://schemas.microsoft.com/office/powerpoint/2010/main" val="3777110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8" name="Date Placeholder 7"/>
          <p:cNvSpPr>
            <a:spLocks noGrp="1"/>
          </p:cNvSpPr>
          <p:nvPr>
            <p:ph type="dt" sz="half" idx="10"/>
          </p:nvPr>
        </p:nvSpPr>
        <p:spPr/>
        <p:txBody>
          <a:body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9" name="Slide Number Placeholder 8"/>
          <p:cNvSpPr>
            <a:spLocks noGrp="1"/>
          </p:cNvSpPr>
          <p:nvPr>
            <p:ph type="sldNum" sz="quarter" idx="11"/>
          </p:nvPr>
        </p:nvSpPr>
        <p:spPr/>
        <p:txBody>
          <a:bodyPr/>
          <a:lstStyle/>
          <a:p>
            <a:pPr rtl="0"/>
            <a:fld id="{E0A1EE4C-A48C-4210-B224-8A8E152DEF9B}" type="slidenum">
              <a:rPr lang="en-CA" smtClean="0"/>
              <a:pPr rtl="0"/>
              <a:t>‹#›</a:t>
            </a:fld>
            <a:endParaRPr lang="en-CA"/>
          </a:p>
        </p:txBody>
      </p:sp>
      <p:sp>
        <p:nvSpPr>
          <p:cNvPr id="10" name="Footer Placeholder 9"/>
          <p:cNvSpPr>
            <a:spLocks noGrp="1"/>
          </p:cNvSpPr>
          <p:nvPr>
            <p:ph type="ftr" sz="quarter" idx="12"/>
          </p:nvPr>
        </p:nvSpPr>
        <p:spPr/>
        <p:txBody>
          <a:bodyPr/>
          <a:lstStyle/>
          <a:p>
            <a:pPr rtl="0"/>
            <a:endParaRPr lang="en-CA">
              <a:solidFill>
                <a:srgbClr val="94C600"/>
              </a:solidFill>
            </a:endParaRPr>
          </a:p>
        </p:txBody>
      </p:sp>
    </p:spTree>
    <p:extLst>
      <p:ext uri="{BB962C8B-B14F-4D97-AF65-F5344CB8AC3E}">
        <p14:creationId xmlns="" xmlns:p14="http://schemas.microsoft.com/office/powerpoint/2010/main" val="426659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rtl="0"/>
            <a:fld id="{E0A1EE4C-A48C-4210-B224-8A8E152DEF9B}" type="slidenum">
              <a:rPr lang="en-CA" smtClean="0"/>
              <a:pPr rtl="0"/>
              <a:t>‹#›</a:t>
            </a:fld>
            <a:endParaRPr lang="en-C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rtl="0"/>
            <a:endParaRPr lang="en-CA">
              <a:solidFill>
                <a:srgbClr val="94C600"/>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rtl="0"/>
            <a:fld id="{C71D65A6-6D19-46E9-9B85-59D4D7F3233F}" type="datetimeFigureOut">
              <a:rPr lang="en-CA" smtClean="0">
                <a:solidFill>
                  <a:srgbClr val="DFDCB7"/>
                </a:solidFill>
              </a:rPr>
              <a:pPr rtl="0"/>
              <a:t>30/12/2014</a:t>
            </a:fld>
            <a:endParaRPr lang="en-CA">
              <a:solidFill>
                <a:srgbClr val="DFDCB7"/>
              </a:solidFill>
            </a:endParaRPr>
          </a:p>
        </p:txBody>
      </p:sp>
    </p:spTree>
    <p:extLst>
      <p:ext uri="{BB962C8B-B14F-4D97-AF65-F5344CB8AC3E}">
        <p14:creationId xmlns="" xmlns:p14="http://schemas.microsoft.com/office/powerpoint/2010/main" val="247323537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rtl="0"/>
            <a:fld id="{E0A1EE4C-A48C-4210-B224-8A8E152DEF9B}" type="slidenum">
              <a:rPr lang="en-CA" smtClean="0"/>
              <a:pPr rtl="0"/>
              <a:t>‹#›</a:t>
            </a:fld>
            <a:endParaRPr lang="en-C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rtl="0"/>
            <a:endParaRPr lang="en-CA">
              <a:solidFill>
                <a:srgbClr val="94C600"/>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rtl="0"/>
            <a:fld id="{C71D65A6-6D19-46E9-9B85-59D4D7F3233F}" type="datetimeFigureOut">
              <a:rPr lang="en-CA" smtClean="0">
                <a:solidFill>
                  <a:srgbClr val="DFDCB7"/>
                </a:solidFill>
              </a:rPr>
              <a:pPr rtl="0"/>
              <a:t>30/12/2014</a:t>
            </a:fld>
            <a:endParaRPr lang="en-CA">
              <a:solidFill>
                <a:srgbClr val="DFDCB7"/>
              </a:solidFill>
            </a:endParaRPr>
          </a:p>
        </p:txBody>
      </p:sp>
    </p:spTree>
    <p:extLst>
      <p:ext uri="{BB962C8B-B14F-4D97-AF65-F5344CB8AC3E}">
        <p14:creationId xmlns="" xmlns:p14="http://schemas.microsoft.com/office/powerpoint/2010/main" val="46083355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rtl="0"/>
            <a:fld id="{C71D65A6-6D19-46E9-9B85-59D4D7F3233F}" type="datetimeFigureOut">
              <a:rPr lang="en-CA" smtClean="0">
                <a:solidFill>
                  <a:srgbClr val="DFDCB7"/>
                </a:solidFill>
              </a:rPr>
              <a:pPr rtl="0"/>
              <a:t>30/12/2014</a:t>
            </a:fld>
            <a:endParaRPr lang="en-CA">
              <a:solidFill>
                <a:srgbClr val="DFDCB7"/>
              </a:solidFill>
            </a:endParaRP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rtl="0"/>
            <a:endParaRPr lang="en-CA">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rtl="0"/>
            <a:fld id="{E0A1EE4C-A48C-4210-B224-8A8E152DEF9B}" type="slidenum">
              <a:rPr lang="en-CA" smtClean="0"/>
              <a:pPr rtl="0"/>
              <a:t>‹#›</a:t>
            </a:fld>
            <a:endParaRPr lang="en-CA"/>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mailto:michael.perla1@gmail.com"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r" rtl="1"/>
            <a:r>
              <a:rPr lang="he-IL" dirty="0" smtClean="0"/>
              <a:t>הגישה המוטיבציוניות – סדנת מבוא</a:t>
            </a:r>
            <a:endParaRPr lang="en-CA" dirty="0"/>
          </a:p>
        </p:txBody>
      </p:sp>
      <p:sp>
        <p:nvSpPr>
          <p:cNvPr id="3" name="Subtitle 2"/>
          <p:cNvSpPr>
            <a:spLocks noGrp="1"/>
          </p:cNvSpPr>
          <p:nvPr>
            <p:ph type="subTitle" idx="1"/>
          </p:nvPr>
        </p:nvSpPr>
        <p:spPr/>
        <p:txBody>
          <a:bodyPr>
            <a:normAutofit lnSpcReduction="10000"/>
          </a:bodyPr>
          <a:lstStyle/>
          <a:p>
            <a:pPr algn="r" rtl="1"/>
            <a:r>
              <a:rPr lang="he-IL" dirty="0" smtClean="0"/>
              <a:t>מיכאל </a:t>
            </a:r>
            <a:r>
              <a:rPr lang="he-IL" dirty="0" err="1" smtClean="0"/>
              <a:t>פרלה</a:t>
            </a:r>
            <a:endParaRPr lang="he-IL" dirty="0" smtClean="0"/>
          </a:p>
          <a:p>
            <a:pPr algn="r" rtl="1"/>
            <a:r>
              <a:rPr lang="he-IL" dirty="0" smtClean="0"/>
              <a:t>הכנס השנתי של החטיבה השיקומית</a:t>
            </a:r>
          </a:p>
          <a:p>
            <a:pPr algn="r" rtl="1"/>
            <a:r>
              <a:rPr lang="he-IL" dirty="0" smtClean="0"/>
              <a:t>דצמבר 2014</a:t>
            </a:r>
          </a:p>
        </p:txBody>
      </p:sp>
    </p:spTree>
    <p:extLst>
      <p:ext uri="{BB962C8B-B14F-4D97-AF65-F5344CB8AC3E}">
        <p14:creationId xmlns="" xmlns:p14="http://schemas.microsoft.com/office/powerpoint/2010/main" val="3328478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chemeClr val="tx1"/>
                </a:solidFill>
              </a:rPr>
              <a:t>זרימה עם ההתנגדות</a:t>
            </a:r>
            <a:endParaRPr lang="en-CA" dirty="0">
              <a:solidFill>
                <a:schemeClr val="tx1"/>
              </a:solidFill>
            </a:endParaRPr>
          </a:p>
        </p:txBody>
      </p:sp>
      <p:sp>
        <p:nvSpPr>
          <p:cNvPr id="4" name="Content Placeholder 3"/>
          <p:cNvSpPr>
            <a:spLocks noGrp="1"/>
          </p:cNvSpPr>
          <p:nvPr>
            <p:ph sz="half" idx="1"/>
          </p:nvPr>
        </p:nvSpPr>
        <p:spPr/>
        <p:txBody>
          <a:bodyPr>
            <a:normAutofit/>
          </a:bodyPr>
          <a:lstStyle/>
          <a:p>
            <a:pPr marL="0" indent="0">
              <a:buNone/>
            </a:pPr>
            <a:r>
              <a:rPr lang="he-IL" sz="2000" dirty="0" smtClean="0"/>
              <a:t>מטפל</a:t>
            </a:r>
            <a:r>
              <a:rPr lang="he-IL" sz="2000" dirty="0"/>
              <a:t>: נוכל להיפגש פעם בשבוע ולעבוד ביחד כדי לעזור לך עם החרדות. </a:t>
            </a:r>
          </a:p>
          <a:p>
            <a:pPr marL="0" indent="0">
              <a:buNone/>
            </a:pPr>
            <a:r>
              <a:rPr lang="he-IL" sz="2000" dirty="0"/>
              <a:t>מטופל </a:t>
            </a:r>
            <a:r>
              <a:rPr lang="he-IL" sz="2000" dirty="0" smtClean="0"/>
              <a:t>: </a:t>
            </a:r>
            <a:r>
              <a:rPr lang="he-IL" sz="2000" dirty="0"/>
              <a:t>כן, בסדר. פעם בשבוע? זה די הרבה.  </a:t>
            </a:r>
          </a:p>
          <a:p>
            <a:pPr marL="0" indent="0" algn="r" rtl="1">
              <a:buNone/>
            </a:pPr>
            <a:r>
              <a:rPr lang="he-IL" sz="2000" dirty="0" smtClean="0"/>
              <a:t>מטפל: נשמע שאתה רוצה אבל אתה גם מרגיש שפעם בשבוע זה יותר מדי. תגיד לי קצת יותר על זה. מה אתה מרגיש שקשה לך סביב העניין הזה.</a:t>
            </a:r>
            <a:endParaRPr lang="en-CA" dirty="0"/>
          </a:p>
        </p:txBody>
      </p:sp>
      <p:sp>
        <p:nvSpPr>
          <p:cNvPr id="5" name="Content Placeholder 4"/>
          <p:cNvSpPr>
            <a:spLocks noGrp="1"/>
          </p:cNvSpPr>
          <p:nvPr>
            <p:ph sz="half" idx="2"/>
          </p:nvPr>
        </p:nvSpPr>
        <p:spPr/>
        <p:txBody>
          <a:bodyPr>
            <a:normAutofit/>
          </a:bodyPr>
          <a:lstStyle/>
          <a:p>
            <a:pPr marL="0" indent="0" algn="r" rtl="1">
              <a:buNone/>
            </a:pPr>
            <a:r>
              <a:rPr lang="he-IL" sz="2000" dirty="0" smtClean="0"/>
              <a:t>מטפל: נוכל להיפגש פעם בשבוע ולעבוד ביחד כדי לעזור לך עם החרדות. </a:t>
            </a:r>
          </a:p>
          <a:p>
            <a:pPr marL="0" indent="0" algn="r" rtl="1">
              <a:buNone/>
            </a:pPr>
            <a:r>
              <a:rPr lang="he-IL" sz="2000" dirty="0" smtClean="0"/>
              <a:t>מטופל: כן, בסדר. פעם בשבוע? זה די הרבה.  </a:t>
            </a:r>
          </a:p>
          <a:p>
            <a:pPr marL="0" indent="0" algn="r" rtl="1">
              <a:buNone/>
            </a:pPr>
            <a:r>
              <a:rPr lang="he-IL" sz="2000" dirty="0" smtClean="0"/>
              <a:t>מטפל: זה באמת דורש הרבה אנרגיה. אבל זה גם קריטי במצבך. זה חשוב שתגיע באופן סדיר.  </a:t>
            </a:r>
          </a:p>
          <a:p>
            <a:pPr marL="0" indent="0" algn="r" rtl="1">
              <a:buNone/>
            </a:pPr>
            <a:endParaRPr lang="en-CA" sz="2000" dirty="0"/>
          </a:p>
        </p:txBody>
      </p:sp>
      <p:pic>
        <p:nvPicPr>
          <p:cNvPr id="8" name="Picture 7"/>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83568" y="4869160"/>
            <a:ext cx="1125664" cy="1691571"/>
          </a:xfrm>
          <a:prstGeom prst="rect">
            <a:avLst/>
          </a:prstGeom>
        </p:spPr>
      </p:pic>
      <p:pic>
        <p:nvPicPr>
          <p:cNvPr id="9" name="Picture 8"/>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427984" y="4653136"/>
            <a:ext cx="2093979" cy="1570484"/>
          </a:xfrm>
          <a:prstGeom prst="rect">
            <a:avLst/>
          </a:prstGeom>
        </p:spPr>
      </p:pic>
    </p:spTree>
    <p:extLst>
      <p:ext uri="{BB962C8B-B14F-4D97-AF65-F5344CB8AC3E}">
        <p14:creationId xmlns="" xmlns:p14="http://schemas.microsoft.com/office/powerpoint/2010/main" val="3250918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algn="ctr"/>
            <a:r>
              <a:rPr lang="he-IL" dirty="0" smtClean="0">
                <a:solidFill>
                  <a:schemeClr val="tx1"/>
                </a:solidFill>
              </a:rPr>
              <a:t>עידוד אי ההתאמה</a:t>
            </a:r>
            <a:endParaRPr lang="en-CA" dirty="0">
              <a:solidFill>
                <a:schemeClr val="tx1"/>
              </a:solidFill>
            </a:endParaRPr>
          </a:p>
        </p:txBody>
      </p:sp>
      <p:pic>
        <p:nvPicPr>
          <p:cNvPr id="6" name="Content Placeholder 5"/>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1414462" y="2521744"/>
            <a:ext cx="1743075" cy="2619375"/>
          </a:xfrm>
        </p:spPr>
      </p:pic>
      <p:sp>
        <p:nvSpPr>
          <p:cNvPr id="4" name="Content Placeholder 3"/>
          <p:cNvSpPr>
            <a:spLocks noGrp="1"/>
          </p:cNvSpPr>
          <p:nvPr>
            <p:ph sz="half" idx="2"/>
          </p:nvPr>
        </p:nvSpPr>
        <p:spPr>
          <a:xfrm>
            <a:off x="4419600" y="1052736"/>
            <a:ext cx="3657600" cy="5073744"/>
          </a:xfrm>
        </p:spPr>
        <p:txBody>
          <a:bodyPr>
            <a:noAutofit/>
          </a:bodyPr>
          <a:lstStyle/>
          <a:p>
            <a:pPr algn="r" rtl="1"/>
            <a:r>
              <a:rPr lang="he-IL" sz="1800" dirty="0" smtClean="0"/>
              <a:t>(למטופל המסתגר בבית בגלל נכות) "נניח שלא תעשה שינויים, אלא רק תמשיך כמו שאתה עכשיו. איך לדעתך יראו החיים שלך </a:t>
            </a:r>
            <a:r>
              <a:rPr lang="he-IL" sz="1800" dirty="0"/>
              <a:t> </a:t>
            </a:r>
            <a:r>
              <a:rPr lang="he-IL" sz="1800" dirty="0" smtClean="0"/>
              <a:t>עוד שנתיים שלש?" </a:t>
            </a:r>
            <a:r>
              <a:rPr lang="he-IL" sz="1800" b="1" dirty="0" smtClean="0"/>
              <a:t>(להביט קדימה)</a:t>
            </a:r>
          </a:p>
          <a:p>
            <a:pPr algn="r" rtl="1"/>
            <a:r>
              <a:rPr lang="he-IL" sz="1800" dirty="0" smtClean="0"/>
              <a:t>"איך היו החיים שלך לפני שהתחלת להשתמש במשככי כאבים?"  "מתי בפעם האחרונה הרגשת שהדברים הולכים בסדר עבורך? איך היו החיים שלך אז?" </a:t>
            </a:r>
            <a:r>
              <a:rPr lang="he-IL" sz="1800" b="1" dirty="0" smtClean="0"/>
              <a:t>(להביט אחורה)</a:t>
            </a:r>
          </a:p>
          <a:p>
            <a:pPr algn="r" rtl="1"/>
            <a:r>
              <a:rPr lang="he-IL" sz="1800" dirty="0" smtClean="0"/>
              <a:t>"אתה מספר לי שמאד חשוב לך לראות את הילדים שלך גדלים ומתפתחים ולעזור להם. איך ההימורים שלך ניכנסים לתמונה?"  "סיפרת לי כמה חשוב לך להתגייס ולהיות קרבי. איך ה </a:t>
            </a:r>
            <a:r>
              <a:rPr lang="en-US" sz="1800" dirty="0" smtClean="0"/>
              <a:t>OCD</a:t>
            </a:r>
            <a:r>
              <a:rPr lang="he-IL" sz="1800" dirty="0" smtClean="0"/>
              <a:t> מסתדר עם זה?" </a:t>
            </a:r>
            <a:r>
              <a:rPr lang="he-IL" sz="1800" b="1" dirty="0" smtClean="0"/>
              <a:t>(חקירת מטרות וערכים)</a:t>
            </a:r>
          </a:p>
          <a:p>
            <a:pPr algn="r" rtl="1"/>
            <a:endParaRPr lang="en-CA" sz="1800" dirty="0"/>
          </a:p>
        </p:txBody>
      </p:sp>
    </p:spTree>
    <p:extLst>
      <p:ext uri="{BB962C8B-B14F-4D97-AF65-F5344CB8AC3E}">
        <p14:creationId xmlns="" xmlns:p14="http://schemas.microsoft.com/office/powerpoint/2010/main" val="956657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chemeClr val="tx1"/>
                </a:solidFill>
              </a:rPr>
              <a:t>תמיכה במסוגלות עצמית (מלכודות)</a:t>
            </a:r>
            <a:endParaRPr lang="en-CA" dirty="0">
              <a:solidFill>
                <a:schemeClr val="tx1"/>
              </a:solidFill>
            </a:endParaRPr>
          </a:p>
        </p:txBody>
      </p:sp>
      <p:pic>
        <p:nvPicPr>
          <p:cNvPr id="5" name="Content Placeholder 4"/>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611559" y="2636912"/>
            <a:ext cx="3666807" cy="2005285"/>
          </a:xfrm>
        </p:spPr>
      </p:pic>
      <p:sp>
        <p:nvSpPr>
          <p:cNvPr id="4" name="Content Placeholder 3"/>
          <p:cNvSpPr>
            <a:spLocks noGrp="1"/>
          </p:cNvSpPr>
          <p:nvPr>
            <p:ph sz="half" idx="2"/>
          </p:nvPr>
        </p:nvSpPr>
        <p:spPr/>
        <p:txBody>
          <a:bodyPr/>
          <a:lstStyle/>
          <a:p>
            <a:pPr algn="r" rtl="1"/>
            <a:r>
              <a:rPr lang="he-IL" dirty="0" smtClean="0"/>
              <a:t>צווי או הנחיה: "במצבך, זה מה שצריך לעשות..."</a:t>
            </a:r>
          </a:p>
          <a:p>
            <a:pPr algn="r" rtl="1"/>
            <a:r>
              <a:rPr lang="he-IL" dirty="0" smtClean="0"/>
              <a:t>הרגעה נחרצת: "אני בטוח שאתה מסוגל לעשות את זה..."</a:t>
            </a:r>
          </a:p>
          <a:p>
            <a:pPr algn="r" rtl="1"/>
            <a:r>
              <a:rPr lang="he-IL" dirty="0" smtClean="0"/>
              <a:t>"אמפטיה" פסימית מדי</a:t>
            </a:r>
            <a:endParaRPr lang="he-IL" dirty="0"/>
          </a:p>
          <a:p>
            <a:pPr algn="r" rtl="1"/>
            <a:endParaRPr lang="en-CA" dirty="0"/>
          </a:p>
        </p:txBody>
      </p:sp>
    </p:spTree>
    <p:extLst>
      <p:ext uri="{BB962C8B-B14F-4D97-AF65-F5344CB8AC3E}">
        <p14:creationId xmlns="" xmlns:p14="http://schemas.microsoft.com/office/powerpoint/2010/main" val="3782595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620000" cy="130026"/>
          </a:xfrm>
        </p:spPr>
        <p:txBody>
          <a:bodyPr/>
          <a:lstStyle/>
          <a:p>
            <a:endParaRPr lang="he-IL" dirty="0"/>
          </a:p>
        </p:txBody>
      </p:sp>
      <p:sp>
        <p:nvSpPr>
          <p:cNvPr id="3" name="מציין מיקום טקסט 2"/>
          <p:cNvSpPr>
            <a:spLocks noGrp="1"/>
          </p:cNvSpPr>
          <p:nvPr>
            <p:ph type="body" idx="1"/>
          </p:nvPr>
        </p:nvSpPr>
        <p:spPr>
          <a:xfrm>
            <a:off x="457200" y="116633"/>
            <a:ext cx="3657600" cy="504056"/>
          </a:xfrm>
        </p:spPr>
        <p:txBody>
          <a:bodyPr/>
          <a:lstStyle/>
          <a:p>
            <a:r>
              <a:rPr lang="he-IL" sz="3200" dirty="0" smtClean="0">
                <a:solidFill>
                  <a:schemeClr val="tx1"/>
                </a:solidFill>
              </a:rPr>
              <a:t>שפת התנגדות</a:t>
            </a:r>
            <a:endParaRPr lang="he-IL" sz="3200" dirty="0">
              <a:solidFill>
                <a:schemeClr val="tx1"/>
              </a:solidFill>
            </a:endParaRPr>
          </a:p>
        </p:txBody>
      </p:sp>
      <p:sp>
        <p:nvSpPr>
          <p:cNvPr id="4" name="מציין מיקום תוכן 3"/>
          <p:cNvSpPr>
            <a:spLocks noGrp="1"/>
          </p:cNvSpPr>
          <p:nvPr>
            <p:ph sz="half" idx="2"/>
          </p:nvPr>
        </p:nvSpPr>
        <p:spPr>
          <a:xfrm>
            <a:off x="457200" y="692696"/>
            <a:ext cx="3657600" cy="5832648"/>
          </a:xfrm>
        </p:spPr>
        <p:txBody>
          <a:bodyPr>
            <a:noAutofit/>
          </a:bodyPr>
          <a:lstStyle/>
          <a:p>
            <a:r>
              <a:rPr lang="he-IL" dirty="0"/>
              <a:t>יתרונות המצב </a:t>
            </a:r>
            <a:r>
              <a:rPr lang="he-IL" dirty="0" smtClean="0"/>
              <a:t>הקיים ("אני נישאר המון בבית ויכול לשחק על המחשב כמה שאני רוצה")</a:t>
            </a:r>
            <a:endParaRPr lang="he-IL" dirty="0"/>
          </a:p>
          <a:p>
            <a:r>
              <a:rPr lang="he-IL" dirty="0"/>
              <a:t>חסרונות </a:t>
            </a:r>
            <a:r>
              <a:rPr lang="he-IL" dirty="0" smtClean="0"/>
              <a:t>השינוי ("אני כבר לא עובד שלש שנים בגלל הדיכאון... אני כבר לא בעניינים מבחינה מקצועית")</a:t>
            </a:r>
          </a:p>
          <a:p>
            <a:r>
              <a:rPr lang="he-IL" dirty="0" smtClean="0"/>
              <a:t>כוונה </a:t>
            </a:r>
            <a:r>
              <a:rPr lang="he-IL" dirty="0"/>
              <a:t>לא להשתנות ("אני כבר רגיל לעצמי ככה. לא מכיר משהו אחר")</a:t>
            </a:r>
          </a:p>
          <a:p>
            <a:r>
              <a:rPr lang="he-IL" dirty="0" smtClean="0"/>
              <a:t>פסימיות </a:t>
            </a:r>
            <a:r>
              <a:rPr lang="he-IL" dirty="0"/>
              <a:t>לגבי </a:t>
            </a:r>
            <a:r>
              <a:rPr lang="he-IL" dirty="0" smtClean="0"/>
              <a:t>השינוי ("כבר ניסיתי. זה לא ניראה לי אפשרי. זה חזק ממני")</a:t>
            </a:r>
            <a:endParaRPr lang="he-IL" dirty="0"/>
          </a:p>
          <a:p>
            <a:endParaRPr lang="he-IL" dirty="0"/>
          </a:p>
        </p:txBody>
      </p:sp>
      <p:sp>
        <p:nvSpPr>
          <p:cNvPr id="5" name="מציין מיקום טקסט 4"/>
          <p:cNvSpPr>
            <a:spLocks noGrp="1"/>
          </p:cNvSpPr>
          <p:nvPr>
            <p:ph type="body" sz="quarter" idx="3"/>
          </p:nvPr>
        </p:nvSpPr>
        <p:spPr>
          <a:xfrm>
            <a:off x="4419600" y="188641"/>
            <a:ext cx="3657600" cy="432048"/>
          </a:xfrm>
        </p:spPr>
        <p:txBody>
          <a:bodyPr/>
          <a:lstStyle/>
          <a:p>
            <a:r>
              <a:rPr lang="he-IL" sz="3200" dirty="0" smtClean="0">
                <a:solidFill>
                  <a:schemeClr val="tx1"/>
                </a:solidFill>
              </a:rPr>
              <a:t>שפת שינוי</a:t>
            </a:r>
            <a:endParaRPr lang="he-IL" sz="3200" dirty="0">
              <a:solidFill>
                <a:schemeClr val="tx1"/>
              </a:solidFill>
            </a:endParaRPr>
          </a:p>
        </p:txBody>
      </p:sp>
      <p:sp>
        <p:nvSpPr>
          <p:cNvPr id="6" name="מציין מיקום תוכן 5"/>
          <p:cNvSpPr>
            <a:spLocks noGrp="1"/>
          </p:cNvSpPr>
          <p:nvPr>
            <p:ph sz="quarter" idx="4"/>
          </p:nvPr>
        </p:nvSpPr>
        <p:spPr>
          <a:xfrm>
            <a:off x="4419600" y="764704"/>
            <a:ext cx="3657600" cy="5616624"/>
          </a:xfrm>
        </p:spPr>
        <p:txBody>
          <a:bodyPr>
            <a:normAutofit/>
          </a:bodyPr>
          <a:lstStyle/>
          <a:p>
            <a:r>
              <a:rPr lang="he-IL" dirty="0"/>
              <a:t>חסרונות המצב </a:t>
            </a:r>
            <a:r>
              <a:rPr lang="he-IL" dirty="0" smtClean="0"/>
              <a:t>הקיים ("אם הילד ימשיך בחרדות האלו הוא יכשל בלימודים")</a:t>
            </a:r>
            <a:endParaRPr lang="he-IL" dirty="0"/>
          </a:p>
          <a:p>
            <a:r>
              <a:rPr lang="he-IL" dirty="0"/>
              <a:t>יתרונות </a:t>
            </a:r>
            <a:r>
              <a:rPr lang="he-IL" dirty="0" smtClean="0"/>
              <a:t>השינוי ("אם אני מתחיל לעבוד זה ייתן לי טעם לחיים")</a:t>
            </a:r>
            <a:endParaRPr lang="he-IL" dirty="0"/>
          </a:p>
          <a:p>
            <a:r>
              <a:rPr lang="he-IL" dirty="0"/>
              <a:t>כוונה </a:t>
            </a:r>
            <a:r>
              <a:rPr lang="he-IL" dirty="0" smtClean="0"/>
              <a:t>להשתנות ("אני רוצה לצאת מהדיכאון")</a:t>
            </a:r>
            <a:endParaRPr lang="he-IL" dirty="0"/>
          </a:p>
          <a:p>
            <a:r>
              <a:rPr lang="he-IL" dirty="0"/>
              <a:t>אופטימיות לגבי </a:t>
            </a:r>
            <a:r>
              <a:rPr lang="he-IL" dirty="0" smtClean="0"/>
              <a:t>שינוי ("ראיתי תוכנית טלוויזיה על אנשים שהצליחו להתמודד עם טראומות")</a:t>
            </a:r>
            <a:endParaRPr lang="he-IL" dirty="0"/>
          </a:p>
          <a:p>
            <a:endParaRPr lang="he-IL" dirty="0"/>
          </a:p>
        </p:txBody>
      </p:sp>
    </p:spTree>
    <p:extLst>
      <p:ext uri="{BB962C8B-B14F-4D97-AF65-F5344CB8AC3E}">
        <p14:creationId xmlns="" xmlns:p14="http://schemas.microsoft.com/office/powerpoint/2010/main" val="699305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תגובות התעמתות</a:t>
            </a:r>
            <a:endParaRPr lang="he-IL" b="1" dirty="0"/>
          </a:p>
        </p:txBody>
      </p:sp>
      <p:sp>
        <p:nvSpPr>
          <p:cNvPr id="4" name="מציין מיקום תוכן 3"/>
          <p:cNvSpPr>
            <a:spLocks noGrp="1"/>
          </p:cNvSpPr>
          <p:nvPr>
            <p:ph sz="half" idx="2"/>
          </p:nvPr>
        </p:nvSpPr>
        <p:spPr>
          <a:xfrm>
            <a:off x="4139952" y="1536192"/>
            <a:ext cx="3937248" cy="4590288"/>
          </a:xfrm>
        </p:spPr>
        <p:txBody>
          <a:bodyPr/>
          <a:lstStyle/>
          <a:p>
            <a:pPr lvl="0" indent="-342900">
              <a:lnSpc>
                <a:spcPct val="115000"/>
              </a:lnSpc>
              <a:buFont typeface="+mj-lt"/>
              <a:buAutoNum type="arabicPeriod"/>
            </a:pPr>
            <a:r>
              <a:rPr lang="he-IL" dirty="0">
                <a:ea typeface="Calibri"/>
              </a:rPr>
              <a:t>טיעון למען שינוי.</a:t>
            </a:r>
            <a:endParaRPr lang="en-US" dirty="0">
              <a:ea typeface="Calibri"/>
              <a:cs typeface="Arial"/>
            </a:endParaRPr>
          </a:p>
          <a:p>
            <a:pPr lvl="0" indent="-342900">
              <a:lnSpc>
                <a:spcPct val="115000"/>
              </a:lnSpc>
              <a:buFont typeface="+mj-lt"/>
              <a:buAutoNum type="arabicPeriod"/>
            </a:pPr>
            <a:r>
              <a:rPr lang="he-IL" dirty="0">
                <a:ea typeface="Calibri"/>
              </a:rPr>
              <a:t>נטילת תפקיד המומחה.</a:t>
            </a:r>
            <a:endParaRPr lang="en-US" dirty="0">
              <a:ea typeface="Calibri"/>
              <a:cs typeface="Arial"/>
            </a:endParaRPr>
          </a:p>
          <a:p>
            <a:pPr lvl="0" indent="-342900">
              <a:lnSpc>
                <a:spcPct val="115000"/>
              </a:lnSpc>
              <a:buFont typeface="+mj-lt"/>
              <a:buAutoNum type="arabicPeriod"/>
            </a:pPr>
            <a:r>
              <a:rPr lang="he-IL" dirty="0">
                <a:ea typeface="Calibri"/>
              </a:rPr>
              <a:t>ביקורת.</a:t>
            </a:r>
            <a:endParaRPr lang="en-US" dirty="0">
              <a:ea typeface="Calibri"/>
              <a:cs typeface="Arial"/>
            </a:endParaRPr>
          </a:p>
          <a:p>
            <a:pPr lvl="0" indent="-342900">
              <a:lnSpc>
                <a:spcPct val="115000"/>
              </a:lnSpc>
              <a:buFont typeface="+mj-lt"/>
              <a:buAutoNum type="arabicPeriod"/>
            </a:pPr>
            <a:r>
              <a:rPr lang="he-IL" dirty="0">
                <a:ea typeface="Calibri"/>
              </a:rPr>
              <a:t>תיוג.</a:t>
            </a:r>
            <a:endParaRPr lang="en-US" dirty="0">
              <a:ea typeface="Calibri"/>
              <a:cs typeface="Arial"/>
            </a:endParaRPr>
          </a:p>
          <a:p>
            <a:pPr lvl="0" indent="-342900">
              <a:lnSpc>
                <a:spcPct val="115000"/>
              </a:lnSpc>
              <a:buFont typeface="+mj-lt"/>
              <a:buAutoNum type="arabicPeriod"/>
            </a:pPr>
            <a:r>
              <a:rPr lang="he-IL" dirty="0">
                <a:ea typeface="Calibri"/>
              </a:rPr>
              <a:t>מתן תחושה של לחץ וחוסר זמן.</a:t>
            </a:r>
            <a:endParaRPr lang="en-US" dirty="0">
              <a:ea typeface="Calibri"/>
              <a:cs typeface="Arial"/>
            </a:endParaRPr>
          </a:p>
          <a:p>
            <a:pPr lvl="0" indent="-342900">
              <a:lnSpc>
                <a:spcPct val="115000"/>
              </a:lnSpc>
              <a:spcAft>
                <a:spcPts val="1000"/>
              </a:spcAft>
              <a:buFont typeface="+mj-lt"/>
              <a:buAutoNum type="arabicPeriod"/>
            </a:pPr>
            <a:r>
              <a:rPr lang="he-IL" dirty="0">
                <a:ea typeface="Calibri"/>
              </a:rPr>
              <a:t>תביעה לעליונות.</a:t>
            </a:r>
            <a:endParaRPr lang="en-US" dirty="0">
              <a:ea typeface="Calibri"/>
              <a:cs typeface="Arial"/>
            </a:endParaRPr>
          </a:p>
          <a:p>
            <a:pPr marL="114300" indent="0">
              <a:buNone/>
            </a:pPr>
            <a:endParaRPr lang="he-IL" dirty="0"/>
          </a:p>
        </p:txBody>
      </p:sp>
      <p:pic>
        <p:nvPicPr>
          <p:cNvPr id="1026" name="Picture 2"/>
          <p:cNvPicPr>
            <a:picLocks noGrp="1" noChangeAspect="1" noChangeArrowheads="1"/>
          </p:cNvPicPr>
          <p:nvPr>
            <p:ph sz="half"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3568" y="2636912"/>
            <a:ext cx="3313370" cy="24850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30364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solidFill>
                  <a:schemeClr val="tx1"/>
                </a:solidFill>
              </a:rPr>
              <a:t>סיכום ביניים  </a:t>
            </a:r>
            <a:endParaRPr lang="he-IL" dirty="0">
              <a:solidFill>
                <a:schemeClr val="tx1"/>
              </a:solidFill>
            </a:endParaRPr>
          </a:p>
        </p:txBody>
      </p:sp>
      <p:sp>
        <p:nvSpPr>
          <p:cNvPr id="3" name="מציין מיקום תוכן 2"/>
          <p:cNvSpPr>
            <a:spLocks noGrp="1"/>
          </p:cNvSpPr>
          <p:nvPr>
            <p:ph idx="1"/>
          </p:nvPr>
        </p:nvSpPr>
        <p:spPr/>
        <p:txBody>
          <a:bodyPr>
            <a:normAutofit fontScale="85000" lnSpcReduction="10000"/>
          </a:bodyPr>
          <a:lstStyle/>
          <a:p>
            <a:r>
              <a:rPr lang="he-IL" sz="2600" dirty="0"/>
              <a:t>יש להבין את תגובות המטופל בהקשר של הקשר הטיפולי והאופן בו המטפל מגיב אליהן.</a:t>
            </a:r>
          </a:p>
          <a:p>
            <a:r>
              <a:rPr lang="he-IL" sz="2600" dirty="0"/>
              <a:t>הקשר הטיפולי משתנה כל פני הרצף של הרמוניה ודיסהרמוניה.</a:t>
            </a:r>
          </a:p>
          <a:p>
            <a:r>
              <a:rPr lang="he-IL" sz="2600" dirty="0"/>
              <a:t>שפת שינוי ושפת התנגדות  מהוות סימנים להרמוניה ודיסהרמוניה וגם מנבאות במידה רבה את הסיכוי לשינוי התנהגות.</a:t>
            </a:r>
          </a:p>
          <a:p>
            <a:r>
              <a:rPr lang="he-IL" sz="2600" dirty="0"/>
              <a:t>תגובות טיפול מסוימות מעוררות ומחריפות את ההתנגדות. </a:t>
            </a:r>
            <a:r>
              <a:rPr lang="he-IL" sz="2600" dirty="0" smtClean="0"/>
              <a:t>(כדאי </a:t>
            </a:r>
            <a:r>
              <a:rPr lang="he-IL" sz="2600" dirty="0"/>
              <a:t>לזכור שגם כאשר "הזמן קצר והמלאכה מרובה" הכי חשוב הוא העיקרון של "ראשית, אל תגרום נזק"   </a:t>
            </a:r>
            <a:r>
              <a:rPr lang="en-US" sz="2600" dirty="0" err="1"/>
              <a:t>primum</a:t>
            </a:r>
            <a:r>
              <a:rPr lang="en-US" sz="2600" dirty="0"/>
              <a:t> non </a:t>
            </a:r>
            <a:r>
              <a:rPr lang="en-US" sz="2600" dirty="0" err="1" smtClean="0"/>
              <a:t>nocere</a:t>
            </a:r>
            <a:r>
              <a:rPr lang="he-IL" sz="2600" dirty="0" smtClean="0"/>
              <a:t>. כלומר</a:t>
            </a:r>
            <a:r>
              <a:rPr lang="he-IL" sz="2600" dirty="0"/>
              <a:t>: גם אם לא הצלחנו לגרום לשינוי, חשוב לא לחזק את שפת ההתנגדות על ידי תגובות והתערבויות שגורמות </a:t>
            </a:r>
            <a:r>
              <a:rPr lang="he-IL" sz="2600" dirty="0" smtClean="0"/>
              <a:t>לכך. </a:t>
            </a:r>
            <a:endParaRPr lang="he-IL" sz="2600" dirty="0"/>
          </a:p>
          <a:p>
            <a:r>
              <a:rPr lang="he-IL" sz="2600" b="1" u="sng" dirty="0" smtClean="0"/>
              <a:t>לפי </a:t>
            </a:r>
            <a:r>
              <a:rPr lang="he-IL" sz="2600" b="1" u="sng" dirty="0"/>
              <a:t>הגישה המוטיבציונית, המטפל מגיב בדרכים מסוימות לשפת שינוי כדי לחזקה, ולשפת התנגדות כדי להחלישה, במטרה לפתור אמביוולנטיות ולקדם שינוי התנהגותי כאחד. </a:t>
            </a:r>
          </a:p>
          <a:p>
            <a:pPr marL="114300" indent="0">
              <a:buNone/>
            </a:pPr>
            <a:endParaRPr lang="he-IL" sz="2800" dirty="0"/>
          </a:p>
        </p:txBody>
      </p:sp>
    </p:spTree>
    <p:extLst>
      <p:ext uri="{BB962C8B-B14F-4D97-AF65-F5344CB8AC3E}">
        <p14:creationId xmlns="" xmlns:p14="http://schemas.microsoft.com/office/powerpoint/2010/main" val="3148398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620000" cy="274042"/>
          </a:xfrm>
        </p:spPr>
        <p:txBody>
          <a:bodyPr/>
          <a:lstStyle/>
          <a:p>
            <a:endParaRPr lang="he-IL" dirty="0"/>
          </a:p>
        </p:txBody>
      </p:sp>
      <p:sp>
        <p:nvSpPr>
          <p:cNvPr id="3" name="מציין מיקום תוכן 2"/>
          <p:cNvSpPr>
            <a:spLocks noGrp="1"/>
          </p:cNvSpPr>
          <p:nvPr>
            <p:ph sz="half" idx="1"/>
          </p:nvPr>
        </p:nvSpPr>
        <p:spPr>
          <a:xfrm>
            <a:off x="457200" y="620688"/>
            <a:ext cx="3657600" cy="5505792"/>
          </a:xfrm>
        </p:spPr>
        <p:txBody>
          <a:bodyPr>
            <a:normAutofit/>
          </a:bodyPr>
          <a:lstStyle/>
          <a:p>
            <a:pPr marL="114300" indent="0">
              <a:buNone/>
            </a:pPr>
            <a:r>
              <a:rPr lang="he-IL" b="1" dirty="0">
                <a:solidFill>
                  <a:srgbClr val="002060"/>
                </a:solidFill>
              </a:rPr>
              <a:t>הגישה המוטיבציוניות – סדנת מבוא</a:t>
            </a:r>
            <a:endParaRPr lang="he-IL" b="1" dirty="0" smtClean="0">
              <a:solidFill>
                <a:srgbClr val="002060"/>
              </a:solidFill>
            </a:endParaRPr>
          </a:p>
          <a:p>
            <a:pPr marL="114300" indent="0">
              <a:buNone/>
            </a:pPr>
            <a:r>
              <a:rPr lang="he-IL" b="1" dirty="0" smtClean="0">
                <a:solidFill>
                  <a:srgbClr val="002060"/>
                </a:solidFill>
              </a:rPr>
              <a:t>הכנס </a:t>
            </a:r>
            <a:r>
              <a:rPr lang="he-IL" b="1" dirty="0">
                <a:solidFill>
                  <a:srgbClr val="002060"/>
                </a:solidFill>
              </a:rPr>
              <a:t>השנתי של החטיבה השיקומית</a:t>
            </a:r>
          </a:p>
          <a:p>
            <a:pPr marL="114300" indent="0">
              <a:buNone/>
            </a:pPr>
            <a:r>
              <a:rPr lang="he-IL" b="1" dirty="0">
                <a:solidFill>
                  <a:srgbClr val="002060"/>
                </a:solidFill>
              </a:rPr>
              <a:t>דצמבר 2014</a:t>
            </a:r>
          </a:p>
          <a:p>
            <a:endParaRPr lang="he-IL" dirty="0"/>
          </a:p>
        </p:txBody>
      </p:sp>
      <p:sp>
        <p:nvSpPr>
          <p:cNvPr id="4" name="מציין מיקום תוכן 3"/>
          <p:cNvSpPr>
            <a:spLocks noGrp="1"/>
          </p:cNvSpPr>
          <p:nvPr>
            <p:ph sz="half" idx="2"/>
          </p:nvPr>
        </p:nvSpPr>
        <p:spPr>
          <a:xfrm>
            <a:off x="3995936" y="692696"/>
            <a:ext cx="4081264" cy="5433784"/>
          </a:xfrm>
        </p:spPr>
        <p:txBody>
          <a:bodyPr>
            <a:noAutofit/>
          </a:bodyPr>
          <a:lstStyle/>
          <a:p>
            <a:pPr marL="114300" indent="0">
              <a:buNone/>
            </a:pPr>
            <a:r>
              <a:rPr lang="he-IL" sz="2000" dirty="0" smtClean="0"/>
              <a:t>ולמה הנך שותה?" – הוסיף הנסיך הקטן לשאול. "אני שותה כדי לשכוח" – ענה השיכור.</a:t>
            </a:r>
          </a:p>
          <a:p>
            <a:pPr marL="114300" indent="0">
              <a:buNone/>
            </a:pPr>
            <a:r>
              <a:rPr lang="he-IL" sz="2000" dirty="0" smtClean="0"/>
              <a:t>"מה לשכוח?" –שאל הנסיך הקטן, </a:t>
            </a:r>
            <a:r>
              <a:rPr lang="he-IL" sz="2000" dirty="0"/>
              <a:t>כי </a:t>
            </a:r>
            <a:r>
              <a:rPr lang="he-IL" sz="2000" dirty="0" smtClean="0"/>
              <a:t>נכמרו </a:t>
            </a:r>
            <a:r>
              <a:rPr lang="he-IL" sz="2000" dirty="0"/>
              <a:t>רחמיו על השיכור. </a:t>
            </a:r>
          </a:p>
          <a:p>
            <a:pPr marL="114300" indent="0">
              <a:buNone/>
            </a:pPr>
            <a:r>
              <a:rPr lang="he-IL" sz="2000" dirty="0" smtClean="0"/>
              <a:t>"לשכוח חרפתי" – הודה השיכור והרכין את ראשו.</a:t>
            </a:r>
          </a:p>
          <a:p>
            <a:pPr marL="114300" indent="0">
              <a:buNone/>
            </a:pPr>
            <a:r>
              <a:rPr lang="he-IL" sz="2000" dirty="0" smtClean="0"/>
              <a:t>"וחרפתך מהי?" – חקרו הנסיך הקטן שביקש לעזור לו. </a:t>
            </a:r>
          </a:p>
          <a:p>
            <a:pPr marL="114300" indent="0">
              <a:buNone/>
            </a:pPr>
            <a:r>
              <a:rPr lang="he-IL" sz="2000" dirty="0" smtClean="0"/>
              <a:t>"חרפתי השתייה!" – הפטיר השיכור ונשתתק כליל. </a:t>
            </a:r>
          </a:p>
          <a:p>
            <a:pPr marL="114300" indent="0">
              <a:buNone/>
            </a:pPr>
            <a:r>
              <a:rPr lang="he-IL" sz="2000" dirty="0" smtClean="0"/>
              <a:t>הנסיך הקטן פנה והלך לו, ולבו נבוך מאד. </a:t>
            </a:r>
          </a:p>
          <a:p>
            <a:pPr marL="114300" indent="0">
              <a:buNone/>
            </a:pPr>
            <a:r>
              <a:rPr lang="he-IL" sz="2000" dirty="0" smtClean="0"/>
              <a:t>"אכן, מוזרים המבוגרים... מוזרים מאד!" אמר בלבו בצאתו לדרכו.  </a:t>
            </a:r>
            <a:endParaRPr lang="he-IL" sz="2000"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63688" y="3122758"/>
            <a:ext cx="2232248" cy="29801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607612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2"/>
          <p:cNvSpPr>
            <a:spLocks noGrp="1"/>
          </p:cNvSpPr>
          <p:nvPr>
            <p:ph type="title"/>
          </p:nvPr>
        </p:nvSpPr>
        <p:spPr>
          <a:xfrm>
            <a:off x="457200" y="274638"/>
            <a:ext cx="8229600" cy="490066"/>
          </a:xfrm>
        </p:spPr>
        <p:txBody>
          <a:bodyPr>
            <a:normAutofit fontScale="90000"/>
          </a:bodyPr>
          <a:lstStyle/>
          <a:p>
            <a:endParaRPr lang="he-IL" dirty="0"/>
          </a:p>
        </p:txBody>
      </p:sp>
      <p:sp>
        <p:nvSpPr>
          <p:cNvPr id="5" name="מציין מיקום תוכן 4"/>
          <p:cNvSpPr>
            <a:spLocks noGrp="1"/>
          </p:cNvSpPr>
          <p:nvPr>
            <p:ph idx="1"/>
          </p:nvPr>
        </p:nvSpPr>
        <p:spPr>
          <a:xfrm>
            <a:off x="457200" y="1052736"/>
            <a:ext cx="8229600" cy="5073427"/>
          </a:xfrm>
        </p:spPr>
        <p:txBody>
          <a:bodyPr>
            <a:normAutofit fontScale="92500" lnSpcReduction="10000"/>
          </a:bodyPr>
          <a:lstStyle/>
          <a:p>
            <a:pPr marL="0" lvl="0" indent="0">
              <a:lnSpc>
                <a:spcPct val="115000"/>
              </a:lnSpc>
              <a:spcAft>
                <a:spcPts val="1000"/>
              </a:spcAft>
              <a:buNone/>
            </a:pPr>
            <a:r>
              <a:rPr lang="he-IL" b="1" dirty="0" smtClean="0">
                <a:ea typeface="Calibri"/>
              </a:rPr>
              <a:t>יום ד</a:t>
            </a:r>
            <a:r>
              <a:rPr lang="en-US" b="1" dirty="0" smtClean="0">
                <a:ea typeface="Calibri"/>
              </a:rPr>
              <a:t>'</a:t>
            </a:r>
            <a:r>
              <a:rPr lang="he-IL" b="1" dirty="0" smtClean="0">
                <a:ea typeface="Calibri"/>
              </a:rPr>
              <a:t> 17:30 – 19:30</a:t>
            </a:r>
            <a:endParaRPr lang="he-IL" b="1" dirty="0">
              <a:ea typeface="Calibri"/>
            </a:endParaRPr>
          </a:p>
          <a:p>
            <a:pPr marL="0" lvl="0" indent="0">
              <a:lnSpc>
                <a:spcPct val="115000"/>
              </a:lnSpc>
              <a:spcAft>
                <a:spcPts val="1000"/>
              </a:spcAft>
              <a:buNone/>
            </a:pPr>
            <a:r>
              <a:rPr lang="he-IL" b="1" dirty="0">
                <a:ea typeface="Calibri"/>
              </a:rPr>
              <a:t>	הצגת הגישה, הרקע ההיסטורי והפילוסופי והקווים המנחים </a:t>
            </a:r>
            <a:r>
              <a:rPr lang="he-IL" b="1" dirty="0" smtClean="0">
                <a:ea typeface="Calibri"/>
              </a:rPr>
              <a:t>	העומדים </a:t>
            </a:r>
            <a:r>
              <a:rPr lang="he-IL" b="1" dirty="0">
                <a:ea typeface="Calibri"/>
              </a:rPr>
              <a:t>בבסיסה</a:t>
            </a:r>
            <a:r>
              <a:rPr lang="he-IL" b="1" dirty="0" smtClean="0">
                <a:ea typeface="Calibri"/>
              </a:rPr>
              <a:t>. </a:t>
            </a:r>
            <a:endParaRPr lang="he-IL" b="1" dirty="0">
              <a:ea typeface="Calibri"/>
            </a:endParaRPr>
          </a:p>
          <a:p>
            <a:pPr marL="0" lvl="0" indent="0">
              <a:lnSpc>
                <a:spcPct val="115000"/>
              </a:lnSpc>
              <a:spcAft>
                <a:spcPts val="1000"/>
              </a:spcAft>
              <a:buNone/>
            </a:pPr>
            <a:r>
              <a:rPr lang="he-IL" b="1" dirty="0">
                <a:ea typeface="Calibri"/>
              </a:rPr>
              <a:t>	שינוי והתנגדות: היכרות של האופן בו הגישה המוטיבציונית </a:t>
            </a:r>
            <a:r>
              <a:rPr lang="he-IL" b="1" dirty="0" smtClean="0">
                <a:ea typeface="Calibri"/>
              </a:rPr>
              <a:t>	מתייחסת </a:t>
            </a:r>
            <a:r>
              <a:rPr lang="he-IL" b="1" dirty="0">
                <a:ea typeface="Calibri"/>
              </a:rPr>
              <a:t>להתנגדות. זיהוי של "שפת שינוי </a:t>
            </a:r>
            <a:r>
              <a:rPr lang="he-IL" b="1" dirty="0" smtClean="0">
                <a:ea typeface="Calibri"/>
              </a:rPr>
              <a:t>" ו"שפת התנגדות</a:t>
            </a:r>
            <a:r>
              <a:rPr lang="he-IL" b="1" dirty="0">
                <a:ea typeface="Calibri"/>
              </a:rPr>
              <a:t>". </a:t>
            </a:r>
            <a:r>
              <a:rPr lang="he-IL" b="1" dirty="0" smtClean="0">
                <a:ea typeface="Calibri"/>
              </a:rPr>
              <a:t>	נלמד גם </a:t>
            </a:r>
            <a:r>
              <a:rPr lang="he-IL" b="1" dirty="0">
                <a:ea typeface="Calibri"/>
              </a:rPr>
              <a:t>כיצד לזהות ולהימנע ממלכודות </a:t>
            </a:r>
            <a:r>
              <a:rPr lang="he-IL" b="1" dirty="0" smtClean="0">
                <a:ea typeface="Calibri"/>
              </a:rPr>
              <a:t>טיפוסיות </a:t>
            </a:r>
            <a:r>
              <a:rPr lang="he-IL" b="1" dirty="0">
                <a:ea typeface="Calibri"/>
              </a:rPr>
              <a:t>כגון "טיעון </a:t>
            </a:r>
            <a:r>
              <a:rPr lang="he-IL" b="1" dirty="0" smtClean="0">
                <a:ea typeface="Calibri"/>
              </a:rPr>
              <a:t> למען 	שינוי". </a:t>
            </a:r>
          </a:p>
          <a:p>
            <a:pPr marL="0" lvl="0" indent="0">
              <a:lnSpc>
                <a:spcPct val="115000"/>
              </a:lnSpc>
              <a:spcAft>
                <a:spcPts val="1000"/>
              </a:spcAft>
              <a:buNone/>
            </a:pPr>
            <a:r>
              <a:rPr lang="he-IL" b="1" dirty="0" smtClean="0">
                <a:ea typeface="Calibri"/>
              </a:rPr>
              <a:t>יום ה</a:t>
            </a:r>
            <a:r>
              <a:rPr lang="en-US" b="1" dirty="0" smtClean="0">
                <a:ea typeface="Calibri"/>
              </a:rPr>
              <a:t>'</a:t>
            </a:r>
            <a:r>
              <a:rPr lang="he-IL" b="1" dirty="0" smtClean="0">
                <a:ea typeface="Calibri"/>
              </a:rPr>
              <a:t> 9:15 – 11:15</a:t>
            </a:r>
          </a:p>
          <a:p>
            <a:pPr marL="0" lvl="0" indent="0">
              <a:lnSpc>
                <a:spcPct val="115000"/>
              </a:lnSpc>
              <a:spcAft>
                <a:spcPts val="1000"/>
              </a:spcAft>
              <a:buNone/>
            </a:pPr>
            <a:r>
              <a:rPr lang="he-IL" b="1" dirty="0">
                <a:ea typeface="Calibri"/>
              </a:rPr>
              <a:t>	</a:t>
            </a:r>
            <a:r>
              <a:rPr lang="he-IL" b="1" dirty="0" smtClean="0">
                <a:ea typeface="Calibri"/>
              </a:rPr>
              <a:t>לימוד ותרגול של כמה מהכלים בהם משתמשים בגישה המוטיבציונית. 	ארבעה מיקרו-כישורים: שאלות פתוחות, הקשבה משקפת, חיזוק, 	סיכום (</a:t>
            </a:r>
            <a:r>
              <a:rPr lang="en-US" b="1" dirty="0" smtClean="0">
                <a:ea typeface="Calibri"/>
              </a:rPr>
              <a:t>OARS</a:t>
            </a:r>
            <a:r>
              <a:rPr lang="he-IL" b="1" dirty="0" smtClean="0">
                <a:ea typeface="Calibri"/>
              </a:rPr>
              <a:t>). אם יישאר זמן נלמד כלים נוספים (הצטרפות </a:t>
            </a:r>
            <a:r>
              <a:rPr lang="he-IL" b="1" dirty="0">
                <a:ea typeface="Calibri"/>
              </a:rPr>
              <a:t>לצד של </a:t>
            </a:r>
            <a:r>
              <a:rPr lang="he-IL" b="1" dirty="0" smtClean="0">
                <a:ea typeface="Calibri"/>
              </a:rPr>
              <a:t>	המטופל, שינוי מיקוד, הבניה מחדש) </a:t>
            </a:r>
            <a:endParaRPr lang="he-IL" b="1" dirty="0">
              <a:ea typeface="Calibri"/>
            </a:endParaRPr>
          </a:p>
          <a:p>
            <a:pPr marL="0" lvl="0" indent="0">
              <a:lnSpc>
                <a:spcPct val="115000"/>
              </a:lnSpc>
              <a:spcAft>
                <a:spcPts val="1000"/>
              </a:spcAft>
              <a:buNone/>
            </a:pPr>
            <a:endParaRPr lang="he-IL" b="1" dirty="0">
              <a:ea typeface="Calibri"/>
            </a:endParaRPr>
          </a:p>
          <a:p>
            <a:pPr marL="0" lvl="0" indent="0">
              <a:lnSpc>
                <a:spcPct val="115000"/>
              </a:lnSpc>
              <a:spcAft>
                <a:spcPts val="1000"/>
              </a:spcAft>
              <a:buNone/>
            </a:pPr>
            <a:endParaRPr lang="he-IL" b="1" dirty="0" smtClean="0">
              <a:ea typeface="Calibri"/>
            </a:endParaRPr>
          </a:p>
          <a:p>
            <a:pPr marL="0" lvl="0" indent="0" algn="r" rtl="1">
              <a:lnSpc>
                <a:spcPct val="115000"/>
              </a:lnSpc>
              <a:spcAft>
                <a:spcPts val="1000"/>
              </a:spcAft>
              <a:buNone/>
            </a:pPr>
            <a:endParaRPr lang="he-IL" dirty="0"/>
          </a:p>
        </p:txBody>
      </p:sp>
    </p:spTree>
    <p:extLst>
      <p:ext uri="{BB962C8B-B14F-4D97-AF65-F5344CB8AC3E}">
        <p14:creationId xmlns="" xmlns:p14="http://schemas.microsoft.com/office/powerpoint/2010/main" val="125048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en-US" b="1" u="sng" dirty="0" smtClean="0"/>
              <a:t>OARS</a:t>
            </a:r>
            <a:endParaRPr lang="he-IL" b="1" u="sng" dirty="0"/>
          </a:p>
        </p:txBody>
      </p:sp>
      <p:sp>
        <p:nvSpPr>
          <p:cNvPr id="4" name="מציין מיקום תוכן 3"/>
          <p:cNvSpPr>
            <a:spLocks noGrp="1"/>
          </p:cNvSpPr>
          <p:nvPr>
            <p:ph sz="half" idx="1"/>
          </p:nvPr>
        </p:nvSpPr>
        <p:spPr/>
        <p:txBody>
          <a:bodyPr>
            <a:normAutofit/>
          </a:bodyPr>
          <a:lstStyle/>
          <a:p>
            <a:pPr algn="l" rtl="0"/>
            <a:r>
              <a:rPr lang="en-US" sz="3600" dirty="0" smtClean="0"/>
              <a:t>Open questions</a:t>
            </a:r>
          </a:p>
          <a:p>
            <a:pPr algn="l" rtl="0"/>
            <a:r>
              <a:rPr lang="en-US" sz="3600" dirty="0" smtClean="0"/>
              <a:t>Affirming</a:t>
            </a:r>
          </a:p>
          <a:p>
            <a:pPr algn="l" rtl="0"/>
            <a:r>
              <a:rPr lang="en-US" sz="3600" dirty="0" smtClean="0"/>
              <a:t>Reflecting</a:t>
            </a:r>
          </a:p>
          <a:p>
            <a:pPr algn="l" rtl="0"/>
            <a:r>
              <a:rPr lang="en-US" sz="3600" dirty="0" smtClean="0"/>
              <a:t>Summarizing</a:t>
            </a:r>
            <a:endParaRPr lang="he-IL" sz="3600" dirty="0"/>
          </a:p>
        </p:txBody>
      </p:sp>
      <p:sp>
        <p:nvSpPr>
          <p:cNvPr id="5" name="מציין מיקום תוכן 4"/>
          <p:cNvSpPr>
            <a:spLocks noGrp="1"/>
          </p:cNvSpPr>
          <p:nvPr>
            <p:ph sz="half" idx="2"/>
          </p:nvPr>
        </p:nvSpPr>
        <p:spPr/>
        <p:txBody>
          <a:bodyPr>
            <a:normAutofit/>
          </a:bodyPr>
          <a:lstStyle/>
          <a:p>
            <a:r>
              <a:rPr lang="he-IL" sz="3600" dirty="0" smtClean="0"/>
              <a:t>שאלת שאלות פתוחות</a:t>
            </a:r>
          </a:p>
          <a:p>
            <a:r>
              <a:rPr lang="he-IL" sz="3600" dirty="0" smtClean="0"/>
              <a:t>חיזוק</a:t>
            </a:r>
          </a:p>
          <a:p>
            <a:r>
              <a:rPr lang="he-IL" sz="3600" dirty="0" smtClean="0"/>
              <a:t>שיקוף (הקשבה משקפת)</a:t>
            </a:r>
          </a:p>
          <a:p>
            <a:r>
              <a:rPr lang="he-IL" sz="3600" dirty="0" smtClean="0"/>
              <a:t>סיכום</a:t>
            </a:r>
            <a:endParaRPr lang="he-IL" sz="3600" dirty="0"/>
          </a:p>
        </p:txBody>
      </p:sp>
    </p:spTree>
    <p:extLst>
      <p:ext uri="{BB962C8B-B14F-4D97-AF65-F5344CB8AC3E}">
        <p14:creationId xmlns="" xmlns:p14="http://schemas.microsoft.com/office/powerpoint/2010/main" val="1396016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620000" cy="130026"/>
          </a:xfrm>
        </p:spPr>
        <p:txBody>
          <a:bodyPr/>
          <a:lstStyle/>
          <a:p>
            <a:endParaRPr lang="he-IL" dirty="0"/>
          </a:p>
        </p:txBody>
      </p:sp>
      <p:sp>
        <p:nvSpPr>
          <p:cNvPr id="3" name="מציין מיקום תוכן 2"/>
          <p:cNvSpPr>
            <a:spLocks noGrp="1"/>
          </p:cNvSpPr>
          <p:nvPr>
            <p:ph idx="1"/>
          </p:nvPr>
        </p:nvSpPr>
        <p:spPr>
          <a:xfrm>
            <a:off x="457200" y="692696"/>
            <a:ext cx="7620000" cy="5708104"/>
          </a:xfrm>
        </p:spPr>
        <p:txBody>
          <a:bodyPr>
            <a:normAutofit/>
          </a:bodyPr>
          <a:lstStyle/>
          <a:p>
            <a:pPr marL="114300" indent="0">
              <a:buNone/>
            </a:pPr>
            <a:r>
              <a:rPr lang="he-IL" sz="2800" dirty="0"/>
              <a:t>רמי, בן 47. נשוי + 3. </a:t>
            </a:r>
            <a:r>
              <a:rPr lang="he-IL" sz="2800" dirty="0" smtClean="0"/>
              <a:t>עבד </a:t>
            </a:r>
            <a:r>
              <a:rPr lang="he-IL" sz="2800" dirty="0"/>
              <a:t>כאגרונום. </a:t>
            </a:r>
            <a:r>
              <a:rPr lang="he-IL" sz="2800" dirty="0" smtClean="0"/>
              <a:t>ייעץ לחקלאים, </a:t>
            </a:r>
            <a:r>
              <a:rPr lang="he-IL" sz="2800" dirty="0"/>
              <a:t>עבודה הכרוכה בהרבה נסיעות. מאושפז במחלקה שיקומית קרוב לארבעה חודשים לאחר תאונת דרכים קשה. התקדם בשיקום וכעת משתמש בכיסא גלגלים ובקביים לסירוגין. הפרוגנוזה לגבי מידת העצמאות שתהיה לו בהליכה לא ברורה עדיין, אבל ההתקדמות במהלך השיקום מעודדת. סובל מכאבי גב כרוניים מאז התאונה. משככי כאב עוזרים חלקית. השינה בלילה מקוטעת. בישיבת הצוות המקצועי הוחלט על שחרור בעוד שבועיים להמשך שיקום בקהילה. רמי הגיב ברתיעה, כעס ודאגה להודעה על כך. חושב שמוקדם מדי לשחרר אותו מבית-החולים. </a:t>
            </a:r>
          </a:p>
        </p:txBody>
      </p:sp>
    </p:spTree>
    <p:extLst>
      <p:ext uri="{BB962C8B-B14F-4D97-AF65-F5344CB8AC3E}">
        <p14:creationId xmlns="" xmlns:p14="http://schemas.microsoft.com/office/powerpoint/2010/main" val="284164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40000"/>
                <a:satMod val="350000"/>
                <a:lumMod val="39000"/>
                <a:alpha val="86000"/>
              </a:schemeClr>
            </a:gs>
            <a:gs pos="35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3" name="כותרת 2"/>
          <p:cNvSpPr>
            <a:spLocks noGrp="1"/>
          </p:cNvSpPr>
          <p:nvPr>
            <p:ph type="title"/>
          </p:nvPr>
        </p:nvSpPr>
        <p:spPr>
          <a:xfrm>
            <a:off x="457200" y="274638"/>
            <a:ext cx="8229600" cy="490066"/>
          </a:xfrm>
        </p:spPr>
        <p:txBody>
          <a:bodyPr>
            <a:normAutofit fontScale="90000"/>
          </a:bodyPr>
          <a:lstStyle/>
          <a:p>
            <a:endParaRPr lang="he-IL" dirty="0"/>
          </a:p>
        </p:txBody>
      </p:sp>
      <p:sp>
        <p:nvSpPr>
          <p:cNvPr id="5" name="מציין מיקום תוכן 4"/>
          <p:cNvSpPr>
            <a:spLocks noGrp="1"/>
          </p:cNvSpPr>
          <p:nvPr>
            <p:ph idx="1"/>
          </p:nvPr>
        </p:nvSpPr>
        <p:spPr>
          <a:xfrm>
            <a:off x="457200" y="1052736"/>
            <a:ext cx="8229600" cy="5073427"/>
          </a:xfrm>
        </p:spPr>
        <p:txBody>
          <a:bodyPr>
            <a:normAutofit fontScale="92500"/>
          </a:bodyPr>
          <a:lstStyle/>
          <a:p>
            <a:pPr marL="0" lvl="0" indent="0">
              <a:lnSpc>
                <a:spcPct val="115000"/>
              </a:lnSpc>
              <a:spcAft>
                <a:spcPts val="1000"/>
              </a:spcAft>
              <a:buNone/>
            </a:pPr>
            <a:r>
              <a:rPr lang="he-IL" b="1" dirty="0" smtClean="0">
                <a:ea typeface="Calibri"/>
              </a:rPr>
              <a:t>יום ד</a:t>
            </a:r>
            <a:r>
              <a:rPr lang="en-US" b="1" dirty="0" smtClean="0">
                <a:ea typeface="Calibri"/>
              </a:rPr>
              <a:t>'</a:t>
            </a:r>
            <a:r>
              <a:rPr lang="he-IL" b="1" dirty="0" smtClean="0">
                <a:ea typeface="Calibri"/>
              </a:rPr>
              <a:t> 17:30 – 19:30</a:t>
            </a:r>
            <a:endParaRPr lang="he-IL" b="1" dirty="0">
              <a:ea typeface="Calibri"/>
            </a:endParaRPr>
          </a:p>
          <a:p>
            <a:pPr marL="0" lvl="0" indent="0">
              <a:lnSpc>
                <a:spcPct val="115000"/>
              </a:lnSpc>
              <a:spcAft>
                <a:spcPts val="1000"/>
              </a:spcAft>
              <a:buNone/>
            </a:pPr>
            <a:r>
              <a:rPr lang="he-IL" b="1" dirty="0">
                <a:ea typeface="Calibri"/>
              </a:rPr>
              <a:t>	הצגת הגישה, הרקע ההיסטורי והפילוסופי והקווים המנחים </a:t>
            </a:r>
            <a:r>
              <a:rPr lang="he-IL" b="1" dirty="0" smtClean="0">
                <a:ea typeface="Calibri"/>
              </a:rPr>
              <a:t>	העומדים </a:t>
            </a:r>
            <a:r>
              <a:rPr lang="he-IL" b="1" dirty="0">
                <a:ea typeface="Calibri"/>
              </a:rPr>
              <a:t>בבסיסה</a:t>
            </a:r>
            <a:r>
              <a:rPr lang="he-IL" b="1" dirty="0" smtClean="0">
                <a:ea typeface="Calibri"/>
              </a:rPr>
              <a:t>. </a:t>
            </a:r>
            <a:endParaRPr lang="he-IL" b="1" dirty="0">
              <a:ea typeface="Calibri"/>
            </a:endParaRPr>
          </a:p>
          <a:p>
            <a:pPr marL="0" lvl="0" indent="0">
              <a:lnSpc>
                <a:spcPct val="115000"/>
              </a:lnSpc>
              <a:spcAft>
                <a:spcPts val="1000"/>
              </a:spcAft>
              <a:buNone/>
            </a:pPr>
            <a:r>
              <a:rPr lang="he-IL" b="1" dirty="0">
                <a:ea typeface="Calibri"/>
              </a:rPr>
              <a:t>	שינוי והתנגדות: היכרות של האופן בו הגישה המוטיבציונית </a:t>
            </a:r>
            <a:r>
              <a:rPr lang="he-IL" b="1" dirty="0" smtClean="0">
                <a:ea typeface="Calibri"/>
              </a:rPr>
              <a:t>	מתייחסת </a:t>
            </a:r>
            <a:r>
              <a:rPr lang="he-IL" b="1" dirty="0">
                <a:ea typeface="Calibri"/>
              </a:rPr>
              <a:t>להתנגדות. זיהוי של "שפת שינוי ו"שפת </a:t>
            </a:r>
            <a:r>
              <a:rPr lang="he-IL" b="1" dirty="0" smtClean="0">
                <a:ea typeface="Calibri"/>
              </a:rPr>
              <a:t>התנגדות</a:t>
            </a:r>
            <a:r>
              <a:rPr lang="he-IL" b="1" dirty="0">
                <a:ea typeface="Calibri"/>
              </a:rPr>
              <a:t>". </a:t>
            </a:r>
            <a:r>
              <a:rPr lang="he-IL" b="1" dirty="0" smtClean="0">
                <a:ea typeface="Calibri"/>
              </a:rPr>
              <a:t>	נלמד 	גם </a:t>
            </a:r>
            <a:r>
              <a:rPr lang="he-IL" b="1" dirty="0">
                <a:ea typeface="Calibri"/>
              </a:rPr>
              <a:t>כיצד לזהות ולהימנע ממלכודות </a:t>
            </a:r>
            <a:r>
              <a:rPr lang="he-IL" b="1" dirty="0" smtClean="0">
                <a:ea typeface="Calibri"/>
              </a:rPr>
              <a:t>	טיפוסיות </a:t>
            </a:r>
            <a:r>
              <a:rPr lang="he-IL" b="1" dirty="0">
                <a:ea typeface="Calibri"/>
              </a:rPr>
              <a:t>כגון "טיעון </a:t>
            </a:r>
            <a:r>
              <a:rPr lang="he-IL" b="1" dirty="0" smtClean="0">
                <a:ea typeface="Calibri"/>
              </a:rPr>
              <a:t> למען </a:t>
            </a:r>
            <a:r>
              <a:rPr lang="he-IL" b="1" dirty="0">
                <a:ea typeface="Calibri"/>
              </a:rPr>
              <a:t>שינוי</a:t>
            </a:r>
            <a:r>
              <a:rPr lang="he-IL" b="1" dirty="0" smtClean="0">
                <a:ea typeface="Calibri"/>
              </a:rPr>
              <a:t>". </a:t>
            </a:r>
          </a:p>
          <a:p>
            <a:pPr marL="0" lvl="0" indent="0">
              <a:lnSpc>
                <a:spcPct val="115000"/>
              </a:lnSpc>
              <a:spcAft>
                <a:spcPts val="1000"/>
              </a:spcAft>
              <a:buNone/>
            </a:pPr>
            <a:r>
              <a:rPr lang="he-IL" b="1" dirty="0" smtClean="0">
                <a:ea typeface="Calibri"/>
              </a:rPr>
              <a:t>יום ה</a:t>
            </a:r>
            <a:r>
              <a:rPr lang="en-US" b="1" dirty="0" smtClean="0">
                <a:ea typeface="Calibri"/>
              </a:rPr>
              <a:t>'</a:t>
            </a:r>
            <a:r>
              <a:rPr lang="he-IL" b="1" dirty="0" smtClean="0">
                <a:ea typeface="Calibri"/>
              </a:rPr>
              <a:t> 9:15 – 11:15</a:t>
            </a:r>
          </a:p>
          <a:p>
            <a:pPr marL="0" lvl="0" indent="0">
              <a:lnSpc>
                <a:spcPct val="115000"/>
              </a:lnSpc>
              <a:spcAft>
                <a:spcPts val="1000"/>
              </a:spcAft>
              <a:buNone/>
            </a:pPr>
            <a:r>
              <a:rPr lang="he-IL" b="1" dirty="0">
                <a:ea typeface="Calibri"/>
              </a:rPr>
              <a:t>	</a:t>
            </a:r>
            <a:r>
              <a:rPr lang="he-IL" b="1" dirty="0" smtClean="0">
                <a:ea typeface="Calibri"/>
              </a:rPr>
              <a:t>לימוד ותרגול של כמה מהכלים בהם משתמשים בגישה המוטיבציונית. 	ארבעה מיקרו-כישורים: שאלות פתוחות, הקשבה משקפת, חיזוק, 	סיכום (</a:t>
            </a:r>
            <a:r>
              <a:rPr lang="en-US" b="1" dirty="0" smtClean="0">
                <a:ea typeface="Calibri"/>
              </a:rPr>
              <a:t>OARS</a:t>
            </a:r>
            <a:r>
              <a:rPr lang="he-IL" b="1" dirty="0" smtClean="0">
                <a:ea typeface="Calibri"/>
              </a:rPr>
              <a:t>). אם יישאר זמן נלמד כלים נוספים (הצטרפות </a:t>
            </a:r>
            <a:r>
              <a:rPr lang="he-IL" b="1" dirty="0">
                <a:ea typeface="Calibri"/>
              </a:rPr>
              <a:t>לצד של </a:t>
            </a:r>
            <a:r>
              <a:rPr lang="he-IL" b="1" dirty="0" smtClean="0">
                <a:ea typeface="Calibri"/>
              </a:rPr>
              <a:t>	המטופל, שינוי מיקוד, הבניה מחדש) </a:t>
            </a:r>
            <a:endParaRPr lang="he-IL" b="1" dirty="0">
              <a:ea typeface="Calibri"/>
            </a:endParaRPr>
          </a:p>
          <a:p>
            <a:pPr marL="0" lvl="0" indent="0">
              <a:lnSpc>
                <a:spcPct val="115000"/>
              </a:lnSpc>
              <a:spcAft>
                <a:spcPts val="1000"/>
              </a:spcAft>
              <a:buNone/>
            </a:pPr>
            <a:endParaRPr lang="he-IL" b="1" dirty="0">
              <a:ea typeface="Calibri"/>
            </a:endParaRPr>
          </a:p>
          <a:p>
            <a:pPr marL="0" lvl="0" indent="0">
              <a:lnSpc>
                <a:spcPct val="115000"/>
              </a:lnSpc>
              <a:spcAft>
                <a:spcPts val="1000"/>
              </a:spcAft>
              <a:buNone/>
            </a:pPr>
            <a:endParaRPr lang="he-IL" b="1" dirty="0" smtClean="0">
              <a:ea typeface="Calibri"/>
            </a:endParaRPr>
          </a:p>
          <a:p>
            <a:pPr marL="0" lvl="0" indent="0" algn="r" rtl="1">
              <a:lnSpc>
                <a:spcPct val="115000"/>
              </a:lnSpc>
              <a:spcAft>
                <a:spcPts val="1000"/>
              </a:spcAft>
              <a:buNone/>
            </a:pPr>
            <a:endParaRPr lang="he-IL" dirty="0"/>
          </a:p>
        </p:txBody>
      </p:sp>
    </p:spTree>
    <p:extLst>
      <p:ext uri="{BB962C8B-B14F-4D97-AF65-F5344CB8AC3E}">
        <p14:creationId xmlns="" xmlns:p14="http://schemas.microsoft.com/office/powerpoint/2010/main" val="676769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pPr algn="ctr"/>
            <a:r>
              <a:rPr lang="he-IL" dirty="0" smtClean="0"/>
              <a:t>משחק תפקידים: למה שמתם לב?</a:t>
            </a:r>
            <a:endParaRPr lang="he-IL" dirty="0"/>
          </a:p>
        </p:txBody>
      </p:sp>
      <p:sp>
        <p:nvSpPr>
          <p:cNvPr id="5" name="מציין מיקום תוכן 4"/>
          <p:cNvSpPr>
            <a:spLocks noGrp="1"/>
          </p:cNvSpPr>
          <p:nvPr>
            <p:ph sz="half" idx="1"/>
          </p:nvPr>
        </p:nvSpPr>
        <p:spPr/>
        <p:txBody>
          <a:bodyPr>
            <a:normAutofit fontScale="85000" lnSpcReduction="10000"/>
          </a:bodyPr>
          <a:lstStyle/>
          <a:p>
            <a:r>
              <a:rPr lang="he-IL" dirty="0" smtClean="0"/>
              <a:t>שאלות פתוחות</a:t>
            </a:r>
          </a:p>
          <a:p>
            <a:r>
              <a:rPr lang="he-IL" dirty="0" smtClean="0"/>
              <a:t>חיזוק</a:t>
            </a:r>
          </a:p>
          <a:p>
            <a:r>
              <a:rPr lang="he-IL" dirty="0" smtClean="0"/>
              <a:t>שיקוף</a:t>
            </a:r>
          </a:p>
          <a:p>
            <a:r>
              <a:rPr lang="he-IL" dirty="0" smtClean="0"/>
              <a:t>סיכום</a:t>
            </a:r>
          </a:p>
          <a:p>
            <a:r>
              <a:rPr lang="he-IL" dirty="0" smtClean="0"/>
              <a:t>שפת שינוי </a:t>
            </a:r>
            <a:r>
              <a:rPr lang="he-IL" dirty="0"/>
              <a:t>ושפת </a:t>
            </a:r>
            <a:r>
              <a:rPr lang="he-IL" dirty="0" smtClean="0"/>
              <a:t>התנגדות</a:t>
            </a:r>
          </a:p>
          <a:p>
            <a:r>
              <a:rPr lang="he-IL" dirty="0" smtClean="0"/>
              <a:t>הבעת </a:t>
            </a:r>
            <a:r>
              <a:rPr lang="he-IL" dirty="0"/>
              <a:t>אמפתיה</a:t>
            </a:r>
          </a:p>
          <a:p>
            <a:r>
              <a:rPr lang="he-IL" dirty="0" smtClean="0"/>
              <a:t>הימנעות </a:t>
            </a:r>
            <a:r>
              <a:rPr lang="he-IL" dirty="0"/>
              <a:t>מ"רפלקס התיקון"</a:t>
            </a:r>
          </a:p>
          <a:p>
            <a:r>
              <a:rPr lang="he-IL" dirty="0"/>
              <a:t>עידוד אי התאמה</a:t>
            </a:r>
          </a:p>
          <a:p>
            <a:r>
              <a:rPr lang="he-IL" dirty="0"/>
              <a:t>זרימה עם התנגדות</a:t>
            </a:r>
          </a:p>
          <a:p>
            <a:r>
              <a:rPr lang="he-IL" dirty="0"/>
              <a:t>תמיכה במסוגלות עצמית</a:t>
            </a:r>
          </a:p>
          <a:p>
            <a:endParaRPr lang="he-IL" dirty="0"/>
          </a:p>
        </p:txBody>
      </p:sp>
      <p:sp>
        <p:nvSpPr>
          <p:cNvPr id="6" name="מציין מיקום תוכן 5"/>
          <p:cNvSpPr>
            <a:spLocks noGrp="1"/>
          </p:cNvSpPr>
          <p:nvPr>
            <p:ph sz="half" idx="2"/>
          </p:nvPr>
        </p:nvSpPr>
        <p:spPr/>
        <p:txBody>
          <a:bodyPr>
            <a:normAutofit fontScale="85000" lnSpcReduction="10000"/>
          </a:bodyPr>
          <a:lstStyle/>
          <a:p>
            <a:r>
              <a:rPr lang="he-IL" b="1" dirty="0" smtClean="0"/>
              <a:t>מה עשיתי כמטפל?</a:t>
            </a:r>
          </a:p>
          <a:p>
            <a:r>
              <a:rPr lang="he-IL" b="1" dirty="0" smtClean="0"/>
              <a:t>איך המטופל הגיב לזה?</a:t>
            </a:r>
          </a:p>
          <a:p>
            <a:r>
              <a:rPr lang="he-IL" b="1" dirty="0" smtClean="0"/>
              <a:t>איך התקדמה השיחה?</a:t>
            </a:r>
            <a:endParaRPr lang="he-IL" b="1" dirty="0"/>
          </a:p>
        </p:txBody>
      </p:sp>
    </p:spTree>
    <p:extLst>
      <p:ext uri="{BB962C8B-B14F-4D97-AF65-F5344CB8AC3E}">
        <p14:creationId xmlns="" xmlns:p14="http://schemas.microsoft.com/office/powerpoint/2010/main" val="2250939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620000" cy="634082"/>
          </a:xfrm>
        </p:spPr>
        <p:txBody>
          <a:bodyPr>
            <a:normAutofit fontScale="90000"/>
          </a:bodyPr>
          <a:lstStyle/>
          <a:p>
            <a:pPr algn="ctr"/>
            <a:r>
              <a:rPr lang="he-IL" b="1" dirty="0" smtClean="0"/>
              <a:t>שאלות פתוחות</a:t>
            </a:r>
            <a:endParaRPr lang="he-IL" dirty="0"/>
          </a:p>
        </p:txBody>
      </p:sp>
      <p:sp>
        <p:nvSpPr>
          <p:cNvPr id="3" name="מציין מיקום תוכן 2"/>
          <p:cNvSpPr>
            <a:spLocks noGrp="1"/>
          </p:cNvSpPr>
          <p:nvPr>
            <p:ph idx="1"/>
          </p:nvPr>
        </p:nvSpPr>
        <p:spPr>
          <a:xfrm>
            <a:off x="457200" y="1052736"/>
            <a:ext cx="7620000" cy="5348064"/>
          </a:xfrm>
        </p:spPr>
        <p:txBody>
          <a:bodyPr>
            <a:normAutofit/>
          </a:bodyPr>
          <a:lstStyle/>
          <a:p>
            <a:r>
              <a:rPr lang="he-IL" dirty="0" smtClean="0"/>
              <a:t>אם היית מחליט לעשות שינוי, איך היית עושה את זה? במה היית מתחיל? (לעומת: אולי כדאי שתתחיל בזה שתצא להליכות קצרות? מה דעתך על הרעיון של לרדת בהדרגה עם כמות הסיגריות? </a:t>
            </a:r>
            <a:r>
              <a:rPr lang="he-IL" dirty="0" err="1" smtClean="0"/>
              <a:t>וכו</a:t>
            </a:r>
            <a:r>
              <a:rPr lang="en-US" dirty="0" smtClean="0"/>
              <a:t>'</a:t>
            </a:r>
            <a:r>
              <a:rPr lang="he-IL" dirty="0" smtClean="0"/>
              <a:t>)</a:t>
            </a:r>
            <a:endParaRPr lang="en-US" dirty="0" smtClean="0"/>
          </a:p>
          <a:p>
            <a:r>
              <a:rPr lang="he-IL" dirty="0" smtClean="0"/>
              <a:t>מה הקשיים שלך סביב הסוכרת? </a:t>
            </a:r>
            <a:endParaRPr lang="en-US" dirty="0" smtClean="0"/>
          </a:p>
          <a:p>
            <a:r>
              <a:rPr lang="he-IL" dirty="0" smtClean="0"/>
              <a:t>במה החרדות שספרת לי עליהן הקשו עליך?</a:t>
            </a:r>
            <a:endParaRPr lang="en-US" dirty="0" smtClean="0"/>
          </a:p>
          <a:p>
            <a:r>
              <a:rPr lang="he-IL" dirty="0" smtClean="0"/>
              <a:t>ספרת לי שאתה בדיכאון כבר תקופה ארוכה. מה הדברים שהכי קשה לך איתם? במה זה הכי מפריע לך?</a:t>
            </a:r>
            <a:endParaRPr lang="en-US" dirty="0" smtClean="0"/>
          </a:p>
          <a:p>
            <a:r>
              <a:rPr lang="he-IL" dirty="0" smtClean="0"/>
              <a:t>מה מדאיג אותך בנוגע לטיפול הרפואי שאתה עומד לעבור?</a:t>
            </a:r>
            <a:endParaRPr lang="en-US" dirty="0" smtClean="0"/>
          </a:p>
          <a:p>
            <a:r>
              <a:rPr lang="he-IL" dirty="0" smtClean="0"/>
              <a:t>מה אתה חושב צריך להשתנות בחייך?</a:t>
            </a:r>
            <a:endParaRPr lang="en-US" dirty="0" smtClean="0"/>
          </a:p>
          <a:p>
            <a:r>
              <a:rPr lang="he-IL" dirty="0" smtClean="0"/>
              <a:t>מה אתה חושב צריך להשתנות בחיים שלך  אחרי שתשוחרר מבית החולים?</a:t>
            </a:r>
          </a:p>
          <a:p>
            <a:r>
              <a:rPr lang="he-IL" dirty="0" smtClean="0"/>
              <a:t>כולם אומרים לך מה צריך להשתנות. מה אתה היית רוצה?</a:t>
            </a:r>
            <a:endParaRPr lang="en-US" dirty="0" smtClean="0"/>
          </a:p>
          <a:p>
            <a:endParaRPr lang="en-US" dirty="0" smtClean="0"/>
          </a:p>
          <a:p>
            <a:pPr>
              <a:buNone/>
            </a:pPr>
            <a:endParaRPr lang="he-IL" dirty="0"/>
          </a:p>
        </p:txBody>
      </p:sp>
    </p:spTree>
    <p:extLst>
      <p:ext uri="{BB962C8B-B14F-4D97-AF65-F5344CB8AC3E}">
        <p14:creationId xmlns="" xmlns:p14="http://schemas.microsoft.com/office/powerpoint/2010/main" val="37093759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חיזוק</a:t>
            </a:r>
            <a:endParaRPr lang="he-IL" b="1" dirty="0"/>
          </a:p>
        </p:txBody>
      </p:sp>
      <p:sp>
        <p:nvSpPr>
          <p:cNvPr id="3" name="מציין מיקום תוכן 2"/>
          <p:cNvSpPr>
            <a:spLocks noGrp="1"/>
          </p:cNvSpPr>
          <p:nvPr>
            <p:ph idx="1"/>
          </p:nvPr>
        </p:nvSpPr>
        <p:spPr/>
        <p:txBody>
          <a:bodyPr/>
          <a:lstStyle/>
          <a:p>
            <a:r>
              <a:rPr lang="he-IL" dirty="0" smtClean="0"/>
              <a:t>תודה שבאת היום בזמן. </a:t>
            </a:r>
          </a:p>
          <a:p>
            <a:r>
              <a:rPr lang="he-IL" dirty="0" smtClean="0"/>
              <a:t>אני מעריך את זה שבאת למרות הכאבים. </a:t>
            </a:r>
          </a:p>
          <a:p>
            <a:r>
              <a:rPr lang="he-IL" dirty="0" smtClean="0"/>
              <a:t>זאת הצעה טובה.</a:t>
            </a:r>
          </a:p>
          <a:p>
            <a:r>
              <a:rPr lang="he-IL" dirty="0" smtClean="0"/>
              <a:t>אתה נהנה לשמוח עם אחרים ולצחוק אתם. </a:t>
            </a:r>
          </a:p>
          <a:p>
            <a:r>
              <a:rPr lang="he-IL" dirty="0" smtClean="0"/>
              <a:t>למרות כל החששות החלטת לצאת לסוף שבוע עם המשפחה ונהנית. </a:t>
            </a:r>
          </a:p>
          <a:p>
            <a:r>
              <a:rPr lang="he-IL" dirty="0" smtClean="0"/>
              <a:t>זה באמת מרשים מה שסיפרת לי על איך התמודדת עם הפציעה הקודמת שלך. </a:t>
            </a:r>
          </a:p>
          <a:p>
            <a:r>
              <a:rPr lang="he-IL" dirty="0" smtClean="0"/>
              <a:t>אתה מדבר על זה בהרבה פתיחות. </a:t>
            </a:r>
          </a:p>
          <a:p>
            <a:r>
              <a:rPr lang="he-IL" dirty="0" smtClean="0"/>
              <a:t>אני יכול להבין למה כולם כל כך העריכו את מה שעשית. </a:t>
            </a:r>
          </a:p>
          <a:p>
            <a:r>
              <a:rPr lang="he-IL" dirty="0" smtClean="0"/>
              <a:t>אתה בוחר להתמודד עם זה אפילו שזו לא החלטה פשוטה. </a:t>
            </a:r>
          </a:p>
        </p:txBody>
      </p:sp>
    </p:spTree>
    <p:extLst>
      <p:ext uri="{BB962C8B-B14F-4D97-AF65-F5344CB8AC3E}">
        <p14:creationId xmlns="" xmlns:p14="http://schemas.microsoft.com/office/powerpoint/2010/main" val="22675267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pPr algn="ctr"/>
            <a:r>
              <a:rPr lang="he-IL" b="1" dirty="0" smtClean="0"/>
              <a:t>הקשבה משקפת פשוטה</a:t>
            </a:r>
            <a:endParaRPr lang="he-IL" b="1" dirty="0"/>
          </a:p>
        </p:txBody>
      </p:sp>
      <p:sp>
        <p:nvSpPr>
          <p:cNvPr id="8" name="מציין מיקום תוכן 7"/>
          <p:cNvSpPr>
            <a:spLocks noGrp="1"/>
          </p:cNvSpPr>
          <p:nvPr>
            <p:ph idx="1"/>
          </p:nvPr>
        </p:nvSpPr>
        <p:spPr/>
        <p:txBody>
          <a:bodyPr>
            <a:normAutofit fontScale="85000" lnSpcReduction="20000"/>
          </a:bodyPr>
          <a:lstStyle/>
          <a:p>
            <a:pPr marL="114300" indent="0">
              <a:buNone/>
            </a:pPr>
            <a:r>
              <a:rPr lang="he-IL" dirty="0" smtClean="0"/>
              <a:t>מטפל: זה מתסכל שאתה צריך לעשות את כל התרגילים בפיזיותרפיה עם כל כך הרבה כאבים. </a:t>
            </a:r>
          </a:p>
          <a:p>
            <a:pPr marL="114300" indent="0">
              <a:buNone/>
            </a:pPr>
            <a:r>
              <a:rPr lang="he-IL" dirty="0" smtClean="0"/>
              <a:t>מטופל: מה אתה מבין בזה?! מה אתה יודע בכלל על כאבים? בטח כל מה שהיה לך זה איזה כאב גב רגיל שעובר תוך שבוע. </a:t>
            </a:r>
          </a:p>
          <a:p>
            <a:pPr marL="114300" indent="0">
              <a:buNone/>
            </a:pPr>
            <a:r>
              <a:rPr lang="he-IL" dirty="0" smtClean="0"/>
              <a:t>מטפל: זה באמת קשה להניח שאני אוכל להבין מה עובר עליך.</a:t>
            </a:r>
          </a:p>
          <a:p>
            <a:pPr marL="114300" indent="0">
              <a:buNone/>
            </a:pPr>
            <a:endParaRPr lang="he-IL" dirty="0"/>
          </a:p>
          <a:p>
            <a:pPr marL="114300" indent="0">
              <a:buNone/>
            </a:pPr>
            <a:r>
              <a:rPr lang="he-IL" dirty="0" smtClean="0"/>
              <a:t>מטופל: זה קל לתרגל את הנשימות הרגועות האלו כאן אתך. אבל תאמין לי, כשיש לך התקף חרדה חזק – לא מעניין אותך כלום ושום דבר לא עוזר.</a:t>
            </a:r>
          </a:p>
          <a:p>
            <a:pPr marL="114300" indent="0">
              <a:buNone/>
            </a:pPr>
            <a:r>
              <a:rPr lang="he-IL" dirty="0" smtClean="0"/>
              <a:t>מטפל: לפעמים יש מצבים שאתה מרגיש שכלום לא עוזר. </a:t>
            </a:r>
            <a:endParaRPr lang="he-IL" dirty="0"/>
          </a:p>
          <a:p>
            <a:pPr marL="114300" indent="0">
              <a:buNone/>
            </a:pPr>
            <a:r>
              <a:rPr lang="he-IL" dirty="0" smtClean="0"/>
              <a:t>או: אתה לא יכול לראות דרך שזה יעבוד בשבילך כשיש לך התקף חרדה חזק. </a:t>
            </a:r>
          </a:p>
          <a:p>
            <a:pPr marL="114300" indent="0">
              <a:buNone/>
            </a:pPr>
            <a:r>
              <a:rPr lang="he-IL" dirty="0" smtClean="0"/>
              <a:t>או: פה זה ניראה קל אבל במציאות זה קשה הרבה יותר. </a:t>
            </a:r>
          </a:p>
          <a:p>
            <a:pPr marL="114300" indent="0">
              <a:buNone/>
            </a:pPr>
            <a:endParaRPr lang="he-IL" dirty="0"/>
          </a:p>
          <a:p>
            <a:pPr marL="114300" indent="0">
              <a:buNone/>
            </a:pPr>
            <a:r>
              <a:rPr lang="he-IL" dirty="0" smtClean="0"/>
              <a:t>מטופל: אני אומר לך את האמת, כמו שאמרתי גם בראיון קבלה, אני לא ממש רוצה להיות פה. </a:t>
            </a:r>
          </a:p>
          <a:p>
            <a:pPr marL="114300" indent="0">
              <a:buNone/>
            </a:pPr>
            <a:r>
              <a:rPr lang="he-IL" dirty="0" smtClean="0"/>
              <a:t>מטפל: אתה אומר את זה מאד בבירור: להיות פה זה לא בדיוק בעדיפות ראשונה עבורך. </a:t>
            </a:r>
          </a:p>
          <a:p>
            <a:pPr marL="114300" indent="0">
              <a:buNone/>
            </a:pPr>
            <a:endParaRPr lang="he-IL" dirty="0"/>
          </a:p>
          <a:p>
            <a:pPr marL="114300" indent="0">
              <a:buNone/>
            </a:pPr>
            <a:endParaRPr lang="he-IL" dirty="0"/>
          </a:p>
        </p:txBody>
      </p:sp>
    </p:spTree>
    <p:extLst>
      <p:ext uri="{BB962C8B-B14F-4D97-AF65-F5344CB8AC3E}">
        <p14:creationId xmlns="" xmlns:p14="http://schemas.microsoft.com/office/powerpoint/2010/main" val="394280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הקשבה משקפת מועצמת</a:t>
            </a:r>
            <a:endParaRPr lang="he-IL" b="1" dirty="0"/>
          </a:p>
        </p:txBody>
      </p:sp>
      <p:sp>
        <p:nvSpPr>
          <p:cNvPr id="3" name="מציין מיקום תוכן 2"/>
          <p:cNvSpPr>
            <a:spLocks noGrp="1"/>
          </p:cNvSpPr>
          <p:nvPr>
            <p:ph idx="1"/>
          </p:nvPr>
        </p:nvSpPr>
        <p:spPr/>
        <p:txBody>
          <a:bodyPr>
            <a:normAutofit/>
          </a:bodyPr>
          <a:lstStyle/>
          <a:p>
            <a:pPr marL="114300" indent="0">
              <a:buNone/>
            </a:pPr>
            <a:r>
              <a:rPr lang="he-IL" dirty="0" smtClean="0"/>
              <a:t>מטופל (מתבגר): אני יכול לדאוג לעצמי. אני לא צריך את ההורים שלי שכל הזמן יבדקו מה קורה איתי. </a:t>
            </a:r>
          </a:p>
          <a:p>
            <a:pPr marL="114300" indent="0">
              <a:buNone/>
            </a:pPr>
            <a:r>
              <a:rPr lang="he-IL" dirty="0" smtClean="0"/>
              <a:t>מטפל: אז למעשה היה לך יותר טוב בלי ההורים. </a:t>
            </a:r>
          </a:p>
          <a:p>
            <a:pPr marL="114300" indent="0">
              <a:buNone/>
            </a:pPr>
            <a:endParaRPr lang="he-IL" dirty="0"/>
          </a:p>
          <a:p>
            <a:pPr marL="114300" indent="0">
              <a:buNone/>
            </a:pPr>
            <a:r>
              <a:rPr lang="he-IL" dirty="0" smtClean="0"/>
              <a:t>מטופל: אשתי תמיד מגזימה. המצב שלי לא כל כך גרוע.</a:t>
            </a:r>
          </a:p>
          <a:p>
            <a:pPr marL="114300" indent="0">
              <a:buNone/>
            </a:pPr>
            <a:r>
              <a:rPr lang="he-IL" dirty="0" smtClean="0"/>
              <a:t>מטפל: אז ניראה שלא הייתה לה שום סיבה לדאגה. </a:t>
            </a:r>
          </a:p>
          <a:p>
            <a:pPr marL="114300" indent="0">
              <a:buNone/>
            </a:pPr>
            <a:endParaRPr lang="he-IL" dirty="0"/>
          </a:p>
          <a:p>
            <a:pPr marL="114300" indent="0">
              <a:buNone/>
            </a:pPr>
            <a:r>
              <a:rPr lang="he-IL" dirty="0" smtClean="0"/>
              <a:t>מטופל: ה </a:t>
            </a:r>
            <a:r>
              <a:rPr lang="en-US" dirty="0" smtClean="0"/>
              <a:t>OCD</a:t>
            </a:r>
            <a:r>
              <a:rPr lang="he-IL" dirty="0" smtClean="0"/>
              <a:t> הזה, או איך שקראת לזה, כל הטכסים האלו, זה לא כל כך חמור אצלי. ניראה לי שאין לי בעיה לחיות עם זה.</a:t>
            </a:r>
          </a:p>
          <a:p>
            <a:pPr marL="114300" indent="0">
              <a:buNone/>
            </a:pPr>
            <a:r>
              <a:rPr lang="he-IL" dirty="0" smtClean="0"/>
              <a:t>מטפל: ניראה לך שזה לא סיפור כל כך גדול ושתוכל לעשות את הטכסים האלו כל החיים. </a:t>
            </a:r>
            <a:endParaRPr lang="he-IL" dirty="0"/>
          </a:p>
          <a:p>
            <a:pPr marL="114300" indent="0">
              <a:buNone/>
            </a:pPr>
            <a:r>
              <a:rPr lang="he-IL" dirty="0" smtClean="0"/>
              <a:t>מטופל: לא כל החיים... אני כן אצטרך לטפל בזה מתישהו</a:t>
            </a:r>
            <a:endParaRPr lang="he-IL" dirty="0"/>
          </a:p>
        </p:txBody>
      </p:sp>
    </p:spTree>
    <p:extLst>
      <p:ext uri="{BB962C8B-B14F-4D97-AF65-F5344CB8AC3E}">
        <p14:creationId xmlns="" xmlns:p14="http://schemas.microsoft.com/office/powerpoint/2010/main" val="247407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t>הקשבה משקפת דו-צדדית</a:t>
            </a:r>
            <a:endParaRPr lang="he-IL" b="1" dirty="0"/>
          </a:p>
        </p:txBody>
      </p:sp>
      <p:sp>
        <p:nvSpPr>
          <p:cNvPr id="3" name="מציין מיקום תוכן 2"/>
          <p:cNvSpPr>
            <a:spLocks noGrp="1"/>
          </p:cNvSpPr>
          <p:nvPr>
            <p:ph idx="1"/>
          </p:nvPr>
        </p:nvSpPr>
        <p:spPr/>
        <p:txBody>
          <a:bodyPr>
            <a:normAutofit fontScale="92500" lnSpcReduction="20000"/>
          </a:bodyPr>
          <a:lstStyle/>
          <a:p>
            <a:pPr marL="114300" indent="0">
              <a:buNone/>
            </a:pPr>
            <a:r>
              <a:rPr lang="he-IL" dirty="0" smtClean="0"/>
              <a:t>מטופל: אני יודע שאתה מנסה לעזור לי, אבל אני פשוט לא מתכוון לעשות את זה!</a:t>
            </a:r>
          </a:p>
          <a:p>
            <a:pPr marL="114300" indent="0">
              <a:buNone/>
            </a:pPr>
            <a:r>
              <a:rPr lang="he-IL" dirty="0" smtClean="0"/>
              <a:t>מטפל: מצד אחד, אתה יודע שקיימות כמה בעיות של ממש שאני מנסה לעזור לך לפתור, ומצד שני מה שאני מציע פשוט לא מקובל עליך. </a:t>
            </a:r>
          </a:p>
          <a:p>
            <a:pPr marL="114300" indent="0">
              <a:buNone/>
            </a:pPr>
            <a:endParaRPr lang="he-IL" dirty="0"/>
          </a:p>
          <a:p>
            <a:pPr marL="114300" indent="0">
              <a:buNone/>
            </a:pPr>
            <a:r>
              <a:rPr lang="he-IL" dirty="0" smtClean="0"/>
              <a:t>מטופל: תראה, כל החברים שלי שותים אלכוהול ואני לא שותה יותר מהם. מה כל כך רע בזה.</a:t>
            </a:r>
          </a:p>
          <a:p>
            <a:pPr marL="114300" indent="0">
              <a:buNone/>
            </a:pPr>
            <a:r>
              <a:rPr lang="he-IL" dirty="0" smtClean="0"/>
              <a:t>מטפל: אני רואה שאתה מתלבט עם זה. אתה סיפרת לי כמה אתה מודאג מהשתייה שלך וכמה זה משפיע על התפקוד שלך, וניראה גם שאתה לא שותה  יותר מהחברים שלך. זה באמת מבלבל. </a:t>
            </a:r>
          </a:p>
          <a:p>
            <a:pPr marL="114300" indent="0">
              <a:buNone/>
            </a:pPr>
            <a:endParaRPr lang="he-IL" dirty="0"/>
          </a:p>
          <a:p>
            <a:pPr marL="114300" indent="0">
              <a:buNone/>
            </a:pPr>
            <a:r>
              <a:rPr lang="he-IL" dirty="0" smtClean="0"/>
              <a:t>מטופל: אני אגיב לך את האמת, אני די מפחד מכל התהליך הזה של החשיפות ההדרגתיות שהסברת לי  ולא ממש יודע למה לצפות. </a:t>
            </a:r>
          </a:p>
          <a:p>
            <a:pPr marL="114300" indent="0">
              <a:buNone/>
            </a:pPr>
            <a:r>
              <a:rPr lang="he-IL" dirty="0" smtClean="0"/>
              <a:t>מטפל: אז מצד אחד אתה סיפרת לי שאתה מאד מחכה להתחיל ומצד שני אתה גם מאד מפחד מזה. </a:t>
            </a:r>
          </a:p>
          <a:p>
            <a:pPr marL="114300" indent="0">
              <a:buNone/>
            </a:pPr>
            <a:r>
              <a:rPr lang="he-IL" dirty="0" smtClean="0"/>
              <a:t>מטופל: בדיוק. זה נורמלי?</a:t>
            </a:r>
          </a:p>
          <a:p>
            <a:pPr marL="114300" indent="0">
              <a:buNone/>
            </a:pPr>
            <a:r>
              <a:rPr lang="he-IL" dirty="0" smtClean="0"/>
              <a:t>מטפל: זה מאד נורמלי</a:t>
            </a:r>
            <a:endParaRPr lang="he-IL" dirty="0"/>
          </a:p>
        </p:txBody>
      </p:sp>
    </p:spTree>
    <p:extLst>
      <p:ext uri="{BB962C8B-B14F-4D97-AF65-F5344CB8AC3E}">
        <p14:creationId xmlns="" xmlns:p14="http://schemas.microsoft.com/office/powerpoint/2010/main" val="3968468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7620000" cy="490066"/>
          </a:xfrm>
        </p:spPr>
        <p:txBody>
          <a:bodyPr/>
          <a:lstStyle/>
          <a:p>
            <a:pPr algn="ctr"/>
            <a:r>
              <a:rPr lang="he-IL" dirty="0" smtClean="0"/>
              <a:t>סיכום</a:t>
            </a:r>
            <a:endParaRPr lang="he-IL" dirty="0"/>
          </a:p>
        </p:txBody>
      </p:sp>
      <p:sp>
        <p:nvSpPr>
          <p:cNvPr id="3" name="מציין מיקום תוכן 2"/>
          <p:cNvSpPr>
            <a:spLocks noGrp="1"/>
          </p:cNvSpPr>
          <p:nvPr>
            <p:ph idx="1"/>
          </p:nvPr>
        </p:nvSpPr>
        <p:spPr>
          <a:xfrm>
            <a:off x="457200" y="908720"/>
            <a:ext cx="7620000" cy="5492080"/>
          </a:xfrm>
        </p:spPr>
        <p:txBody>
          <a:bodyPr>
            <a:normAutofit lnSpcReduction="10000"/>
          </a:bodyPr>
          <a:lstStyle/>
          <a:p>
            <a:pPr marL="114300" indent="0">
              <a:buNone/>
            </a:pPr>
            <a:r>
              <a:rPr lang="he-IL" b="1" u="sng" dirty="0" smtClean="0"/>
              <a:t>סיכום איסוף: </a:t>
            </a:r>
            <a:r>
              <a:rPr lang="he-IL" dirty="0" smtClean="0"/>
              <a:t>"נישמע </a:t>
            </a:r>
            <a:r>
              <a:rPr lang="he-IL" dirty="0"/>
              <a:t>שהתקף הלב הזה גרם לך להרגיש באמת פגיע מאד. אבל אמרת לי שלא המוות מפחיד אותך. מה שבאמת מפחיד אותך זה שתהיה נכה, לא מתפקד, כמו שקראת לזה "חצי חי", ושאתה תהווה נטל על המשפחה שלך. יש דברים שחשובים לך ושאתה מוכן לחיות בשבילם: המשפחה שלך, להיות עם הנכדים שלך, וגם להמשיך בעבודה שלך, אולי לא באותה אינטנסיביות כמו קודם. מה </a:t>
            </a:r>
            <a:r>
              <a:rPr lang="he-IL" dirty="0" smtClean="0"/>
              <a:t>עוד"?</a:t>
            </a:r>
          </a:p>
          <a:p>
            <a:pPr marL="114300" indent="0">
              <a:buNone/>
            </a:pPr>
            <a:r>
              <a:rPr lang="he-IL" b="1" u="sng" dirty="0" smtClean="0"/>
              <a:t>סיכום קישור: </a:t>
            </a:r>
            <a:r>
              <a:rPr lang="he-IL" dirty="0" smtClean="0"/>
              <a:t>"ממה שספרת לי הפעם ובפגישה הקודמת שלנו, נישמע שאתה נוטה לשני כוונים שונים. מצד אחד, אתה חושש מההשלכות ארוכות הטווח האפשריות של הסוכרת שלך אם לא תטפל בזה – עיוורון, כריתת איברים </a:t>
            </a:r>
            <a:r>
              <a:rPr lang="he-IL" dirty="0" err="1" smtClean="0"/>
              <a:t>וכו</a:t>
            </a:r>
            <a:r>
              <a:rPr lang="en-US" dirty="0" smtClean="0"/>
              <a:t>'</a:t>
            </a:r>
            <a:r>
              <a:rPr lang="he-IL" dirty="0" smtClean="0"/>
              <a:t>. קשה לך לפעמים אפילו לחשוב על זה. הביקור האחרון בחדר מיון הפחיד אותך ונשמע שהבנת שאם אף אחד לא היה מוצא אותך, ילדיך היו נשארים בלי אבא. מצד שני, רוב השמן אתה מרגיש צעיר ובריא. אתה נהנה לאכול מה שאתה אוהב וההשלכות ארוכות הטווח נראות לך רחוקות ולפעמים גם לא ממשיות. אתה מודאג ובו בזמן אתה גם לא כל כך מודאג. זה פחות או יותר מסכם את איפה שאתה נימצא היום?"</a:t>
            </a:r>
            <a:endParaRPr lang="he-IL" dirty="0"/>
          </a:p>
        </p:txBody>
      </p:sp>
    </p:spTree>
    <p:extLst>
      <p:ext uri="{BB962C8B-B14F-4D97-AF65-F5344CB8AC3E}">
        <p14:creationId xmlns="" xmlns:p14="http://schemas.microsoft.com/office/powerpoint/2010/main" val="3891083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CA" dirty="0" smtClean="0"/>
              <a:t>   </a:t>
            </a:r>
            <a:r>
              <a:rPr lang="he-IL" b="1" dirty="0" smtClean="0"/>
              <a:t>שאלות</a:t>
            </a:r>
            <a:r>
              <a:rPr lang="he-IL" dirty="0" smtClean="0"/>
              <a:t>?</a:t>
            </a:r>
            <a:endParaRPr lang="en-CA" dirty="0"/>
          </a:p>
        </p:txBody>
      </p:sp>
      <p:sp>
        <p:nvSpPr>
          <p:cNvPr id="5" name="Content Placeholder 4"/>
          <p:cNvSpPr>
            <a:spLocks noGrp="1"/>
          </p:cNvSpPr>
          <p:nvPr>
            <p:ph sz="half" idx="1"/>
          </p:nvPr>
        </p:nvSpPr>
        <p:spPr/>
        <p:txBody>
          <a:bodyPr/>
          <a:lstStyle/>
          <a:p>
            <a:endParaRPr lang="he-IL" dirty="0" smtClean="0"/>
          </a:p>
          <a:p>
            <a:endParaRPr lang="he-IL" dirty="0"/>
          </a:p>
          <a:p>
            <a:endParaRPr lang="he-IL" dirty="0" smtClean="0"/>
          </a:p>
          <a:p>
            <a:endParaRPr lang="he-IL" dirty="0"/>
          </a:p>
          <a:p>
            <a:endParaRPr lang="he-IL" dirty="0" smtClean="0"/>
          </a:p>
          <a:p>
            <a:pPr marL="114300" indent="0" algn="l">
              <a:buNone/>
            </a:pPr>
            <a:r>
              <a:rPr lang="en-US" dirty="0" smtClean="0">
                <a:hlinkClick r:id="rId2"/>
              </a:rPr>
              <a:t>michael.perla1@gmail.com</a:t>
            </a:r>
            <a:endParaRPr lang="en-US" dirty="0" smtClean="0"/>
          </a:p>
          <a:p>
            <a:pPr marL="114300" indent="0" algn="l">
              <a:buNone/>
            </a:pPr>
            <a:r>
              <a:rPr lang="en-US" dirty="0" smtClean="0"/>
              <a:t>052-4399-684</a:t>
            </a:r>
            <a:endParaRPr lang="he-IL" dirty="0"/>
          </a:p>
          <a:p>
            <a:endParaRPr lang="he-IL" dirty="0" smtClean="0"/>
          </a:p>
          <a:p>
            <a:endParaRPr lang="he-IL" dirty="0" smtClean="0"/>
          </a:p>
          <a:p>
            <a:endParaRPr lang="he-IL" dirty="0"/>
          </a:p>
          <a:p>
            <a:endParaRPr lang="en-CA" dirty="0"/>
          </a:p>
        </p:txBody>
      </p:sp>
      <p:sp>
        <p:nvSpPr>
          <p:cNvPr id="3" name="מציין מיקום תוכן 2"/>
          <p:cNvSpPr>
            <a:spLocks noGrp="1"/>
          </p:cNvSpPr>
          <p:nvPr>
            <p:ph sz="half" idx="2"/>
          </p:nvPr>
        </p:nvSpPr>
        <p:spPr/>
        <p:txBody>
          <a:bodyPr/>
          <a:lstStyle/>
          <a:p>
            <a:endParaRPr lang="he-IL" dirty="0"/>
          </a:p>
        </p:txBody>
      </p:sp>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508104" y="1772816"/>
            <a:ext cx="1962324" cy="4114550"/>
          </a:xfrm>
          <a:prstGeom prst="rect">
            <a:avLst/>
          </a:prstGeom>
        </p:spPr>
      </p:pic>
    </p:spTree>
    <p:extLst>
      <p:ext uri="{BB962C8B-B14F-4D97-AF65-F5344CB8AC3E}">
        <p14:creationId xmlns="" xmlns:p14="http://schemas.microsoft.com/office/powerpoint/2010/main" val="2632222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וויליאם מילר וסטיבן רולניק</a:t>
            </a:r>
            <a:endParaRPr lang="en-CA" dirty="0"/>
          </a:p>
        </p:txBody>
      </p:sp>
      <p:sp>
        <p:nvSpPr>
          <p:cNvPr id="3" name="מציין מיקום תוכן 2"/>
          <p:cNvSpPr>
            <a:spLocks noGrp="1"/>
          </p:cNvSpPr>
          <p:nvPr>
            <p:ph sz="half" idx="1"/>
          </p:nvPr>
        </p:nvSpPr>
        <p:spPr/>
        <p:txBody>
          <a:bodyPr/>
          <a:lstStyle/>
          <a:p>
            <a:endParaRPr lang="he-IL"/>
          </a:p>
        </p:txBody>
      </p:sp>
      <p:pic>
        <p:nvPicPr>
          <p:cNvPr id="6" name="Content Placeholder 5"/>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611560" y="1844824"/>
            <a:ext cx="3119641" cy="3761269"/>
          </a:xfrm>
        </p:spPr>
      </p:pic>
      <p:pic>
        <p:nvPicPr>
          <p:cNvPr id="1026"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139952" y="3140968"/>
            <a:ext cx="4097337" cy="2305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28181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CA"/>
          </a:p>
        </p:txBody>
      </p:sp>
      <p:pic>
        <p:nvPicPr>
          <p:cNvPr id="8" name="Content Placeholder 7"/>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683568" y="692696"/>
            <a:ext cx="3528392" cy="5488609"/>
          </a:xfrm>
        </p:spPr>
      </p:pic>
      <p:pic>
        <p:nvPicPr>
          <p:cNvPr id="9" name="Content Placeholder 8"/>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4860032" y="692696"/>
            <a:ext cx="3634008" cy="5411514"/>
          </a:xfrm>
        </p:spPr>
      </p:pic>
    </p:spTree>
    <p:extLst>
      <p:ext uri="{BB962C8B-B14F-4D97-AF65-F5344CB8AC3E}">
        <p14:creationId xmlns="" xmlns:p14="http://schemas.microsoft.com/office/powerpoint/2010/main" val="1987644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e-IL" dirty="0" smtClean="0">
                <a:solidFill>
                  <a:schemeClr val="tx1"/>
                </a:solidFill>
              </a:rPr>
              <a:t>מה גורם לאנשים להשתנות (ומה לא גורם להם להשתנות)?</a:t>
            </a:r>
            <a:endParaRPr lang="en-CA" dirty="0">
              <a:solidFill>
                <a:schemeClr val="tx1"/>
              </a:solidFill>
            </a:endParaRPr>
          </a:p>
        </p:txBody>
      </p:sp>
      <p:pic>
        <p:nvPicPr>
          <p:cNvPr id="4" name="Content Placeholder 3"/>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857250" y="2197894"/>
            <a:ext cx="2857500" cy="3267075"/>
          </a:xfrm>
        </p:spPr>
      </p:pic>
      <p:sp>
        <p:nvSpPr>
          <p:cNvPr id="3" name="מציין מיקום תוכן 2"/>
          <p:cNvSpPr>
            <a:spLocks noGrp="1"/>
          </p:cNvSpPr>
          <p:nvPr>
            <p:ph sz="half" idx="2"/>
          </p:nvPr>
        </p:nvSpPr>
        <p:spPr>
          <a:xfrm>
            <a:off x="4355976" y="1628800"/>
            <a:ext cx="3709032" cy="4968552"/>
          </a:xfrm>
        </p:spPr>
        <p:txBody>
          <a:bodyPr>
            <a:noAutofit/>
          </a:bodyPr>
          <a:lstStyle/>
          <a:p>
            <a:pPr algn="r" rtl="1"/>
            <a:r>
              <a:rPr lang="he-IL" sz="2000" dirty="0"/>
              <a:t>האם די בהתקף לב כדי לשכנע מישהו להפסיק לעשן ולהוריד במשקל?</a:t>
            </a:r>
          </a:p>
          <a:p>
            <a:pPr algn="r" rtl="1"/>
            <a:r>
              <a:rPr lang="he-IL" sz="2000" dirty="0"/>
              <a:t>האם מערכות יחסים כושלות חוזרות ונשנות מספיקות כדי לשכנע מישהי להפסיק לשתות אלכוהול בכמויות?</a:t>
            </a:r>
          </a:p>
          <a:p>
            <a:pPr algn="r" rtl="1"/>
            <a:r>
              <a:rPr lang="he-IL" sz="2000" dirty="0"/>
              <a:t>האם האפשרות להישאר בכיסא גלגלים גורמת למטופל להתמיד ולהתאמץ בתרגילי הפיזיותרפיה?</a:t>
            </a:r>
          </a:p>
          <a:p>
            <a:pPr algn="r" rtl="1"/>
            <a:r>
              <a:rPr lang="he-IL" sz="2000" dirty="0" smtClean="0"/>
              <a:t>האם </a:t>
            </a:r>
            <a:r>
              <a:rPr lang="en-US" sz="2000" dirty="0"/>
              <a:t>OCD  </a:t>
            </a:r>
            <a:r>
              <a:rPr lang="he-IL" sz="2000" dirty="0"/>
              <a:t>חמור שנימשך כבר שנים וגורם למוגבלות רבה יגרום למישהו לפנות לטיפול?</a:t>
            </a:r>
          </a:p>
          <a:p>
            <a:pPr algn="r" rtl="1"/>
            <a:endParaRPr lang="he-IL" sz="2000" dirty="0"/>
          </a:p>
        </p:txBody>
      </p:sp>
    </p:spTree>
    <p:extLst>
      <p:ext uri="{BB962C8B-B14F-4D97-AF65-F5344CB8AC3E}">
        <p14:creationId xmlns="" xmlns:p14="http://schemas.microsoft.com/office/powerpoint/2010/main" val="3549019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06090"/>
          </a:xfrm>
        </p:spPr>
        <p:txBody>
          <a:bodyPr/>
          <a:lstStyle/>
          <a:p>
            <a:pPr algn="ctr"/>
            <a:r>
              <a:rPr lang="he-IL" dirty="0" smtClean="0">
                <a:solidFill>
                  <a:schemeClr val="tx1"/>
                </a:solidFill>
              </a:rPr>
              <a:t>מוכן, רוצה ומסוגל</a:t>
            </a:r>
            <a:endParaRPr lang="en-CA" dirty="0">
              <a:solidFill>
                <a:schemeClr val="tx1"/>
              </a:solidFill>
            </a:endParaRPr>
          </a:p>
        </p:txBody>
      </p:sp>
      <p:sp>
        <p:nvSpPr>
          <p:cNvPr id="3" name="Content Placeholder 2"/>
          <p:cNvSpPr>
            <a:spLocks noGrp="1"/>
          </p:cNvSpPr>
          <p:nvPr>
            <p:ph idx="1"/>
          </p:nvPr>
        </p:nvSpPr>
        <p:spPr>
          <a:xfrm>
            <a:off x="457200" y="1052736"/>
            <a:ext cx="7620000" cy="5348064"/>
          </a:xfrm>
        </p:spPr>
        <p:txBody>
          <a:bodyPr>
            <a:normAutofit lnSpcReduction="10000"/>
          </a:bodyPr>
          <a:lstStyle/>
          <a:p>
            <a:pPr algn="r" rtl="1"/>
            <a:r>
              <a:rPr lang="he-IL" b="1" dirty="0" smtClean="0"/>
              <a:t>רוצה: חשיבות השינוי</a:t>
            </a:r>
          </a:p>
          <a:p>
            <a:pPr marL="114300" indent="0">
              <a:buNone/>
            </a:pPr>
            <a:r>
              <a:rPr lang="he-IL" dirty="0" smtClean="0"/>
              <a:t>	"אם אני אמשיך לא להיפגש עם החברים והמשפחה רק כי לא 	נוח שיראו אותי כל כך מוגבל, בסוף אני אשאר בודד </a:t>
            </a:r>
            <a:r>
              <a:rPr lang="he-IL" dirty="0"/>
              <a:t>לגמרי". </a:t>
            </a:r>
            <a:r>
              <a:rPr lang="he-IL" dirty="0" smtClean="0"/>
              <a:t>	"</a:t>
            </a:r>
            <a:r>
              <a:rPr lang="he-IL" dirty="0"/>
              <a:t>אם עוד פעם אני אתפרץ ואלך מכות בבית-ספר יעיפו אותי </a:t>
            </a:r>
            <a:r>
              <a:rPr lang="he-IL" dirty="0" smtClean="0"/>
              <a:t>	משם</a:t>
            </a:r>
            <a:r>
              <a:rPr lang="he-IL" dirty="0"/>
              <a:t>. לא הייתי רוצה שזה יקרה"</a:t>
            </a:r>
            <a:endParaRPr lang="he-IL" dirty="0" smtClean="0"/>
          </a:p>
          <a:p>
            <a:pPr algn="r" rtl="1"/>
            <a:r>
              <a:rPr lang="he-IL" b="1" dirty="0" smtClean="0"/>
              <a:t>מסוגל: בטחון עצמי לקראת השינוי</a:t>
            </a:r>
          </a:p>
          <a:p>
            <a:pPr marL="114300" indent="0">
              <a:buNone/>
            </a:pPr>
            <a:r>
              <a:rPr lang="he-IL" dirty="0" smtClean="0"/>
              <a:t>	"אני יודע שזה חשוב שאני אפגש עם החברים שלי. זה משגע 	אותי לשבת כל היום בבית. אבל המבוכה הורגת אותי. מה, 	אני אלך לראות אותם משחקים כדורגל ואני על קביים? וגם 	הכאבים. אחרי שעה שעתיים אני ממש גמור וחייב לפרוש 	הביתה"</a:t>
            </a:r>
          </a:p>
          <a:p>
            <a:pPr algn="r" rtl="1"/>
            <a:r>
              <a:rPr lang="he-IL" b="1" dirty="0" smtClean="0"/>
              <a:t>מוכן: עניין של סדרי עדיפויות</a:t>
            </a:r>
          </a:p>
          <a:p>
            <a:pPr marL="114300" indent="0">
              <a:buNone/>
            </a:pPr>
            <a:r>
              <a:rPr lang="he-IL" dirty="0" smtClean="0"/>
              <a:t>	"</a:t>
            </a:r>
            <a:r>
              <a:rPr lang="he-IL" dirty="0"/>
              <a:t>אני יודע שאני חייב לשנות את ההתפרצויות שלי אבל יש לי </a:t>
            </a:r>
            <a:r>
              <a:rPr lang="he-IL" dirty="0" smtClean="0"/>
              <a:t>	כל </a:t>
            </a:r>
            <a:r>
              <a:rPr lang="he-IL" dirty="0"/>
              <a:t>כך הרבה על הראש עכשיו. בגרויות, ובעיות עם החברה </a:t>
            </a:r>
            <a:r>
              <a:rPr lang="he-IL" dirty="0" smtClean="0"/>
              <a:t>	שלי </a:t>
            </a:r>
            <a:r>
              <a:rPr lang="he-IL" dirty="0"/>
              <a:t>ויש להורים שלי בעיות כלכליות. אין לי אנרגיה לזה."</a:t>
            </a:r>
            <a:endParaRPr lang="he-IL" dirty="0" smtClean="0"/>
          </a:p>
        </p:txBody>
      </p:sp>
    </p:spTree>
    <p:extLst>
      <p:ext uri="{BB962C8B-B14F-4D97-AF65-F5344CB8AC3E}">
        <p14:creationId xmlns="" xmlns:p14="http://schemas.microsoft.com/office/powerpoint/2010/main" val="444119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dirty="0" smtClean="0">
                <a:solidFill>
                  <a:schemeClr val="tx1"/>
                </a:solidFill>
              </a:rPr>
              <a:t>אמביוולנציה</a:t>
            </a:r>
            <a:endParaRPr lang="en-CA" dirty="0">
              <a:solidFill>
                <a:schemeClr val="tx1"/>
              </a:solidFill>
            </a:endParaRPr>
          </a:p>
        </p:txBody>
      </p:sp>
      <p:pic>
        <p:nvPicPr>
          <p:cNvPr id="6" name="Content Placeholder 5"/>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907704" y="1670256"/>
            <a:ext cx="4464496" cy="3906434"/>
          </a:xfrm>
        </p:spPr>
      </p:pic>
    </p:spTree>
    <p:extLst>
      <p:ext uri="{BB962C8B-B14F-4D97-AF65-F5344CB8AC3E}">
        <p14:creationId xmlns="" xmlns:p14="http://schemas.microsoft.com/office/powerpoint/2010/main" val="3906117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e-IL" dirty="0" smtClean="0">
                <a:solidFill>
                  <a:schemeClr val="tx1"/>
                </a:solidFill>
              </a:rPr>
              <a:t>הגישה המוטיבציונית: הגדרה וכמה עקרונות כלליים</a:t>
            </a:r>
            <a:endParaRPr lang="en-CA" dirty="0">
              <a:solidFill>
                <a:schemeClr val="tx1"/>
              </a:solidFill>
            </a:endParaRPr>
          </a:p>
        </p:txBody>
      </p:sp>
      <p:sp>
        <p:nvSpPr>
          <p:cNvPr id="3" name="Content Placeholder 2"/>
          <p:cNvSpPr>
            <a:spLocks noGrp="1"/>
          </p:cNvSpPr>
          <p:nvPr>
            <p:ph idx="1"/>
          </p:nvPr>
        </p:nvSpPr>
        <p:spPr/>
        <p:txBody>
          <a:bodyPr>
            <a:normAutofit/>
          </a:bodyPr>
          <a:lstStyle/>
          <a:p>
            <a:pPr marL="0" indent="0" algn="r" rtl="1">
              <a:buNone/>
            </a:pPr>
            <a:r>
              <a:rPr lang="he-IL" sz="2800" b="1" dirty="0" smtClean="0"/>
              <a:t>הגדרה: </a:t>
            </a:r>
            <a:r>
              <a:rPr lang="he-IL" sz="2800" dirty="0" smtClean="0"/>
              <a:t>שיטה </a:t>
            </a:r>
            <a:r>
              <a:rPr lang="he-IL" sz="2800" i="1" u="sng" dirty="0" smtClean="0"/>
              <a:t>מנחה, ממוקדת-מטופל</a:t>
            </a:r>
            <a:r>
              <a:rPr lang="he-IL" sz="2800" dirty="0" smtClean="0"/>
              <a:t> להגברת המוטיבציה הפנימית לשנוי על ידי חקירה ופתרון של אמביוולנטיות. </a:t>
            </a:r>
          </a:p>
          <a:p>
            <a:pPr marL="0" indent="0" algn="r" rtl="1">
              <a:buNone/>
            </a:pPr>
            <a:r>
              <a:rPr lang="he-IL" sz="2800" b="1" dirty="0" smtClean="0"/>
              <a:t>כמה עקרונות כלליים:</a:t>
            </a:r>
          </a:p>
          <a:p>
            <a:pPr algn="r" rtl="1"/>
            <a:r>
              <a:rPr lang="he-IL" sz="2800" dirty="0" smtClean="0"/>
              <a:t>הבעת אמפתיה</a:t>
            </a:r>
          </a:p>
          <a:p>
            <a:pPr algn="r" rtl="1"/>
            <a:r>
              <a:rPr lang="he-IL" sz="2800" dirty="0" smtClean="0"/>
              <a:t>המנעות מ"רפלקס התיקון"</a:t>
            </a:r>
          </a:p>
          <a:p>
            <a:pPr algn="r" rtl="1"/>
            <a:r>
              <a:rPr lang="he-IL" sz="2800" dirty="0" smtClean="0"/>
              <a:t>עידוד אי התאמה</a:t>
            </a:r>
          </a:p>
          <a:p>
            <a:pPr algn="r" rtl="1"/>
            <a:r>
              <a:rPr lang="he-IL" sz="2800" dirty="0" smtClean="0"/>
              <a:t>זרימה עם התנגדות</a:t>
            </a:r>
          </a:p>
          <a:p>
            <a:pPr algn="r" rtl="1"/>
            <a:r>
              <a:rPr lang="he-IL" sz="2800" dirty="0" smtClean="0"/>
              <a:t>תמיכה במסוגלות עצמית</a:t>
            </a:r>
            <a:endParaRPr lang="en-CA" sz="2800" dirty="0"/>
          </a:p>
        </p:txBody>
      </p:sp>
    </p:spTree>
    <p:extLst>
      <p:ext uri="{BB962C8B-B14F-4D97-AF65-F5344CB8AC3E}">
        <p14:creationId xmlns="" xmlns:p14="http://schemas.microsoft.com/office/powerpoint/2010/main" val="1095279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he-IL" dirty="0" smtClean="0">
                <a:solidFill>
                  <a:schemeClr val="tx1"/>
                </a:solidFill>
              </a:rPr>
              <a:t>המנעות מרפלקס התיקון</a:t>
            </a:r>
            <a:endParaRPr lang="en-CA" dirty="0">
              <a:solidFill>
                <a:schemeClr val="tx1"/>
              </a:solidFill>
            </a:endParaRPr>
          </a:p>
        </p:txBody>
      </p:sp>
      <p:pic>
        <p:nvPicPr>
          <p:cNvPr id="7" name="Content Placeholder 6"/>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850083" y="1988840"/>
            <a:ext cx="3065205" cy="3240360"/>
          </a:xfrm>
        </p:spPr>
      </p:pic>
      <p:sp>
        <p:nvSpPr>
          <p:cNvPr id="6" name="Content Placeholder 5"/>
          <p:cNvSpPr>
            <a:spLocks noGrp="1"/>
          </p:cNvSpPr>
          <p:nvPr>
            <p:ph sz="half" idx="2"/>
          </p:nvPr>
        </p:nvSpPr>
        <p:spPr/>
        <p:txBody>
          <a:bodyPr>
            <a:normAutofit fontScale="85000" lnSpcReduction="10000"/>
          </a:bodyPr>
          <a:lstStyle/>
          <a:p>
            <a:pPr algn="r" rtl="1"/>
            <a:r>
              <a:rPr lang="he-IL" dirty="0" smtClean="0"/>
              <a:t>אנשים מגיבים בהתנגדות כשמנסים לשכנע אותם. </a:t>
            </a:r>
          </a:p>
          <a:p>
            <a:pPr algn="r" rtl="1"/>
            <a:r>
              <a:rPr lang="he-IL" dirty="0" smtClean="0"/>
              <a:t>אם המטפל לוקח צד אחד של האמביוולנציה, המטופל יקח את הצד השני. </a:t>
            </a:r>
          </a:p>
          <a:p>
            <a:pPr algn="r" rtl="1"/>
            <a:r>
              <a:rPr lang="he-IL" dirty="0" smtClean="0"/>
              <a:t>אנחנו נוטים להאמין יותר למה שאנחנו אומרים בעצמנו (לעומת אותם דברים שנשמע מאחרים). לא לגנוב את השורות הכי טובות בשיחה מהמטופל. </a:t>
            </a:r>
            <a:endParaRPr lang="en-CA" dirty="0"/>
          </a:p>
        </p:txBody>
      </p:sp>
    </p:spTree>
    <p:extLst>
      <p:ext uri="{BB962C8B-B14F-4D97-AF65-F5344CB8AC3E}">
        <p14:creationId xmlns="" xmlns:p14="http://schemas.microsoft.com/office/powerpoint/2010/main" val="36516914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קירבה">
  <a:themeElements>
    <a:clrScheme name="קירבה">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קירבה">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2_קירבה">
  <a:themeElements>
    <a:clrScheme name="קירבה">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קירבה">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אוסטין">
  <a:themeElements>
    <a:clrScheme name="אוסטין">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אוסטין">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אוסטין">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1849</Words>
  <Application>Microsoft Office PowerPoint</Application>
  <PresentationFormat>‫הצגה על המסך (4:3)</PresentationFormat>
  <Paragraphs>180</Paragraphs>
  <Slides>27</Slides>
  <Notes>1</Notes>
  <HiddenSlides>0</HiddenSlides>
  <MMClips>0</MMClips>
  <ScaleCrop>false</ScaleCrop>
  <HeadingPairs>
    <vt:vector size="4" baseType="variant">
      <vt:variant>
        <vt:lpstr>ערכת נושא</vt:lpstr>
      </vt:variant>
      <vt:variant>
        <vt:i4>3</vt:i4>
      </vt:variant>
      <vt:variant>
        <vt:lpstr>כותרות שקופיות</vt:lpstr>
      </vt:variant>
      <vt:variant>
        <vt:i4>27</vt:i4>
      </vt:variant>
    </vt:vector>
  </HeadingPairs>
  <TitlesOfParts>
    <vt:vector size="30" baseType="lpstr">
      <vt:lpstr>1_קירבה</vt:lpstr>
      <vt:lpstr>2_קירבה</vt:lpstr>
      <vt:lpstr>אוסטין</vt:lpstr>
      <vt:lpstr>הגישה המוטיבציוניות – סדנת מבוא</vt:lpstr>
      <vt:lpstr>שקופית 2</vt:lpstr>
      <vt:lpstr>וויליאם מילר וסטיבן רולניק</vt:lpstr>
      <vt:lpstr>שקופית 4</vt:lpstr>
      <vt:lpstr>מה גורם לאנשים להשתנות (ומה לא גורם להם להשתנות)?</vt:lpstr>
      <vt:lpstr>מוכן, רוצה ומסוגל</vt:lpstr>
      <vt:lpstr>אמביוולנציה</vt:lpstr>
      <vt:lpstr>הגישה המוטיבציונית: הגדרה וכמה עקרונות כלליים</vt:lpstr>
      <vt:lpstr>המנעות מרפלקס התיקון</vt:lpstr>
      <vt:lpstr>זרימה עם ההתנגדות</vt:lpstr>
      <vt:lpstr>עידוד אי ההתאמה</vt:lpstr>
      <vt:lpstr>תמיכה במסוגלות עצמית (מלכודות)</vt:lpstr>
      <vt:lpstr>שקופית 13</vt:lpstr>
      <vt:lpstr>תגובות התעמתות</vt:lpstr>
      <vt:lpstr>סיכום ביניים  </vt:lpstr>
      <vt:lpstr>שקופית 16</vt:lpstr>
      <vt:lpstr>שקופית 17</vt:lpstr>
      <vt:lpstr>OARS</vt:lpstr>
      <vt:lpstr>שקופית 19</vt:lpstr>
      <vt:lpstr>משחק תפקידים: למה שמתם לב?</vt:lpstr>
      <vt:lpstr>שאלות פתוחות</vt:lpstr>
      <vt:lpstr>חיזוק</vt:lpstr>
      <vt:lpstr>הקשבה משקפת פשוטה</vt:lpstr>
      <vt:lpstr>הקשבה משקפת מועצמת</vt:lpstr>
      <vt:lpstr>הקשבה משקפת דו-צדדית</vt:lpstr>
      <vt:lpstr>סיכום</vt:lpstr>
      <vt:lpstr>   שאלות?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הגישה המוטיבציוניות – הרצאה 1,  מבוא</dc:title>
  <dc:creator>Michael</dc:creator>
  <cp:lastModifiedBy>הילה</cp:lastModifiedBy>
  <cp:revision>77</cp:revision>
  <dcterms:created xsi:type="dcterms:W3CDTF">2013-10-10T18:55:48Z</dcterms:created>
  <dcterms:modified xsi:type="dcterms:W3CDTF">2014-12-30T09:12:13Z</dcterms:modified>
</cp:coreProperties>
</file>