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17"/>
  </p:notesMasterIdLst>
  <p:sldIdLst>
    <p:sldId id="256" r:id="rId2"/>
    <p:sldId id="259" r:id="rId3"/>
    <p:sldId id="266" r:id="rId4"/>
    <p:sldId id="270" r:id="rId5"/>
    <p:sldId id="268" r:id="rId6"/>
    <p:sldId id="267" r:id="rId7"/>
    <p:sldId id="271" r:id="rId8"/>
    <p:sldId id="269" r:id="rId9"/>
    <p:sldId id="272" r:id="rId10"/>
    <p:sldId id="274" r:id="rId11"/>
    <p:sldId id="273" r:id="rId12"/>
    <p:sldId id="277" r:id="rId13"/>
    <p:sldId id="279" r:id="rId14"/>
    <p:sldId id="278" r:id="rId15"/>
    <p:sldId id="276" r:id="rId16"/>
  </p:sldIdLst>
  <p:sldSz cx="9144000" cy="6858000" type="screen4x3"/>
  <p:notesSz cx="6858000" cy="9144000"/>
  <p:defaultTextStyle>
    <a:defPPr>
      <a:defRPr lang="he-IL"/>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r" defTabSz="914400" rtl="1" eaLnBrk="1" latinLnBrk="0" hangingPunct="1">
      <a:defRPr kern="1200">
        <a:solidFill>
          <a:schemeClr val="tx1"/>
        </a:solidFill>
        <a:latin typeface="Arial" charset="0"/>
        <a:ea typeface="+mn-ea"/>
        <a:cs typeface="Arial" charset="0"/>
      </a:defRPr>
    </a:lvl6pPr>
    <a:lvl7pPr marL="2743200" algn="r" defTabSz="914400" rtl="1" eaLnBrk="1" latinLnBrk="0" hangingPunct="1">
      <a:defRPr kern="1200">
        <a:solidFill>
          <a:schemeClr val="tx1"/>
        </a:solidFill>
        <a:latin typeface="Arial" charset="0"/>
        <a:ea typeface="+mn-ea"/>
        <a:cs typeface="Arial" charset="0"/>
      </a:defRPr>
    </a:lvl7pPr>
    <a:lvl8pPr marL="3200400" algn="r" defTabSz="914400" rtl="1" eaLnBrk="1" latinLnBrk="0" hangingPunct="1">
      <a:defRPr kern="1200">
        <a:solidFill>
          <a:schemeClr val="tx1"/>
        </a:solidFill>
        <a:latin typeface="Arial" charset="0"/>
        <a:ea typeface="+mn-ea"/>
        <a:cs typeface="Arial" charset="0"/>
      </a:defRPr>
    </a:lvl8pPr>
    <a:lvl9pPr marL="3657600" algn="r" defTabSz="914400" rtl="1"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417" autoAdjust="0"/>
    <p:restoredTop sz="59677" autoAdjust="0"/>
  </p:normalViewPr>
  <p:slideViewPr>
    <p:cSldViewPr>
      <p:cViewPr>
        <p:scale>
          <a:sx n="50" d="100"/>
          <a:sy n="50" d="100"/>
        </p:scale>
        <p:origin x="-1740" y="-4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fontAlgn="auto">
              <a:spcBef>
                <a:spcPts val="0"/>
              </a:spcBef>
              <a:spcAft>
                <a:spcPts val="0"/>
              </a:spcAft>
              <a:defRPr sz="1200">
                <a:latin typeface="+mn-lt"/>
                <a:cs typeface="+mn-cs"/>
              </a:defRPr>
            </a:lvl1pPr>
          </a:lstStyle>
          <a:p>
            <a:pPr>
              <a:defRPr/>
            </a:pPr>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fontAlgn="auto">
              <a:spcBef>
                <a:spcPts val="0"/>
              </a:spcBef>
              <a:spcAft>
                <a:spcPts val="0"/>
              </a:spcAft>
              <a:defRPr sz="1200">
                <a:latin typeface="+mn-lt"/>
                <a:cs typeface="+mn-cs"/>
              </a:defRPr>
            </a:lvl1pPr>
          </a:lstStyle>
          <a:p>
            <a:pPr>
              <a:defRPr/>
            </a:pPr>
            <a:fld id="{D57A69C0-98A8-4161-961C-A1C42E99D1C2}" type="datetimeFigureOut">
              <a:rPr lang="he-IL"/>
              <a:pPr>
                <a:defRPr/>
              </a:pPr>
              <a:t>ד'/אייר/תשע"ד</a:t>
            </a:fld>
            <a:endParaRPr lang="he-IL"/>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lvl="0"/>
            <a:endParaRPr lang="he-IL" noProof="0"/>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noProof="0" smtClean="0"/>
              <a:t>לחץ כדי לערוך סגנונות טקסט של תבנית בסיס</a:t>
            </a:r>
          </a:p>
          <a:p>
            <a:pPr lvl="1"/>
            <a:r>
              <a:rPr lang="he-IL" noProof="0" smtClean="0"/>
              <a:t>רמה שנייה</a:t>
            </a:r>
          </a:p>
          <a:p>
            <a:pPr lvl="2"/>
            <a:r>
              <a:rPr lang="he-IL" noProof="0" smtClean="0"/>
              <a:t>רמה שלישית</a:t>
            </a:r>
          </a:p>
          <a:p>
            <a:pPr lvl="3"/>
            <a:r>
              <a:rPr lang="he-IL" noProof="0" smtClean="0"/>
              <a:t>רמה רביעית</a:t>
            </a:r>
          </a:p>
          <a:p>
            <a:pPr lvl="4"/>
            <a:r>
              <a:rPr lang="he-IL" noProof="0" smtClean="0"/>
              <a:t>רמה חמישית</a:t>
            </a:r>
            <a:endParaRPr lang="he-IL" noProof="0"/>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fontAlgn="auto">
              <a:spcBef>
                <a:spcPts val="0"/>
              </a:spcBef>
              <a:spcAft>
                <a:spcPts val="0"/>
              </a:spcAft>
              <a:defRPr sz="1200">
                <a:latin typeface="+mn-lt"/>
                <a:cs typeface="+mn-cs"/>
              </a:defRPr>
            </a:lvl1pPr>
          </a:lstStyle>
          <a:p>
            <a:pPr>
              <a:defRPr/>
            </a:pPr>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fontAlgn="auto">
              <a:spcBef>
                <a:spcPts val="0"/>
              </a:spcBef>
              <a:spcAft>
                <a:spcPts val="0"/>
              </a:spcAft>
              <a:defRPr sz="1200">
                <a:latin typeface="+mn-lt"/>
                <a:cs typeface="+mn-cs"/>
              </a:defRPr>
            </a:lvl1pPr>
          </a:lstStyle>
          <a:p>
            <a:pPr>
              <a:defRPr/>
            </a:pPr>
            <a:fld id="{5727C72E-32A5-4F9C-B051-BE0849B8E5CE}" type="slidenum">
              <a:rPr lang="he-IL"/>
              <a:pPr>
                <a:defRPr/>
              </a:pPr>
              <a:t>‹#›</a:t>
            </a:fld>
            <a:endParaRPr lang="he-IL"/>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www.health.gov.il/"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מציין מיקום של תמונת שקופית 1"/>
          <p:cNvSpPr>
            <a:spLocks noGrp="1" noRot="1" noChangeAspect="1"/>
          </p:cNvSpPr>
          <p:nvPr>
            <p:ph type="sldImg"/>
          </p:nvPr>
        </p:nvSpPr>
        <p:spPr bwMode="auto">
          <a:noFill/>
          <a:ln>
            <a:solidFill>
              <a:srgbClr val="000000"/>
            </a:solidFill>
            <a:miter lim="800000"/>
            <a:headEnd/>
            <a:tailEnd/>
          </a:ln>
        </p:spPr>
      </p:sp>
      <p:sp>
        <p:nvSpPr>
          <p:cNvPr id="15362" name="מציין מיקום של הערות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he-IL" smtClean="0"/>
          </a:p>
        </p:txBody>
      </p:sp>
      <p:sp>
        <p:nvSpPr>
          <p:cNvPr id="15363" name="מציין מיקום של מספר שקופית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077CC3E-6BFC-437B-B07A-8F019F7DFFE2}" type="slidenum">
              <a:rPr lang="he-IL"/>
              <a:pPr fontAlgn="base">
                <a:spcBef>
                  <a:spcPct val="0"/>
                </a:spcBef>
                <a:spcAft>
                  <a:spcPct val="0"/>
                </a:spcAft>
                <a:defRPr/>
              </a:pPr>
              <a:t>1</a:t>
            </a:fld>
            <a:endParaRPr lang="he-I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מציין מיקום של תמונת שקופית 1"/>
          <p:cNvSpPr>
            <a:spLocks noGrp="1" noRot="1" noChangeAspect="1"/>
          </p:cNvSpPr>
          <p:nvPr>
            <p:ph type="sldImg"/>
          </p:nvPr>
        </p:nvSpPr>
        <p:spPr bwMode="auto">
          <a:noFill/>
          <a:ln>
            <a:solidFill>
              <a:srgbClr val="000000"/>
            </a:solidFill>
            <a:miter lim="800000"/>
            <a:headEnd/>
            <a:tailEnd/>
          </a:ln>
        </p:spPr>
      </p:sp>
      <p:sp>
        <p:nvSpPr>
          <p:cNvPr id="33794" name="מציין מיקום של הערות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he-IL" smtClean="0"/>
              <a:t>כיום ישנם ארבעה אשכולות המתנה:</a:t>
            </a:r>
          </a:p>
          <a:p>
            <a:pPr eaLnBrk="1" hangingPunct="1">
              <a:spcBef>
                <a:spcPct val="0"/>
              </a:spcBef>
            </a:pPr>
            <a:r>
              <a:rPr lang="he-IL" smtClean="0"/>
              <a:t>שלושת הראשונים מורכבים ממתמחים שהתחילו את סבב א' של התמחותם על ידי תקן או תקציב של גורם חיצוני, אך זקוקים למלגה של משרד הבריאות כדי להשלים את ההתמחות (למשל אם זקוקים לאוכלוסיה נוספת). </a:t>
            </a:r>
          </a:p>
          <a:p>
            <a:pPr eaLnBrk="1" hangingPunct="1">
              <a:spcBef>
                <a:spcPct val="0"/>
              </a:spcBef>
            </a:pPr>
            <a:r>
              <a:rPr lang="he-IL" smtClean="0"/>
              <a:t>החלוקה לאשכולות אלה היא לפי שנת הסיום של </a:t>
            </a:r>
            <a:r>
              <a:rPr lang="he-IL" u="sng" smtClean="0"/>
              <a:t>החלק הראשון </a:t>
            </a:r>
            <a:r>
              <a:rPr lang="he-IL" smtClean="0"/>
              <a:t>של ההתמחות:</a:t>
            </a:r>
          </a:p>
          <a:p>
            <a:pPr eaLnBrk="1" hangingPunct="1">
              <a:spcBef>
                <a:spcPct val="0"/>
              </a:spcBef>
            </a:pPr>
            <a:r>
              <a:rPr lang="he-IL" smtClean="0"/>
              <a:t>אשכול 1- עבור המתמחים שעתידים לסיים את החלק הראשון של התמחותם השנה, 2014.</a:t>
            </a:r>
          </a:p>
          <a:p>
            <a:pPr eaLnBrk="1" hangingPunct="1">
              <a:spcBef>
                <a:spcPct val="0"/>
              </a:spcBef>
            </a:pPr>
            <a:r>
              <a:rPr lang="he-IL" smtClean="0"/>
              <a:t>אשכול 2- עבור אלה שיסיימו ב-2015.</a:t>
            </a:r>
          </a:p>
          <a:p>
            <a:pPr eaLnBrk="1" hangingPunct="1">
              <a:spcBef>
                <a:spcPct val="0"/>
              </a:spcBef>
            </a:pPr>
            <a:r>
              <a:rPr lang="he-IL" smtClean="0"/>
              <a:t>ואשכול 3- עבור המסיימים את ב-2016.</a:t>
            </a:r>
          </a:p>
          <a:p>
            <a:pPr eaLnBrk="1" hangingPunct="1">
              <a:spcBef>
                <a:spcPct val="0"/>
              </a:spcBef>
            </a:pPr>
            <a:r>
              <a:rPr lang="he-IL" smtClean="0"/>
              <a:t>כמובן שיש מתמחים שכבר נמצאים בהתמחות כרגע ולא זקוקים למלגה ממשרד הבריאות כדי להשלים אותה. למשל מישהו שמתמחה על תקן במסגרת בה יש יותר מאוכלוסייה אחת.</a:t>
            </a:r>
          </a:p>
          <a:p>
            <a:pPr eaLnBrk="1" hangingPunct="1">
              <a:spcBef>
                <a:spcPct val="0"/>
              </a:spcBef>
            </a:pPr>
            <a:endParaRPr lang="he-IL" smtClean="0"/>
          </a:p>
          <a:p>
            <a:pPr eaLnBrk="1" hangingPunct="1">
              <a:spcBef>
                <a:spcPct val="0"/>
              </a:spcBef>
            </a:pPr>
            <a:r>
              <a:rPr lang="he-IL" smtClean="0"/>
              <a:t>לאשכול הרביעי נכנסים כל </a:t>
            </a:r>
            <a:r>
              <a:rPr lang="he-IL" u="sng" smtClean="0"/>
              <a:t>הזכאים למלגה </a:t>
            </a:r>
            <a:r>
              <a:rPr lang="he-IL" smtClean="0"/>
              <a:t>שטרם התחילו את ההתמחות. </a:t>
            </a:r>
          </a:p>
          <a:p>
            <a:pPr eaLnBrk="1" hangingPunct="1">
              <a:spcBef>
                <a:spcPct val="0"/>
              </a:spcBef>
            </a:pPr>
            <a:r>
              <a:rPr lang="he-IL" smtClean="0"/>
              <a:t>עכשיו חשוב לשים לב, זכאות למלגה היא לא אישור שקיבלת מלגה, אלא אישור לכך שאתה עומד בתנאים הראשוניים </a:t>
            </a:r>
            <a:r>
              <a:rPr lang="he-IL" u="sng" smtClean="0"/>
              <a:t>ויכול</a:t>
            </a:r>
            <a:r>
              <a:rPr lang="he-IL" smtClean="0"/>
              <a:t> לקבל מלגה.אני בטוחה שחלקכם כבר עבר את התהליך הזה מול מועצת הפסיכולוגים. </a:t>
            </a:r>
          </a:p>
          <a:p>
            <a:pPr eaLnBrk="1" hangingPunct="1">
              <a:spcBef>
                <a:spcPct val="0"/>
              </a:spcBef>
            </a:pPr>
            <a:endParaRPr lang="he-IL" smtClean="0"/>
          </a:p>
          <a:p>
            <a:pPr eaLnBrk="1" hangingPunct="1">
              <a:spcBef>
                <a:spcPct val="0"/>
              </a:spcBef>
            </a:pPr>
            <a:r>
              <a:rPr lang="he-IL" smtClean="0"/>
              <a:t>הדירוג בתוך כל אשכול נקבע לפי הניקוד המצטבר שקיבל כל מתמחה.</a:t>
            </a:r>
          </a:p>
          <a:p>
            <a:pPr eaLnBrk="1" hangingPunct="1">
              <a:spcBef>
                <a:spcPct val="0"/>
              </a:spcBef>
            </a:pPr>
            <a:r>
              <a:rPr lang="he-IL" smtClean="0"/>
              <a:t>הניקוד נקבע לפי עמידתו במאפיינים שמופיעים בשאלון שפרסם משרד הבריאות. </a:t>
            </a:r>
          </a:p>
          <a:p>
            <a:pPr eaLnBrk="1" hangingPunct="1">
              <a:spcBef>
                <a:spcPct val="0"/>
              </a:spcBef>
            </a:pPr>
            <a:r>
              <a:rPr lang="he-IL" smtClean="0"/>
              <a:t>מאפיינים אלה כוללים בין השאר את השנה בה אושרה הזכאות למלגה, מקום ההתמחות העתידי (כאשר ניתנת עדיפות למתחייבים להתמחות בפריפריה), האם המתמחה הוא עולה חדש או תושב חוזר, משך הזמן שנותר להתמחות, בעלות של תואר מומחה אחר וקיום מגבלה כלשהי המקשה על קבלה למקום התמחות.</a:t>
            </a:r>
          </a:p>
          <a:p>
            <a:pPr eaLnBrk="1" hangingPunct="1">
              <a:spcBef>
                <a:spcPct val="0"/>
              </a:spcBef>
            </a:pPr>
            <a:r>
              <a:rPr lang="he-IL" smtClean="0"/>
              <a:t>ככל שהניקוד שלך יותר גבוה כך אתה ממוקם במקום גבוה יותר ברשימה.</a:t>
            </a:r>
          </a:p>
          <a:p>
            <a:pPr eaLnBrk="1" hangingPunct="1">
              <a:spcBef>
                <a:spcPct val="0"/>
              </a:spcBef>
            </a:pPr>
            <a:r>
              <a:rPr lang="he-IL" smtClean="0"/>
              <a:t>בין המתמחים שצברו ניקוד זהה תהיה עדיפות למי שממתין זמן רב יותר למלגה.  </a:t>
            </a:r>
          </a:p>
          <a:p>
            <a:pPr eaLnBrk="1" hangingPunct="1">
              <a:spcBef>
                <a:spcPct val="0"/>
              </a:spcBef>
            </a:pPr>
            <a:endParaRPr lang="he-IL" b="1" smtClean="0"/>
          </a:p>
          <a:p>
            <a:pPr eaLnBrk="1" hangingPunct="1">
              <a:spcBef>
                <a:spcPct val="0"/>
              </a:spcBef>
            </a:pPr>
            <a:r>
              <a:rPr lang="he-IL" b="1" smtClean="0"/>
              <a:t>חשוב מאוד שבכלל כדי להיכנס לאחת מהרשימות (האשכולות) חייבים למלא את השאלון ולשלוח לפי ההוראות.</a:t>
            </a:r>
          </a:p>
          <a:p>
            <a:pPr eaLnBrk="1" hangingPunct="1">
              <a:spcBef>
                <a:spcPct val="0"/>
              </a:spcBef>
            </a:pPr>
            <a:endParaRPr lang="he-IL" b="1" smtClean="0"/>
          </a:p>
          <a:p>
            <a:pPr eaLnBrk="1" hangingPunct="1">
              <a:spcBef>
                <a:spcPct val="0"/>
              </a:spcBef>
            </a:pPr>
            <a:endParaRPr lang="he-IL" smtClean="0"/>
          </a:p>
          <a:p>
            <a:pPr eaLnBrk="1" hangingPunct="1">
              <a:spcBef>
                <a:spcPct val="0"/>
              </a:spcBef>
            </a:pPr>
            <a:r>
              <a:rPr lang="he-IL" smtClean="0"/>
              <a:t>הרחבה:</a:t>
            </a:r>
          </a:p>
          <a:p>
            <a:pPr eaLnBrk="1" hangingPunct="1">
              <a:spcBef>
                <a:spcPct val="0"/>
              </a:spcBef>
            </a:pPr>
            <a:r>
              <a:rPr lang="he-IL" smtClean="0"/>
              <a:t>1. רמת הפריפריה של הרשות המקומית עפ"י הלמ"ס: אזור 1= 3 נק', </a:t>
            </a:r>
          </a:p>
          <a:p>
            <a:pPr eaLnBrk="1" hangingPunct="1">
              <a:spcBef>
                <a:spcPct val="0"/>
              </a:spcBef>
            </a:pPr>
            <a:r>
              <a:rPr lang="he-IL" smtClean="0"/>
              <a:t>2. עולה חדש / תושב חוזר: = 1 נקודה.</a:t>
            </a:r>
          </a:p>
          <a:p>
            <a:pPr eaLnBrk="1" hangingPunct="1">
              <a:spcBef>
                <a:spcPct val="0"/>
              </a:spcBef>
            </a:pPr>
            <a:r>
              <a:rPr lang="he-IL" smtClean="0"/>
              <a:t>3. זמן שנותר לסיום התמחות: שנה= 3 נקודות, שנתיים= 2 נקודות, שלוש שנים= 1 נקודות.</a:t>
            </a:r>
          </a:p>
          <a:p>
            <a:pPr eaLnBrk="1" hangingPunct="1">
              <a:spcBef>
                <a:spcPct val="0"/>
              </a:spcBef>
            </a:pPr>
            <a:r>
              <a:rPr lang="he-IL" smtClean="0"/>
              <a:t>4. באיזו שנה אושרה הבקשה לזכאות למלגה: 2008-2009: 3 נקודות, 2010-2011: 2 נקודות, 2012-2013: נקודה אחת.  </a:t>
            </a:r>
          </a:p>
          <a:p>
            <a:pPr eaLnBrk="1" hangingPunct="1">
              <a:spcBef>
                <a:spcPct val="0"/>
              </a:spcBef>
            </a:pPr>
            <a:r>
              <a:rPr lang="he-IL" smtClean="0"/>
              <a:t>5. האם בידך תואר מומחה בתחום אחר: לא = 1 נקודה.</a:t>
            </a:r>
          </a:p>
          <a:p>
            <a:pPr eaLnBrk="1" hangingPunct="1">
              <a:spcBef>
                <a:spcPct val="0"/>
              </a:spcBef>
            </a:pPr>
            <a:r>
              <a:rPr lang="he-IL" smtClean="0"/>
              <a:t>6. מוגבלות המקשה על קבלתך למקום התמחות: = 1 נקודה.</a:t>
            </a:r>
          </a:p>
          <a:p>
            <a:pPr eaLnBrk="1" hangingPunct="1">
              <a:spcBef>
                <a:spcPct val="0"/>
              </a:spcBef>
            </a:pPr>
            <a:endParaRPr lang="he-IL" b="1" smtClean="0"/>
          </a:p>
        </p:txBody>
      </p:sp>
      <p:sp>
        <p:nvSpPr>
          <p:cNvPr id="33795" name="מציין מיקום של מספר שקופית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D817BDD-991F-4C20-AEAD-77A88A641934}" type="slidenum">
              <a:rPr lang="he-IL"/>
              <a:pPr fontAlgn="base">
                <a:spcBef>
                  <a:spcPct val="0"/>
                </a:spcBef>
                <a:spcAft>
                  <a:spcPct val="0"/>
                </a:spcAft>
                <a:defRPr/>
              </a:pPr>
              <a:t>10</a:t>
            </a:fld>
            <a:endParaRPr lang="he-I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מציין מיקום של תמונת שקופית 1"/>
          <p:cNvSpPr>
            <a:spLocks noGrp="1" noRot="1" noChangeAspect="1"/>
          </p:cNvSpPr>
          <p:nvPr>
            <p:ph type="sldImg"/>
          </p:nvPr>
        </p:nvSpPr>
        <p:spPr bwMode="auto">
          <a:noFill/>
          <a:ln>
            <a:solidFill>
              <a:srgbClr val="000000"/>
            </a:solidFill>
            <a:miter lim="800000"/>
            <a:headEnd/>
            <a:tailEnd/>
          </a:ln>
        </p:spPr>
      </p:sp>
      <p:sp>
        <p:nvSpPr>
          <p:cNvPr id="35842" name="מציין מיקום של הערות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he-IL" smtClean="0"/>
              <a:t>השינוי האחרון אך המאוד רלוונטי הוא באופן ההתקדמות ברשימות ההמתנה, בתהליך הזימונים לראיונות, באופן בו נערכים הראיונות ובתוצאות האפשריות. </a:t>
            </a:r>
          </a:p>
        </p:txBody>
      </p:sp>
      <p:sp>
        <p:nvSpPr>
          <p:cNvPr id="35843" name="מציין מיקום של מספר שקופית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8D2C1E4-DFD3-4439-9E39-B91FC604DA94}" type="slidenum">
              <a:rPr lang="he-IL"/>
              <a:pPr fontAlgn="base">
                <a:spcBef>
                  <a:spcPct val="0"/>
                </a:spcBef>
                <a:spcAft>
                  <a:spcPct val="0"/>
                </a:spcAft>
                <a:defRPr/>
              </a:pPr>
              <a:t>11</a:t>
            </a:fld>
            <a:endParaRPr lang="he-I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מציין מיקום של תמונת שקופית 1"/>
          <p:cNvSpPr>
            <a:spLocks noGrp="1" noRot="1" noChangeAspect="1"/>
          </p:cNvSpPr>
          <p:nvPr>
            <p:ph type="sldImg"/>
          </p:nvPr>
        </p:nvSpPr>
        <p:spPr bwMode="auto">
          <a:noFill/>
          <a:ln>
            <a:solidFill>
              <a:srgbClr val="000000"/>
            </a:solidFill>
            <a:miter lim="800000"/>
            <a:headEnd/>
            <a:tailEnd/>
          </a:ln>
        </p:spPr>
      </p:sp>
      <p:sp>
        <p:nvSpPr>
          <p:cNvPr id="37890" name="מציין מיקום של הערות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he-IL" smtClean="0"/>
              <a:t>אז מה קורה מהרגע בו אנחנו מופיעים ברשימה ועד לתחילת ההתמחות?</a:t>
            </a:r>
          </a:p>
          <a:p>
            <a:pPr eaLnBrk="1" hangingPunct="1">
              <a:spcBef>
                <a:spcPct val="0"/>
              </a:spcBef>
              <a:buFontTx/>
              <a:buAutoNum type="arabicPeriod"/>
            </a:pPr>
            <a:r>
              <a:rPr lang="he-IL" smtClean="0"/>
              <a:t>קודם כל- שלושה חודשים לפני שמתפנה מלגה במוסד כלשהו, המוסד מעביר למועצת הפסיכולוגים הודעה באיזו מסגרת מתפנה המלגה, מה המועד בו יתקיימו הראיונות ואיך ניתן להגיש מועמדות. כמובן שהוא לא יכול לציין יותר מקומות מאשר אלו שהוקצו לו בחלוקה שהתבססה על יכולת ההדרכה שלו. </a:t>
            </a:r>
          </a:p>
          <a:p>
            <a:pPr eaLnBrk="1" hangingPunct="1">
              <a:spcBef>
                <a:spcPct val="0"/>
              </a:spcBef>
            </a:pPr>
            <a:r>
              <a:rPr lang="he-IL" smtClean="0"/>
              <a:t>2. בהתאם למספר ולמסגרת המקומות שמתפנים, ישוחררו מתמחים מאשכולות ההמתנה ויוכלו להתראיין באותם המוסדות. </a:t>
            </a:r>
          </a:p>
          <a:p>
            <a:pPr eaLnBrk="1" hangingPunct="1">
              <a:spcBef>
                <a:spcPct val="0"/>
              </a:spcBef>
            </a:pPr>
            <a:r>
              <a:rPr lang="he-IL" smtClean="0"/>
              <a:t>עדיין לא ברור אם כמות המתמחים שמשוחררים מהרשימה זהה לכמות המקומות שהתפנו, וזו נקודה שצריכה להיבחן היטב כי יכול להיות מצב בו משוחררים יותר מתמחים ממקומות ואז חלק מהמתמחים יאלצו לחזור לרשימת ההמתנה.</a:t>
            </a:r>
          </a:p>
          <a:p>
            <a:pPr eaLnBrk="1" hangingPunct="1">
              <a:spcBef>
                <a:spcPct val="0"/>
              </a:spcBef>
            </a:pPr>
            <a:r>
              <a:rPr lang="he-IL" smtClean="0"/>
              <a:t> 3. בכל מקרה, המתמחים ששוחררו מהרשימה מקבלים על כך הודעה, והם צריכים להיכנס לאתר משרד הבריאות כדי לראות את הרשימה שמציינת באילו מוסדות מתפנה מלגה ומתי. </a:t>
            </a:r>
          </a:p>
          <a:p>
            <a:pPr eaLnBrk="1" hangingPunct="1">
              <a:spcBef>
                <a:spcPct val="0"/>
              </a:spcBef>
            </a:pPr>
            <a:r>
              <a:rPr lang="he-IL" smtClean="0"/>
              <a:t>כמו שאתם רואים, הרשימה כוללת את פרטי המוסד, המסגרת המתפנה, התאריך בו מתפנה המלגה והתאריך האחרון להגשת מועמדות. </a:t>
            </a:r>
          </a:p>
          <a:p>
            <a:pPr eaLnBrk="1" hangingPunct="1">
              <a:spcBef>
                <a:spcPct val="0"/>
              </a:spcBef>
            </a:pPr>
            <a:r>
              <a:rPr lang="he-IL" smtClean="0"/>
              <a:t>מהרגע שהודיעו לכם שהגיע תורכם ברשימה- חשוב שתבקרו באתר לעתים קרובות. </a:t>
            </a:r>
          </a:p>
          <a:p>
            <a:pPr eaLnBrk="1" hangingPunct="1">
              <a:spcBef>
                <a:spcPct val="0"/>
              </a:spcBef>
            </a:pPr>
            <a:r>
              <a:rPr lang="he-IL" smtClean="0"/>
              <a:t>למה? לא ברור כל כמה זמן הרשימה הזאת מתעדכנת או אפילו מה פרק הזמן שניתן מרגע פרסומה ועד למועד האחרון להגשת המועמדות. </a:t>
            </a:r>
          </a:p>
          <a:p>
            <a:pPr eaLnBrk="1" hangingPunct="1">
              <a:spcBef>
                <a:spcPct val="0"/>
              </a:spcBef>
            </a:pPr>
            <a:r>
              <a:rPr lang="he-IL" smtClean="0"/>
              <a:t>בסבב הזה היו בעיות כשאנשים גילו שהמועד האחרון להגשת מועמדות הוא בטווח של יום-יומיים מהיום בו בדקו.</a:t>
            </a:r>
          </a:p>
          <a:p>
            <a:pPr eaLnBrk="1" hangingPunct="1">
              <a:spcBef>
                <a:spcPct val="0"/>
              </a:spcBef>
            </a:pPr>
            <a:r>
              <a:rPr lang="he-IL" smtClean="0"/>
              <a:t>אבל אנחנו מקווים שאלה רק חבלי לידה ושהמצב ישתפר.</a:t>
            </a:r>
          </a:p>
          <a:p>
            <a:pPr eaLnBrk="1" hangingPunct="1">
              <a:spcBef>
                <a:spcPct val="0"/>
              </a:spcBef>
            </a:pPr>
            <a:r>
              <a:rPr lang="he-IL" smtClean="0"/>
              <a:t>4. אחרי שבחרתם מהרשימה מוסד בו אתם מעוניינים להתראיין- אתם צריכים למלא את טופס הגשת מועמדות לראיון שמופיע גם הוא באתר משרד הבריאות, ולשלוח אותו בצירוף המסמכים הנדרשים עד לתאריך האחרון להגשת מועמדות.  </a:t>
            </a:r>
          </a:p>
          <a:p>
            <a:pPr eaLnBrk="1" hangingPunct="1">
              <a:spcBef>
                <a:spcPct val="0"/>
              </a:spcBef>
            </a:pPr>
            <a:r>
              <a:rPr lang="he-IL" smtClean="0"/>
              <a:t>5. טפסים ומסמכים שיגיעו בזמן יועברו למוסדות ואלה יזמנו מועמדים לריאיון בטווח של שבועיים מיום קבלתם את הטפסים. </a:t>
            </a:r>
          </a:p>
          <a:p>
            <a:pPr eaLnBrk="1" hangingPunct="1">
              <a:spcBef>
                <a:spcPct val="0"/>
              </a:spcBef>
            </a:pPr>
            <a:r>
              <a:rPr lang="he-IL" smtClean="0"/>
              <a:t>חידוש נוסף הוא שהראיון יהיה בעצם מכרז. הוא יורכב משני פסיכולוגים ואדם נוסף (מנהל המחלקה/היועץ המשפטי/עובד מחלקת כוח אדם) ויתועד על גבי טופס.</a:t>
            </a:r>
          </a:p>
          <a:p>
            <a:pPr eaLnBrk="1" hangingPunct="1">
              <a:spcBef>
                <a:spcPct val="0"/>
              </a:spcBef>
            </a:pPr>
            <a:r>
              <a:rPr lang="he-IL" smtClean="0"/>
              <a:t>6. בתום הראיונות המוסד מעדכן את משרד מועצת הפסיכולוגים על המועמד הנבחר, ולאחר שמקבל אישור- מודיע למועמדים.</a:t>
            </a:r>
          </a:p>
          <a:p>
            <a:pPr eaLnBrk="1" hangingPunct="1">
              <a:spcBef>
                <a:spcPct val="0"/>
              </a:spcBef>
            </a:pPr>
            <a:endParaRPr lang="he-IL" smtClean="0"/>
          </a:p>
          <a:p>
            <a:pPr eaLnBrk="1" hangingPunct="1">
              <a:spcBef>
                <a:spcPct val="0"/>
              </a:spcBef>
            </a:pPr>
            <a:endParaRPr lang="he-IL" smtClean="0"/>
          </a:p>
          <a:p>
            <a:pPr eaLnBrk="1" hangingPunct="1">
              <a:spcBef>
                <a:spcPct val="0"/>
              </a:spcBef>
            </a:pPr>
            <a:r>
              <a:rPr lang="he-IL" smtClean="0"/>
              <a:t> </a:t>
            </a:r>
          </a:p>
          <a:p>
            <a:pPr eaLnBrk="1" hangingPunct="1">
              <a:spcBef>
                <a:spcPct val="0"/>
              </a:spcBef>
            </a:pPr>
            <a:endParaRPr lang="he-IL" smtClean="0"/>
          </a:p>
          <a:p>
            <a:pPr eaLnBrk="1" hangingPunct="1">
              <a:spcBef>
                <a:spcPct val="0"/>
              </a:spcBef>
            </a:pPr>
            <a:r>
              <a:rPr lang="he-IL" smtClean="0"/>
              <a:t> </a:t>
            </a:r>
          </a:p>
          <a:p>
            <a:pPr eaLnBrk="1" hangingPunct="1">
              <a:spcBef>
                <a:spcPct val="0"/>
              </a:spcBef>
            </a:pPr>
            <a:endParaRPr lang="he-IL" smtClean="0"/>
          </a:p>
          <a:p>
            <a:pPr eaLnBrk="1" hangingPunct="1">
              <a:spcBef>
                <a:spcPct val="0"/>
              </a:spcBef>
            </a:pPr>
            <a:endParaRPr lang="he-IL" smtClean="0"/>
          </a:p>
        </p:txBody>
      </p:sp>
      <p:sp>
        <p:nvSpPr>
          <p:cNvPr id="37891" name="מציין מיקום של מספר שקופית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8F0B462-FA9C-41DF-B04D-754CAFDD9C2A}" type="slidenum">
              <a:rPr lang="he-IL"/>
              <a:pPr fontAlgn="base">
                <a:spcBef>
                  <a:spcPct val="0"/>
                </a:spcBef>
                <a:spcAft>
                  <a:spcPct val="0"/>
                </a:spcAft>
                <a:defRPr/>
              </a:pPr>
              <a:t>12</a:t>
            </a:fld>
            <a:endParaRPr lang="he-I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מציין מיקום של תמונת שקופית 1"/>
          <p:cNvSpPr>
            <a:spLocks noGrp="1" noRot="1" noChangeAspect="1"/>
          </p:cNvSpPr>
          <p:nvPr>
            <p:ph type="sldImg"/>
          </p:nvPr>
        </p:nvSpPr>
        <p:spPr bwMode="auto">
          <a:noFill/>
          <a:ln>
            <a:solidFill>
              <a:srgbClr val="000000"/>
            </a:solidFill>
            <a:miter lim="800000"/>
            <a:headEnd/>
            <a:tailEnd/>
          </a:ln>
        </p:spPr>
      </p:sp>
      <p:sp>
        <p:nvSpPr>
          <p:cNvPr id="41986" name="מציין מיקום של הערות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he-IL" b="1" smtClean="0"/>
              <a:t>נקודות חשובות מאוד שלא צוינו!</a:t>
            </a:r>
          </a:p>
          <a:p>
            <a:pPr eaLnBrk="1" hangingPunct="1">
              <a:spcBef>
                <a:spcPct val="0"/>
              </a:spcBef>
            </a:pPr>
            <a:endParaRPr lang="he-IL" b="1" smtClean="0"/>
          </a:p>
          <a:p>
            <a:pPr eaLnBrk="1" hangingPunct="1">
              <a:spcBef>
                <a:spcPct val="0"/>
              </a:spcBef>
            </a:pPr>
            <a:r>
              <a:rPr lang="he-IL" b="1" smtClean="0"/>
              <a:t>דבר ראשון -כל מוסד רשאי לראיין שלושה מועמדים לכל היותר על כל מלגה שמתפנה.  </a:t>
            </a:r>
          </a:p>
          <a:p>
            <a:pPr eaLnBrk="1" hangingPunct="1">
              <a:spcBef>
                <a:spcPct val="0"/>
              </a:spcBef>
            </a:pPr>
            <a:r>
              <a:rPr lang="he-IL" smtClean="0"/>
              <a:t>כלומר, גם אם המוסד פופולארי ומקבל יותר משלוש בקשות לראיון עבור מקום אחד שהתפנה, הוא ייאלץ לסנן ולבחור מתוכן רק שלושה שיזומנו לראיון. </a:t>
            </a:r>
          </a:p>
          <a:p>
            <a:pPr eaLnBrk="1" hangingPunct="1">
              <a:spcBef>
                <a:spcPct val="0"/>
              </a:spcBef>
            </a:pPr>
            <a:r>
              <a:rPr lang="he-IL" smtClean="0"/>
              <a:t>לנושא הזה יש פוטנציאל להיות בעייתי לאור הנקודה השנייה:</a:t>
            </a:r>
          </a:p>
          <a:p>
            <a:pPr eaLnBrk="1" hangingPunct="1">
              <a:spcBef>
                <a:spcPct val="0"/>
              </a:spcBef>
            </a:pPr>
            <a:endParaRPr lang="he-IL" b="1" smtClean="0"/>
          </a:p>
          <a:p>
            <a:pPr eaLnBrk="1" hangingPunct="1">
              <a:spcBef>
                <a:spcPct val="0"/>
              </a:spcBef>
            </a:pPr>
            <a:r>
              <a:rPr lang="he-IL" b="1" smtClean="0"/>
              <a:t>כל מועמד ששוחרר מהרשימה רשאי להגיש מועמדות לשלושה מוסדות בלבד מבין אלה שמתפנה בהם מקום בסבב הנוכחי.  </a:t>
            </a:r>
          </a:p>
          <a:p>
            <a:pPr eaLnBrk="1" hangingPunct="1">
              <a:spcBef>
                <a:spcPct val="0"/>
              </a:spcBef>
            </a:pPr>
            <a:r>
              <a:rPr lang="he-IL" smtClean="0"/>
              <a:t>כלומר, אם אחד מהמוסדות אליהם בחר להגיש בקשה לריאיון הוא מוסד פופולארי- המתמחה מתמודד מול יותר אנשים עוד בשלב הזימון לראיון, ולכן יש סיכוי גדול יותר שבכלל לא יוזמן. יש סיכוי סביר שמוסד אחד מתוך השלושה בהם יכל להתראיין- התבטל אוטומטית.  </a:t>
            </a:r>
          </a:p>
          <a:p>
            <a:pPr eaLnBrk="1" hangingPunct="1">
              <a:spcBef>
                <a:spcPct val="0"/>
              </a:spcBef>
            </a:pPr>
            <a:r>
              <a:rPr lang="he-IL" smtClean="0"/>
              <a:t>זו בדיוק דוגמא לשאלה שאנחנו צריכים לברר ולוודא שאנחנו לא יוצאים ניזוקים ממנה. לפני שההחלטות מתגבשות!</a:t>
            </a:r>
          </a:p>
          <a:p>
            <a:pPr eaLnBrk="1" hangingPunct="1">
              <a:spcBef>
                <a:spcPct val="0"/>
              </a:spcBef>
            </a:pPr>
            <a:r>
              <a:rPr lang="he-IL" smtClean="0"/>
              <a:t>אולי לנסות ליצור מצב בו למועמד שהגיש בקשה לריאיון במוסד מסוים ולא זומן- יוצע להתראיין במוסד אחר, פופולארי פחות, אליו לא הגיעו מספיק מועמדים לראיון. שוב, זו רק דוגמא, אבל היא מבהירה את החשיבות של המעורבות שלנו בנושא. </a:t>
            </a:r>
          </a:p>
          <a:p>
            <a:pPr eaLnBrk="1" hangingPunct="1">
              <a:spcBef>
                <a:spcPct val="0"/>
              </a:spcBef>
            </a:pPr>
            <a:r>
              <a:rPr lang="he-IL" smtClean="0"/>
              <a:t>שאלה נוספת יכולה להיות- מה קורה אם אף אחד מהמוסדות ברשימה שפורסמה לא תואם את הרצון של מתמחה מסוים ששוחרר מהרשימה? מה הוא עושה? כמה זמן עליו לחכות? </a:t>
            </a:r>
          </a:p>
          <a:p>
            <a:pPr eaLnBrk="1" hangingPunct="1">
              <a:spcBef>
                <a:spcPct val="0"/>
              </a:spcBef>
            </a:pPr>
            <a:endParaRPr lang="he-IL" b="1" smtClean="0"/>
          </a:p>
          <a:p>
            <a:pPr eaLnBrk="1" hangingPunct="1">
              <a:spcBef>
                <a:spcPct val="0"/>
              </a:spcBef>
            </a:pPr>
            <a:r>
              <a:rPr lang="he-IL" smtClean="0"/>
              <a:t>הנקודה האחרונה היא שמועמד אשר לא התקבל לאף אחד מהמוסדות – </a:t>
            </a:r>
            <a:r>
              <a:rPr lang="he-IL" smtClean="0">
                <a:solidFill>
                  <a:srgbClr val="FF0000"/>
                </a:solidFill>
              </a:rPr>
              <a:t>יחזור לתור וייצא לראיונות בסבב הבא. נקודה זו מעלה שאלה נוספת ללא תשובה: כל כמה זמן מתקיים סבב? </a:t>
            </a:r>
          </a:p>
          <a:p>
            <a:pPr eaLnBrk="1" hangingPunct="1">
              <a:spcBef>
                <a:spcPct val="0"/>
              </a:spcBef>
            </a:pPr>
            <a:r>
              <a:rPr lang="he-IL" smtClean="0">
                <a:solidFill>
                  <a:srgbClr val="FF0000"/>
                </a:solidFill>
              </a:rPr>
              <a:t>ברוב המכתבים הרשמיים שפורסמו בנוגע ליישום נושא המלגות לא מצוין פרק זמן, אך באחד מהם צוין כי סבב מתקיים אחת לשנה.</a:t>
            </a:r>
          </a:p>
          <a:p>
            <a:pPr eaLnBrk="1" hangingPunct="1">
              <a:spcBef>
                <a:spcPct val="0"/>
              </a:spcBef>
            </a:pPr>
            <a:r>
              <a:rPr lang="he-IL" smtClean="0">
                <a:solidFill>
                  <a:srgbClr val="FF0000"/>
                </a:solidFill>
              </a:rPr>
              <a:t>בכל מקרה צריך לקבל על כך תשובה. </a:t>
            </a:r>
          </a:p>
          <a:p>
            <a:pPr eaLnBrk="1" hangingPunct="1">
              <a:spcBef>
                <a:spcPct val="0"/>
              </a:spcBef>
            </a:pPr>
            <a:endParaRPr lang="he-IL" smtClean="0">
              <a:solidFill>
                <a:srgbClr val="FF0000"/>
              </a:solidFill>
            </a:endParaRPr>
          </a:p>
          <a:p>
            <a:pPr eaLnBrk="1" hangingPunct="1">
              <a:spcBef>
                <a:spcPct val="0"/>
              </a:spcBef>
            </a:pPr>
            <a:r>
              <a:rPr lang="he-IL" smtClean="0">
                <a:solidFill>
                  <a:srgbClr val="FF0000"/>
                </a:solidFill>
              </a:rPr>
              <a:t>בקיצור- ההליך הזה לא ברור עד הסוף, וגם לא לגמרי סגור. ושוב, זה בדיוק המקום שלנו לקחת דברים לידיים ולהילחם על מה שאנחנו מעוניינים לשנות.</a:t>
            </a:r>
          </a:p>
          <a:p>
            <a:pPr eaLnBrk="1" hangingPunct="1">
              <a:spcBef>
                <a:spcPct val="0"/>
              </a:spcBef>
            </a:pPr>
            <a:r>
              <a:rPr lang="he-IL" smtClean="0">
                <a:solidFill>
                  <a:srgbClr val="FF0000"/>
                </a:solidFill>
              </a:rPr>
              <a:t> </a:t>
            </a:r>
          </a:p>
          <a:p>
            <a:pPr algn="l" rtl="0" eaLnBrk="1" hangingPunct="1">
              <a:spcBef>
                <a:spcPct val="0"/>
              </a:spcBef>
            </a:pPr>
            <a:endParaRPr lang="he-IL" smtClean="0"/>
          </a:p>
        </p:txBody>
      </p:sp>
      <p:sp>
        <p:nvSpPr>
          <p:cNvPr id="39939" name="מציין מיקום של מספר שקופית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BB56319-8CC5-4322-9003-F7DFA8F64CCC}" type="slidenum">
              <a:rPr lang="he-IL"/>
              <a:pPr fontAlgn="base">
                <a:spcBef>
                  <a:spcPct val="0"/>
                </a:spcBef>
                <a:spcAft>
                  <a:spcPct val="0"/>
                </a:spcAft>
                <a:defRPr/>
              </a:pPr>
              <a:t>13</a:t>
            </a:fld>
            <a:endParaRPr lang="he-I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מציין מיקום של תמונת שקופית 1"/>
          <p:cNvSpPr>
            <a:spLocks noGrp="1" noRot="1" noChangeAspect="1"/>
          </p:cNvSpPr>
          <p:nvPr>
            <p:ph type="sldImg"/>
          </p:nvPr>
        </p:nvSpPr>
        <p:spPr bwMode="auto">
          <a:noFill/>
          <a:ln>
            <a:solidFill>
              <a:srgbClr val="000000"/>
            </a:solidFill>
            <a:miter lim="800000"/>
            <a:headEnd/>
            <a:tailEnd/>
          </a:ln>
        </p:spPr>
      </p:sp>
      <p:sp>
        <p:nvSpPr>
          <p:cNvPr id="44034" name="מציין מיקום של הערות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he-IL" smtClean="0"/>
              <a:t>אם לסכם בזריזות את כל התהליך שנדרש כדי להתחיל התמחות על בסיס מלגה ממשרד הבריאות-</a:t>
            </a:r>
          </a:p>
          <a:p>
            <a:pPr eaLnBrk="1" hangingPunct="1">
              <a:spcBef>
                <a:spcPct val="0"/>
              </a:spcBef>
            </a:pPr>
            <a:r>
              <a:rPr lang="he-IL" smtClean="0"/>
              <a:t>קודם כל מסיימים את הלימודים</a:t>
            </a:r>
          </a:p>
          <a:p>
            <a:pPr eaLnBrk="1" hangingPunct="1">
              <a:spcBef>
                <a:spcPct val="0"/>
              </a:spcBef>
            </a:pPr>
            <a:r>
              <a:rPr lang="he-IL" smtClean="0"/>
              <a:t>אחר כך נרשמים בפנקס הפסיכולוגים</a:t>
            </a:r>
          </a:p>
          <a:p>
            <a:pPr eaLnBrk="1" hangingPunct="1">
              <a:spcBef>
                <a:spcPct val="0"/>
              </a:spcBef>
            </a:pPr>
            <a:r>
              <a:rPr lang="he-IL" smtClean="0"/>
              <a:t> מגישים את הטפסים הרלוונטיים ומקבלים ממועצת הפסיכולוגים "זכאות למלגה". </a:t>
            </a:r>
          </a:p>
          <a:p>
            <a:pPr eaLnBrk="1" hangingPunct="1">
              <a:spcBef>
                <a:spcPct val="0"/>
              </a:spcBef>
            </a:pPr>
            <a:r>
              <a:rPr lang="he-IL" smtClean="0"/>
              <a:t>ממלאים את השאלון האישי ומדורגים לפי הניקוד שלו ברשימה.</a:t>
            </a:r>
          </a:p>
          <a:p>
            <a:pPr eaLnBrk="1" hangingPunct="1">
              <a:spcBef>
                <a:spcPct val="0"/>
              </a:spcBef>
            </a:pPr>
            <a:r>
              <a:rPr lang="he-IL" smtClean="0"/>
              <a:t>כעבור מה שאני מקווה שיהיה מעט זמן, תקבלו הודעה על השחרור מרשימת ההמתנה ועל האפשרות להגיש מועמדות לראיונות בשלושה מוסדות מתוך הרשימה. לאחר הראיונות כל מוסד בו התראיינתם יעדכן אתכם אם התקבלתם או לא, ובמידה ולא התקבלתם לאף מוסד- אתם חוזרים לרשימה ויוצאים בסבב הבא.</a:t>
            </a:r>
          </a:p>
        </p:txBody>
      </p:sp>
      <p:sp>
        <p:nvSpPr>
          <p:cNvPr id="41987" name="מציין מיקום של מספר שקופית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71FF464-A614-4776-BAF9-C115B1E004A3}" type="slidenum">
              <a:rPr lang="he-IL"/>
              <a:pPr fontAlgn="base">
                <a:spcBef>
                  <a:spcPct val="0"/>
                </a:spcBef>
                <a:spcAft>
                  <a:spcPct val="0"/>
                </a:spcAft>
                <a:defRPr/>
              </a:pPr>
              <a:t>14</a:t>
            </a:fld>
            <a:endParaRPr lang="he-I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מציין מיקום של תמונת שקופית 1"/>
          <p:cNvSpPr>
            <a:spLocks noGrp="1" noRot="1" noChangeAspect="1"/>
          </p:cNvSpPr>
          <p:nvPr>
            <p:ph type="sldImg"/>
          </p:nvPr>
        </p:nvSpPr>
        <p:spPr bwMode="auto">
          <a:noFill/>
          <a:ln>
            <a:solidFill>
              <a:srgbClr val="000000"/>
            </a:solidFill>
            <a:miter lim="800000"/>
            <a:headEnd/>
            <a:tailEnd/>
          </a:ln>
        </p:spPr>
      </p:sp>
      <p:sp>
        <p:nvSpPr>
          <p:cNvPr id="46082" name="מציין מיקום של הערות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he-IL" smtClean="0"/>
              <a:t>דבר אחרון לפני הסיום- </a:t>
            </a:r>
          </a:p>
          <a:p>
            <a:pPr eaLnBrk="1" hangingPunct="1">
              <a:spcBef>
                <a:spcPct val="0"/>
              </a:spcBef>
            </a:pPr>
            <a:r>
              <a:rPr lang="he-IL" smtClean="0"/>
              <a:t>משרד הבריאות הוא המרכז והמוציא לפועל של התחום זה וכדאי מאוד להכיר את דרכי התקשורת איתו:</a:t>
            </a:r>
          </a:p>
          <a:p>
            <a:pPr eaLnBrk="1" hangingPunct="1">
              <a:spcBef>
                <a:spcPct val="0"/>
              </a:spcBef>
            </a:pPr>
            <a:r>
              <a:rPr lang="he-IL" smtClean="0"/>
              <a:t>באתר משרד הבריאות תוכלו למצוא את כל המכתבים וההסברים עליהם ביססתי את המצגת, כמו גם הטפסים הרלוונטיים. </a:t>
            </a:r>
          </a:p>
          <a:p>
            <a:pPr eaLnBrk="1" hangingPunct="1">
              <a:spcBef>
                <a:spcPct val="0"/>
              </a:spcBef>
            </a:pPr>
            <a:r>
              <a:rPr lang="he-IL" smtClean="0"/>
              <a:t>כתובת האתר היא </a:t>
            </a:r>
            <a:r>
              <a:rPr lang="en-US" smtClean="0">
                <a:latin typeface="David" pitchFamily="2" charset="-79"/>
                <a:cs typeface="David" pitchFamily="2" charset="-79"/>
                <a:hlinkClick r:id="rId3"/>
              </a:rPr>
              <a:t>http://www.health.gov.il</a:t>
            </a:r>
            <a:r>
              <a:rPr lang="he-IL" smtClean="0">
                <a:latin typeface="David" pitchFamily="2" charset="-79"/>
                <a:cs typeface="David" pitchFamily="2" charset="-79"/>
              </a:rPr>
              <a:t> וכדי להגיע לפסיכולוגיה צריך להיכנס לנושאים, רישוי מקצועות הרפואה והבריאות, פסיכולוגיה.</a:t>
            </a:r>
          </a:p>
          <a:p>
            <a:pPr eaLnBrk="1" hangingPunct="1">
              <a:spcBef>
                <a:spcPct val="0"/>
              </a:spcBef>
            </a:pPr>
            <a:r>
              <a:rPr lang="he-IL" smtClean="0">
                <a:latin typeface="David" pitchFamily="2" charset="-79"/>
                <a:cs typeface="David" pitchFamily="2" charset="-79"/>
              </a:rPr>
              <a:t>ישנו גם מוקד טלפוני של משרד הבריאות, הנקרא קול הבריאות, ואליו ניתן להגיע על ידי חיוג 5400*.</a:t>
            </a:r>
          </a:p>
          <a:p>
            <a:pPr eaLnBrk="1" hangingPunct="1">
              <a:spcBef>
                <a:spcPct val="0"/>
              </a:spcBef>
            </a:pPr>
            <a:r>
              <a:rPr lang="he-IL" smtClean="0">
                <a:latin typeface="David" pitchFamily="2" charset="-79"/>
                <a:cs typeface="David" pitchFamily="2" charset="-79"/>
              </a:rPr>
              <a:t>אליהם גם מתקשרים כדי לברר את ההימצאות או המיקום ברשימות ההמתנה.</a:t>
            </a:r>
          </a:p>
          <a:p>
            <a:pPr eaLnBrk="1" hangingPunct="1">
              <a:spcBef>
                <a:spcPct val="0"/>
              </a:spcBef>
            </a:pPr>
            <a:endParaRPr lang="he-IL" smtClean="0">
              <a:latin typeface="David" pitchFamily="2" charset="-79"/>
              <a:cs typeface="David" pitchFamily="2" charset="-79"/>
            </a:endParaRPr>
          </a:p>
          <a:p>
            <a:pPr eaLnBrk="1" hangingPunct="1">
              <a:spcBef>
                <a:spcPct val="0"/>
              </a:spcBef>
            </a:pPr>
            <a:r>
              <a:rPr lang="he-IL" smtClean="0"/>
              <a:t>זהו זה, במידה ויש לכם הערות על הנושא, שאלות או רעיונות להמשך- אתם מוזמנים לשלוח  מייל אליי, או אל נועה בונה- יו"ר ועד המתמחים השיקומי. </a:t>
            </a:r>
          </a:p>
          <a:p>
            <a:pPr eaLnBrk="1" hangingPunct="1">
              <a:spcBef>
                <a:spcPct val="0"/>
              </a:spcBef>
            </a:pPr>
            <a:r>
              <a:rPr lang="he-IL" smtClean="0"/>
              <a:t>בגלל שההליך עדיין לא ברור גם לנו במלואו- נשמח במיוחד אם אנשים שעוברים את התהליך הזה עכשיו או שיעברו אותו בקרוב ישלחו לנו את הרשמים שלהם מהשטח.</a:t>
            </a:r>
          </a:p>
          <a:p>
            <a:pPr eaLnBrk="1" hangingPunct="1">
              <a:spcBef>
                <a:spcPct val="0"/>
              </a:spcBef>
            </a:pPr>
            <a:endParaRPr lang="he-IL" smtClean="0"/>
          </a:p>
          <a:p>
            <a:pPr eaLnBrk="1" hangingPunct="1">
              <a:spcBef>
                <a:spcPct val="0"/>
              </a:spcBef>
            </a:pPr>
            <a:r>
              <a:rPr lang="he-IL" smtClean="0"/>
              <a:t>תודה רבה על ההקשבה. מקווה שעזרתי בהבנת הנושא ושתקופת ההתמחות תגיע בהקדם ובקלות האפשריים.</a:t>
            </a:r>
          </a:p>
        </p:txBody>
      </p:sp>
      <p:sp>
        <p:nvSpPr>
          <p:cNvPr id="44035" name="מציין מיקום של מספר שקופית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90D32E0-E078-4D5E-B2C0-221815349032}" type="slidenum">
              <a:rPr lang="he-IL"/>
              <a:pPr fontAlgn="base">
                <a:spcBef>
                  <a:spcPct val="0"/>
                </a:spcBef>
                <a:spcAft>
                  <a:spcPct val="0"/>
                </a:spcAft>
                <a:defRPr/>
              </a:pPr>
              <a:t>15</a:t>
            </a:fld>
            <a:endParaRPr lang="he-I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מציין מיקום של תמונת שקופית 1"/>
          <p:cNvSpPr>
            <a:spLocks noGrp="1" noRot="1" noChangeAspect="1"/>
          </p:cNvSpPr>
          <p:nvPr>
            <p:ph type="sldImg"/>
          </p:nvPr>
        </p:nvSpPr>
        <p:spPr bwMode="auto">
          <a:noFill/>
          <a:ln>
            <a:solidFill>
              <a:srgbClr val="000000"/>
            </a:solidFill>
            <a:miter lim="800000"/>
            <a:headEnd/>
            <a:tailEnd/>
          </a:ln>
        </p:spPr>
      </p:sp>
      <p:sp>
        <p:nvSpPr>
          <p:cNvPr id="17410" name="מציין מיקום של הערות 2"/>
          <p:cNvSpPr>
            <a:spLocks noGrp="1"/>
          </p:cNvSpPr>
          <p:nvPr>
            <p:ph type="body" idx="1"/>
          </p:nvPr>
        </p:nvSpPr>
        <p:spPr bwMode="auto">
          <a:noFill/>
        </p:spPr>
        <p:txBody>
          <a:bodyPr wrap="square" numCol="1" anchor="t" anchorCtr="0" compatLnSpc="1">
            <a:prstTxWarp prst="textNoShape">
              <a:avLst/>
            </a:prstTxWarp>
          </a:bodyPr>
          <a:lstStyle/>
          <a:p>
            <a:pPr eaLnBrk="1" hangingPunct="1">
              <a:lnSpc>
                <a:spcPct val="90000"/>
              </a:lnSpc>
              <a:spcBef>
                <a:spcPct val="0"/>
              </a:spcBef>
            </a:pPr>
            <a:r>
              <a:rPr lang="he-IL" smtClean="0"/>
              <a:t>התמחות בפסיכולוגיה שיקומית.. </a:t>
            </a:r>
          </a:p>
          <a:p>
            <a:pPr eaLnBrk="1" hangingPunct="1">
              <a:lnSpc>
                <a:spcPct val="90000"/>
              </a:lnSpc>
              <a:spcBef>
                <a:spcPct val="0"/>
              </a:spcBef>
            </a:pPr>
            <a:r>
              <a:rPr lang="he-IL" smtClean="0"/>
              <a:t>תהליך אורך ותובעני, שמעמיד לא מעט קשיים ודורש התגמשות והקרבה, אבל יחד עם זאת הוא מאפשר התפתחות אישית ומקצועית, מעודד למידה ומזמן התנסויות רבות שעוזרות בעיצוב האופי המקצועי שלנו. </a:t>
            </a:r>
          </a:p>
          <a:p>
            <a:pPr eaLnBrk="1" hangingPunct="1">
              <a:lnSpc>
                <a:spcPct val="90000"/>
              </a:lnSpc>
              <a:spcBef>
                <a:spcPct val="0"/>
              </a:spcBef>
            </a:pPr>
            <a:endParaRPr lang="he-IL" smtClean="0">
              <a:latin typeface="David" pitchFamily="2" charset="-79"/>
              <a:cs typeface="David" pitchFamily="2" charset="-79"/>
            </a:endParaRPr>
          </a:p>
          <a:p>
            <a:pPr eaLnBrk="1" hangingPunct="1">
              <a:lnSpc>
                <a:spcPct val="90000"/>
              </a:lnSpc>
              <a:spcBef>
                <a:spcPct val="0"/>
              </a:spcBef>
            </a:pPr>
            <a:r>
              <a:rPr lang="he-IL" smtClean="0">
                <a:latin typeface="David" pitchFamily="2" charset="-79"/>
                <a:cs typeface="David" pitchFamily="2" charset="-79"/>
              </a:rPr>
              <a:t>ההתמחות אורכת ארבע שנים בחצי משרה או שנתיים במשרה מלאה, וכדי להתמחות במוסד כלשהו הוא צריך להיות מוכר להתמחות על ידי משרד הבריאות.</a:t>
            </a:r>
          </a:p>
          <a:p>
            <a:pPr eaLnBrk="1" hangingPunct="1">
              <a:lnSpc>
                <a:spcPct val="90000"/>
              </a:lnSpc>
              <a:spcBef>
                <a:spcPct val="0"/>
              </a:spcBef>
            </a:pPr>
            <a:endParaRPr lang="he-IL" smtClean="0">
              <a:latin typeface="David" pitchFamily="2" charset="-79"/>
              <a:cs typeface="David" pitchFamily="2" charset="-79"/>
            </a:endParaRPr>
          </a:p>
          <a:p>
            <a:pPr eaLnBrk="1" hangingPunct="1">
              <a:lnSpc>
                <a:spcPct val="90000"/>
              </a:lnSpc>
              <a:spcBef>
                <a:spcPct val="0"/>
              </a:spcBef>
            </a:pPr>
            <a:r>
              <a:rPr lang="he-IL" smtClean="0">
                <a:latin typeface="David" pitchFamily="2" charset="-79"/>
                <a:cs typeface="David" pitchFamily="2" charset="-79"/>
              </a:rPr>
              <a:t>יש שלוש אופציות למימון ההתמחות- </a:t>
            </a:r>
          </a:p>
          <a:p>
            <a:pPr eaLnBrk="1" hangingPunct="1">
              <a:lnSpc>
                <a:spcPct val="90000"/>
              </a:lnSpc>
              <a:spcBef>
                <a:spcPct val="0"/>
              </a:spcBef>
            </a:pPr>
            <a:r>
              <a:rPr lang="he-IL" smtClean="0">
                <a:latin typeface="David" pitchFamily="2" charset="-79"/>
                <a:cs typeface="David" pitchFamily="2" charset="-79"/>
              </a:rPr>
              <a:t>הראשונה היא על ידי מלגה שניתנת ממשרד הבריאות, ועליה נדבר היום. משרד הבריאות מעניק מלגות לחצי משרה בלבד.</a:t>
            </a:r>
          </a:p>
          <a:p>
            <a:pPr eaLnBrk="1" hangingPunct="1">
              <a:lnSpc>
                <a:spcPct val="90000"/>
              </a:lnSpc>
              <a:spcBef>
                <a:spcPct val="0"/>
              </a:spcBef>
            </a:pPr>
            <a:endParaRPr lang="he-IL" smtClean="0">
              <a:latin typeface="David" pitchFamily="2" charset="-79"/>
              <a:cs typeface="David" pitchFamily="2" charset="-79"/>
            </a:endParaRPr>
          </a:p>
          <a:p>
            <a:pPr eaLnBrk="1" hangingPunct="1">
              <a:lnSpc>
                <a:spcPct val="90000"/>
              </a:lnSpc>
              <a:spcBef>
                <a:spcPct val="0"/>
              </a:spcBef>
            </a:pPr>
            <a:r>
              <a:rPr lang="he-IL" smtClean="0">
                <a:latin typeface="David" pitchFamily="2" charset="-79"/>
                <a:cs typeface="David" pitchFamily="2" charset="-79"/>
              </a:rPr>
              <a:t>שתי הדרכים האחרות ממומנות באופן פרטי על ידי גורמים חיצוניים (כמו משרד הקליטה או קרנות שונות) או על ידי המוסד עצמו , במה שנקרא "תקן".</a:t>
            </a:r>
          </a:p>
          <a:p>
            <a:pPr eaLnBrk="1" hangingPunct="1">
              <a:lnSpc>
                <a:spcPct val="90000"/>
              </a:lnSpc>
              <a:spcBef>
                <a:spcPct val="0"/>
              </a:spcBef>
            </a:pPr>
            <a:r>
              <a:rPr lang="he-IL" smtClean="0">
                <a:latin typeface="David" pitchFamily="2" charset="-79"/>
                <a:cs typeface="David" pitchFamily="2" charset="-79"/>
              </a:rPr>
              <a:t>המימון בשתי הדרכים הללו הוא פרטי ולכן לא נעסוק בו היום.</a:t>
            </a:r>
          </a:p>
          <a:p>
            <a:pPr eaLnBrk="1" hangingPunct="1">
              <a:lnSpc>
                <a:spcPct val="90000"/>
              </a:lnSpc>
              <a:spcBef>
                <a:spcPct val="0"/>
              </a:spcBef>
            </a:pPr>
            <a:endParaRPr lang="he-IL" smtClean="0"/>
          </a:p>
        </p:txBody>
      </p:sp>
      <p:sp>
        <p:nvSpPr>
          <p:cNvPr id="17411" name="מציין מיקום של מספר שקופית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06F8C7B-C7BA-4964-B90A-C25455D2D68C}" type="slidenum">
              <a:rPr lang="he-IL"/>
              <a:pPr fontAlgn="base">
                <a:spcBef>
                  <a:spcPct val="0"/>
                </a:spcBef>
                <a:spcAft>
                  <a:spcPct val="0"/>
                </a:spcAft>
                <a:defRPr/>
              </a:pPr>
              <a:t>2</a:t>
            </a:fld>
            <a:endParaRPr lang="he-I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מציין מיקום של תמונת שקופית 1"/>
          <p:cNvSpPr>
            <a:spLocks noGrp="1" noRot="1" noChangeAspect="1"/>
          </p:cNvSpPr>
          <p:nvPr>
            <p:ph type="sldImg"/>
          </p:nvPr>
        </p:nvSpPr>
        <p:spPr bwMode="auto">
          <a:noFill/>
          <a:ln>
            <a:solidFill>
              <a:srgbClr val="000000"/>
            </a:solidFill>
            <a:miter lim="800000"/>
            <a:headEnd/>
            <a:tailEnd/>
          </a:ln>
        </p:spPr>
      </p:sp>
      <p:sp>
        <p:nvSpPr>
          <p:cNvPr id="19458" name="מציין מיקום של הערות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he-IL" smtClean="0">
              <a:latin typeface="David" pitchFamily="2" charset="-79"/>
              <a:cs typeface="David" pitchFamily="2" charset="-79"/>
              <a:sym typeface="Wingdings" pitchFamily="2" charset="2"/>
            </a:endParaRPr>
          </a:p>
          <a:p>
            <a:pPr eaLnBrk="1" hangingPunct="1">
              <a:spcBef>
                <a:spcPct val="0"/>
              </a:spcBef>
            </a:pPr>
            <a:r>
              <a:rPr lang="he-IL" smtClean="0">
                <a:latin typeface="David" pitchFamily="2" charset="-79"/>
                <a:cs typeface="David" pitchFamily="2" charset="-79"/>
                <a:sym typeface="Wingdings" pitchFamily="2" charset="2"/>
              </a:rPr>
              <a:t>נסקור ארבעה שינויים מרכזיים באופן שבו המלגות מחולקות על ידי משרד הבריאות:</a:t>
            </a:r>
          </a:p>
          <a:p>
            <a:pPr eaLnBrk="1" hangingPunct="1">
              <a:spcBef>
                <a:spcPct val="0"/>
              </a:spcBef>
            </a:pPr>
            <a:r>
              <a:rPr lang="he-IL" smtClean="0">
                <a:latin typeface="David" pitchFamily="2" charset="-79"/>
                <a:cs typeface="David" pitchFamily="2" charset="-79"/>
                <a:sym typeface="Wingdings" pitchFamily="2" charset="2"/>
              </a:rPr>
              <a:t>הראשון- חלוקת המלגות בין </a:t>
            </a:r>
            <a:r>
              <a:rPr lang="he-IL" u="sng" smtClean="0">
                <a:latin typeface="David" pitchFamily="2" charset="-79"/>
                <a:cs typeface="David" pitchFamily="2" charset="-79"/>
                <a:sym typeface="Wingdings" pitchFamily="2" charset="2"/>
              </a:rPr>
              <a:t>התחומים</a:t>
            </a:r>
            <a:r>
              <a:rPr lang="he-IL" smtClean="0">
                <a:latin typeface="David" pitchFamily="2" charset="-79"/>
                <a:cs typeface="David" pitchFamily="2" charset="-79"/>
                <a:sym typeface="Wingdings" pitchFamily="2" charset="2"/>
              </a:rPr>
              <a:t> השונים: רפואי, שיקומי, קליני והתפתחותי.</a:t>
            </a:r>
          </a:p>
          <a:p>
            <a:pPr eaLnBrk="1" hangingPunct="1">
              <a:spcBef>
                <a:spcPct val="0"/>
              </a:spcBef>
            </a:pPr>
            <a:r>
              <a:rPr lang="he-IL" smtClean="0">
                <a:latin typeface="David" pitchFamily="2" charset="-79"/>
                <a:cs typeface="David" pitchFamily="2" charset="-79"/>
              </a:rPr>
              <a:t>השני- חלוקת המלגות בין </a:t>
            </a:r>
            <a:r>
              <a:rPr lang="he-IL" u="sng" smtClean="0">
                <a:latin typeface="David" pitchFamily="2" charset="-79"/>
                <a:cs typeface="David" pitchFamily="2" charset="-79"/>
              </a:rPr>
              <a:t>המוסדות</a:t>
            </a:r>
            <a:r>
              <a:rPr lang="he-IL" smtClean="0">
                <a:latin typeface="David" pitchFamily="2" charset="-79"/>
                <a:cs typeface="David" pitchFamily="2" charset="-79"/>
              </a:rPr>
              <a:t> השונים המוכרים להתמחות בכל תחום, למשל בתחום השיקומי- חלוקת המלגות בין בית לוינשטיין, תל השומר, רקאנטי וכדומה</a:t>
            </a:r>
            <a:endParaRPr lang="he-IL" smtClean="0">
              <a:latin typeface="David" pitchFamily="2" charset="-79"/>
              <a:cs typeface="David" pitchFamily="2" charset="-79"/>
              <a:sym typeface="Wingdings" pitchFamily="2" charset="2"/>
            </a:endParaRPr>
          </a:p>
          <a:p>
            <a:pPr eaLnBrk="1" hangingPunct="1">
              <a:spcBef>
                <a:spcPct val="0"/>
              </a:spcBef>
            </a:pPr>
            <a:r>
              <a:rPr lang="he-IL" smtClean="0">
                <a:latin typeface="David" pitchFamily="2" charset="-79"/>
                <a:cs typeface="David" pitchFamily="2" charset="-79"/>
                <a:sym typeface="Wingdings" pitchFamily="2" charset="2"/>
              </a:rPr>
              <a:t>השלישי- שיבוץ </a:t>
            </a:r>
            <a:r>
              <a:rPr lang="he-IL" u="sng" smtClean="0">
                <a:latin typeface="David" pitchFamily="2" charset="-79"/>
                <a:cs typeface="David" pitchFamily="2" charset="-79"/>
                <a:sym typeface="Wingdings" pitchFamily="2" charset="2"/>
              </a:rPr>
              <a:t>המתמחים</a:t>
            </a:r>
            <a:r>
              <a:rPr lang="he-IL" smtClean="0">
                <a:latin typeface="David" pitchFamily="2" charset="-79"/>
                <a:cs typeface="David" pitchFamily="2" charset="-79"/>
                <a:sym typeface="Wingdings" pitchFamily="2" charset="2"/>
              </a:rPr>
              <a:t> ברשימות ההמתנה.</a:t>
            </a:r>
          </a:p>
          <a:p>
            <a:pPr eaLnBrk="1" hangingPunct="1">
              <a:spcBef>
                <a:spcPct val="0"/>
              </a:spcBef>
            </a:pPr>
            <a:r>
              <a:rPr lang="he-IL" smtClean="0">
                <a:latin typeface="David" pitchFamily="2" charset="-79"/>
                <a:cs typeface="David" pitchFamily="2" charset="-79"/>
                <a:sym typeface="Wingdings" pitchFamily="2" charset="2"/>
              </a:rPr>
              <a:t>והרביעי- תהליך הקבלה להתמחות. הוא כולל את זימון המועמדים לראיון, מהלך הריאיון ותוצאותיו האפשריות. </a:t>
            </a:r>
          </a:p>
          <a:p>
            <a:pPr eaLnBrk="1" hangingPunct="1">
              <a:spcBef>
                <a:spcPct val="0"/>
              </a:spcBef>
            </a:pPr>
            <a:endParaRPr lang="he-IL" smtClean="0">
              <a:latin typeface="David" pitchFamily="2" charset="-79"/>
              <a:cs typeface="David" pitchFamily="2" charset="-79"/>
              <a:sym typeface="Wingdings" pitchFamily="2" charset="2"/>
            </a:endParaRPr>
          </a:p>
          <a:p>
            <a:pPr eaLnBrk="1" hangingPunct="1">
              <a:spcBef>
                <a:spcPct val="0"/>
              </a:spcBef>
            </a:pPr>
            <a:endParaRPr lang="he-IL" smtClean="0"/>
          </a:p>
        </p:txBody>
      </p:sp>
      <p:sp>
        <p:nvSpPr>
          <p:cNvPr id="19459" name="מציין מיקום של מספר שקופית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39067A8-D38E-4FDD-A4C3-029D96DCED8D}" type="slidenum">
              <a:rPr lang="he-IL"/>
              <a:pPr fontAlgn="base">
                <a:spcBef>
                  <a:spcPct val="0"/>
                </a:spcBef>
                <a:spcAft>
                  <a:spcPct val="0"/>
                </a:spcAft>
                <a:defRPr/>
              </a:pPr>
              <a:t>3</a:t>
            </a:fld>
            <a:endParaRPr lang="he-I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מציין מיקום של תמונת שקופית 1"/>
          <p:cNvSpPr>
            <a:spLocks noGrp="1" noRot="1" noChangeAspect="1"/>
          </p:cNvSpPr>
          <p:nvPr>
            <p:ph type="sldImg"/>
          </p:nvPr>
        </p:nvSpPr>
        <p:spPr bwMode="auto">
          <a:noFill/>
          <a:ln>
            <a:solidFill>
              <a:srgbClr val="000000"/>
            </a:solidFill>
            <a:miter lim="800000"/>
            <a:headEnd/>
            <a:tailEnd/>
          </a:ln>
        </p:spPr>
      </p:sp>
      <p:sp>
        <p:nvSpPr>
          <p:cNvPr id="21506" name="מציין מיקום של הערות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he-IL" smtClean="0"/>
              <a:t>השינוי הראשון- חלוקת המלגות בין התחומים השונים.</a:t>
            </a:r>
          </a:p>
        </p:txBody>
      </p:sp>
      <p:sp>
        <p:nvSpPr>
          <p:cNvPr id="21507" name="מציין מיקום של מספר שקופית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ECDDB12-2AA9-4543-9C75-FE820E0A2E61}" type="slidenum">
              <a:rPr lang="he-IL"/>
              <a:pPr fontAlgn="base">
                <a:spcBef>
                  <a:spcPct val="0"/>
                </a:spcBef>
                <a:spcAft>
                  <a:spcPct val="0"/>
                </a:spcAft>
                <a:defRPr/>
              </a:pPr>
              <a:t>4</a:t>
            </a:fld>
            <a:endParaRPr lang="he-I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מציין מיקום של תמונת שקופית 1"/>
          <p:cNvSpPr>
            <a:spLocks noGrp="1" noRot="1" noChangeAspect="1"/>
          </p:cNvSpPr>
          <p:nvPr>
            <p:ph type="sldImg"/>
          </p:nvPr>
        </p:nvSpPr>
        <p:spPr bwMode="auto">
          <a:noFill/>
          <a:ln>
            <a:solidFill>
              <a:srgbClr val="000000"/>
            </a:solidFill>
            <a:miter lim="800000"/>
            <a:headEnd/>
            <a:tailEnd/>
          </a:ln>
        </p:spPr>
      </p:sp>
      <p:sp>
        <p:nvSpPr>
          <p:cNvPr id="23554" name="מציין מיקום של הערות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he-IL" smtClean="0">
                <a:solidFill>
                  <a:srgbClr val="000000"/>
                </a:solidFill>
                <a:latin typeface="David" pitchFamily="2" charset="-79"/>
                <a:cs typeface="David" pitchFamily="2" charset="-79"/>
              </a:rPr>
              <a:t>החלוקה המחודשת של המלגות בין התחומים השונים (פסיכולוגיה רפואית, שיקומית, קלינית והתפתחותית) נועדה להתאים יותר למצב הקיים בשטח, ולכן היא מחושבת לפי נוסחא שמורכבת משיעור הבוגרים, המתמחים ע"ח מלגה והמומחים בכל תחום. </a:t>
            </a:r>
          </a:p>
          <a:p>
            <a:pPr eaLnBrk="1" hangingPunct="1">
              <a:spcBef>
                <a:spcPct val="0"/>
              </a:spcBef>
            </a:pPr>
            <a:r>
              <a:rPr lang="he-IL" smtClean="0">
                <a:solidFill>
                  <a:srgbClr val="000000"/>
                </a:solidFill>
                <a:latin typeface="David" pitchFamily="2" charset="-79"/>
                <a:cs typeface="David" pitchFamily="2" charset="-79"/>
              </a:rPr>
              <a:t>החישוב פחות רלוונטי כרגע, אבל אפשר לראות בבירור שהפסיכולוגים הקליניים מקבלים את הרוב המוחלט של המלגות. יחד עם זאת- כמות המלגות שקבלנו השנה היא התקדמות משמעותית שהושגה על ידי מאבקים </a:t>
            </a:r>
            <a:r>
              <a:rPr lang="he-IL" smtClean="0"/>
              <a:t>של הנציגויות המקצועיות שלנו: בשנת 2009 שיעור המלגות שקיבל התחום השיקומי היה 5% בלבד. </a:t>
            </a:r>
          </a:p>
          <a:p>
            <a:pPr eaLnBrk="1" hangingPunct="1">
              <a:spcBef>
                <a:spcPct val="0"/>
              </a:spcBef>
            </a:pPr>
            <a:r>
              <a:rPr lang="he-IL" smtClean="0"/>
              <a:t>אין ספק שזהו שיפור משמעותי אך הדרך עדיין ארוכה.</a:t>
            </a:r>
          </a:p>
        </p:txBody>
      </p:sp>
      <p:sp>
        <p:nvSpPr>
          <p:cNvPr id="23555" name="מציין מיקום של מספר שקופית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8D41CD4-7CE9-457E-9B57-88B5943C2220}" type="slidenum">
              <a:rPr lang="he-IL"/>
              <a:pPr fontAlgn="base">
                <a:spcBef>
                  <a:spcPct val="0"/>
                </a:spcBef>
                <a:spcAft>
                  <a:spcPct val="0"/>
                </a:spcAft>
                <a:defRPr/>
              </a:pPr>
              <a:t>5</a:t>
            </a:fld>
            <a:endParaRPr lang="he-I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מציין מיקום של תמונת שקופית 1"/>
          <p:cNvSpPr>
            <a:spLocks noGrp="1" noRot="1" noChangeAspect="1"/>
          </p:cNvSpPr>
          <p:nvPr>
            <p:ph type="sldImg"/>
          </p:nvPr>
        </p:nvSpPr>
        <p:spPr bwMode="auto">
          <a:noFill/>
          <a:ln>
            <a:solidFill>
              <a:srgbClr val="000000"/>
            </a:solidFill>
            <a:miter lim="800000"/>
            <a:headEnd/>
            <a:tailEnd/>
          </a:ln>
        </p:spPr>
      </p:sp>
      <p:sp>
        <p:nvSpPr>
          <p:cNvPr id="25602" name="מציין מיקום של הערות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he-IL" smtClean="0"/>
              <a:t>החלוקה החדשה בין ההתמחויות השונות ניסתה לתת מענה למספר טענות שהועלו על ידי הוועדות המקצועיות, ולכן נעשה ניסיון לחלוקה "תואמת שטח"- חלוקת מלגות בין ההתמחויות בהתבסס על 3 נתונים:</a:t>
            </a:r>
          </a:p>
          <a:p>
            <a:pPr eaLnBrk="1" hangingPunct="1">
              <a:spcBef>
                <a:spcPct val="0"/>
              </a:spcBef>
            </a:pPr>
            <a:r>
              <a:rPr lang="he-IL" smtClean="0"/>
              <a:t>1. השיעור היחסי של הבוגרים בכל תחום</a:t>
            </a:r>
          </a:p>
          <a:p>
            <a:pPr eaLnBrk="1" hangingPunct="1">
              <a:spcBef>
                <a:spcPct val="0"/>
              </a:spcBef>
            </a:pPr>
            <a:r>
              <a:rPr lang="he-IL" smtClean="0"/>
              <a:t>2. השיעור היחסי של המתמחים ע"ח מלגה בכל תחום  </a:t>
            </a:r>
          </a:p>
          <a:p>
            <a:pPr eaLnBrk="1" hangingPunct="1">
              <a:spcBef>
                <a:spcPct val="0"/>
              </a:spcBef>
            </a:pPr>
            <a:r>
              <a:rPr lang="he-IL" smtClean="0"/>
              <a:t>3. השיעור היחסי של המתמחים בכל תחום</a:t>
            </a:r>
          </a:p>
          <a:p>
            <a:pPr eaLnBrk="1" hangingPunct="1">
              <a:spcBef>
                <a:spcPct val="0"/>
              </a:spcBef>
            </a:pPr>
            <a:endParaRPr lang="he-IL" smtClean="0"/>
          </a:p>
        </p:txBody>
      </p:sp>
      <p:sp>
        <p:nvSpPr>
          <p:cNvPr id="25603" name="מציין מיקום של מספר שקופית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35F7425-43F0-4971-8A3F-82AB4D416ACA}" type="slidenum">
              <a:rPr lang="he-IL"/>
              <a:pPr fontAlgn="base">
                <a:spcBef>
                  <a:spcPct val="0"/>
                </a:spcBef>
                <a:spcAft>
                  <a:spcPct val="0"/>
                </a:spcAft>
                <a:defRPr/>
              </a:pPr>
              <a:t>6</a:t>
            </a:fld>
            <a:endParaRPr lang="he-I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מציין מיקום של תמונת שקופית 1"/>
          <p:cNvSpPr>
            <a:spLocks noGrp="1" noRot="1" noChangeAspect="1"/>
          </p:cNvSpPr>
          <p:nvPr>
            <p:ph type="sldImg"/>
          </p:nvPr>
        </p:nvSpPr>
        <p:spPr bwMode="auto">
          <a:noFill/>
          <a:ln>
            <a:solidFill>
              <a:srgbClr val="000000"/>
            </a:solidFill>
            <a:miter lim="800000"/>
            <a:headEnd/>
            <a:tailEnd/>
          </a:ln>
        </p:spPr>
      </p:sp>
      <p:sp>
        <p:nvSpPr>
          <p:cNvPr id="27650" name="מציין מיקום של הערות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he-IL" smtClean="0"/>
              <a:t>השינוי המרכזי השני הוא באופן חלוקת המלגות בין המוסדות השונים בכל תחום.</a:t>
            </a:r>
          </a:p>
          <a:p>
            <a:pPr eaLnBrk="1" hangingPunct="1">
              <a:spcBef>
                <a:spcPct val="0"/>
              </a:spcBef>
            </a:pPr>
            <a:r>
              <a:rPr lang="he-IL" smtClean="0"/>
              <a:t>חשוב לציין כי בניגוד לתחום הקליני- בתחומים השיקומי, הרפואי וההתפתחותי- אין הקצאה קבועה ומתוכננת מראש של מלגות לכל מוסד, אלא המספר הזה מהווה הגבלה למספר המתמחים ע"ח מלגה שיכול כל מוסד לקלוט.</a:t>
            </a:r>
          </a:p>
          <a:p>
            <a:pPr eaLnBrk="1" hangingPunct="1">
              <a:spcBef>
                <a:spcPct val="0"/>
              </a:spcBef>
            </a:pPr>
            <a:endParaRPr lang="he-IL" smtClean="0"/>
          </a:p>
          <a:p>
            <a:pPr eaLnBrk="1" hangingPunct="1">
              <a:spcBef>
                <a:spcPct val="0"/>
              </a:spcBef>
            </a:pPr>
            <a:endParaRPr lang="he-IL" smtClean="0"/>
          </a:p>
          <a:p>
            <a:pPr eaLnBrk="1" hangingPunct="1">
              <a:spcBef>
                <a:spcPct val="0"/>
              </a:spcBef>
            </a:pPr>
            <a:endParaRPr lang="he-IL" smtClean="0"/>
          </a:p>
          <a:p>
            <a:pPr eaLnBrk="1" hangingPunct="1">
              <a:spcBef>
                <a:spcPct val="0"/>
              </a:spcBef>
            </a:pPr>
            <a:endParaRPr lang="he-IL" smtClean="0"/>
          </a:p>
        </p:txBody>
      </p:sp>
      <p:sp>
        <p:nvSpPr>
          <p:cNvPr id="27651" name="מציין מיקום של מספר שקופית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7D4B0B7-2786-427B-8C9A-69986CE75441}" type="slidenum">
              <a:rPr lang="he-IL"/>
              <a:pPr fontAlgn="base">
                <a:spcBef>
                  <a:spcPct val="0"/>
                </a:spcBef>
                <a:spcAft>
                  <a:spcPct val="0"/>
                </a:spcAft>
                <a:defRPr/>
              </a:pPr>
              <a:t>7</a:t>
            </a:fld>
            <a:endParaRPr lang="he-I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מציין מיקום של תמונת שקופית 1"/>
          <p:cNvSpPr>
            <a:spLocks noGrp="1" noRot="1" noChangeAspect="1"/>
          </p:cNvSpPr>
          <p:nvPr>
            <p:ph type="sldImg"/>
          </p:nvPr>
        </p:nvSpPr>
        <p:spPr bwMode="auto">
          <a:noFill/>
          <a:ln>
            <a:solidFill>
              <a:srgbClr val="000000"/>
            </a:solidFill>
            <a:miter lim="800000"/>
            <a:headEnd/>
            <a:tailEnd/>
          </a:ln>
        </p:spPr>
      </p:sp>
      <p:sp>
        <p:nvSpPr>
          <p:cNvPr id="29698" name="מציין מיקום של הערות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he-IL" smtClean="0"/>
              <a:t>המלגות שמוקצות לתחום השיקומי מתחלקות בין המוסדות השונים, כשכאמור, ההקצאה של מוסד מהווה את הכמות המקסימאלית של מתמחים ע"ח מלגה שיכולים להיקלט באותו מוסד.</a:t>
            </a:r>
          </a:p>
          <a:p>
            <a:pPr eaLnBrk="1" hangingPunct="1">
              <a:spcBef>
                <a:spcPct val="0"/>
              </a:spcBef>
            </a:pPr>
            <a:r>
              <a:rPr lang="he-IL" smtClean="0"/>
              <a:t>הגורם המרכזי שמשפיע על כמות המלגות שיוקצו למוסד הוא יכולת ההדרכה שיש בו, בעצם- כמות המדריכים שלו. למרות שקיימת חלוקה גדולה יותר לפי מוסד ממשלתי, ציבורי או השייך לקופ"ח, אבל זה כבר ממש להיכנס לרזולוציות יותר מדי גדולות.</a:t>
            </a:r>
          </a:p>
          <a:p>
            <a:pPr eaLnBrk="1" hangingPunct="1">
              <a:spcBef>
                <a:spcPct val="0"/>
              </a:spcBef>
            </a:pPr>
            <a:r>
              <a:rPr lang="he-IL" smtClean="0"/>
              <a:t>מתוך כל המלגות שניתנו לפסיכולוגיה השיקומית השנה (66)  80% (53) מחולקות לפי יכולת ההדרכה של המוסדות. </a:t>
            </a:r>
          </a:p>
          <a:p>
            <a:pPr eaLnBrk="1" hangingPunct="1">
              <a:spcBef>
                <a:spcPct val="0"/>
              </a:spcBef>
            </a:pPr>
            <a:r>
              <a:rPr lang="he-IL" smtClean="0"/>
              <a:t>20 האחוז הנותרים מחולקים למוסדות שעומדים בתנאים מסוימים- למשל אם הוא נמצא בפריפריה, או מעמיד תקציב להתמחות.</a:t>
            </a:r>
          </a:p>
          <a:p>
            <a:pPr eaLnBrk="1" hangingPunct="1">
              <a:spcBef>
                <a:spcPct val="0"/>
              </a:spcBef>
            </a:pPr>
            <a:endParaRPr lang="he-IL" smtClean="0"/>
          </a:p>
          <a:p>
            <a:pPr eaLnBrk="1" hangingPunct="1">
              <a:spcBef>
                <a:spcPct val="0"/>
              </a:spcBef>
            </a:pPr>
            <a:endParaRPr lang="he-IL" smtClean="0"/>
          </a:p>
          <a:p>
            <a:pPr eaLnBrk="1" hangingPunct="1">
              <a:spcBef>
                <a:spcPct val="0"/>
              </a:spcBef>
            </a:pPr>
            <a:r>
              <a:rPr lang="he-IL" u="sng" smtClean="0"/>
              <a:t>הרחבות אם צריך:</a:t>
            </a:r>
          </a:p>
          <a:p>
            <a:pPr eaLnBrk="1" hangingPunct="1">
              <a:spcBef>
                <a:spcPct val="0"/>
              </a:spcBef>
            </a:pPr>
            <a:r>
              <a:rPr lang="he-IL" smtClean="0"/>
              <a:t>יכולת ההדרכה של המוסד נקבעת לפי השיעור היחסי של משרות ההדרכה במוסד, מתוך כלל המוסדות:</a:t>
            </a:r>
          </a:p>
          <a:p>
            <a:pPr eaLnBrk="1" hangingPunct="1">
              <a:spcBef>
                <a:spcPct val="0"/>
              </a:spcBef>
            </a:pPr>
            <a:r>
              <a:rPr lang="he-IL" smtClean="0">
                <a:latin typeface="David" pitchFamily="2" charset="-79"/>
                <a:cs typeface="David" pitchFamily="2" charset="-79"/>
              </a:rPr>
              <a:t>   </a:t>
            </a:r>
            <a:r>
              <a:rPr lang="he-IL" u="sng" smtClean="0">
                <a:latin typeface="David" pitchFamily="2" charset="-79"/>
                <a:cs typeface="David" pitchFamily="2" charset="-79"/>
              </a:rPr>
              <a:t>מספר משרות ההדרכה * מספר המלגות המוקצות לתחום</a:t>
            </a:r>
          </a:p>
          <a:p>
            <a:pPr eaLnBrk="1" hangingPunct="1">
              <a:lnSpc>
                <a:spcPts val="1500"/>
              </a:lnSpc>
              <a:spcBef>
                <a:spcPct val="0"/>
              </a:spcBef>
            </a:pPr>
            <a:r>
              <a:rPr lang="he-IL" smtClean="0">
                <a:latin typeface="David" pitchFamily="2" charset="-79"/>
                <a:cs typeface="David" pitchFamily="2" charset="-79"/>
              </a:rPr>
              <a:t>                   מספר משרות ההדרכה בכל המוסדות</a:t>
            </a:r>
          </a:p>
          <a:p>
            <a:pPr eaLnBrk="1" hangingPunct="1">
              <a:spcBef>
                <a:spcPct val="0"/>
              </a:spcBef>
            </a:pPr>
            <a:endParaRPr lang="he-IL" smtClean="0"/>
          </a:p>
        </p:txBody>
      </p:sp>
      <p:sp>
        <p:nvSpPr>
          <p:cNvPr id="29699" name="מציין מיקום של מספר שקופית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AC5727E-D5A1-4856-A1FD-7588CED985C4}" type="slidenum">
              <a:rPr lang="he-IL"/>
              <a:pPr fontAlgn="base">
                <a:spcBef>
                  <a:spcPct val="0"/>
                </a:spcBef>
                <a:spcAft>
                  <a:spcPct val="0"/>
                </a:spcAft>
                <a:defRPr/>
              </a:pPr>
              <a:t>8</a:t>
            </a:fld>
            <a:endParaRPr lang="he-I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מציין מיקום של תמונת שקופית 1"/>
          <p:cNvSpPr>
            <a:spLocks noGrp="1" noRot="1" noChangeAspect="1"/>
          </p:cNvSpPr>
          <p:nvPr>
            <p:ph type="sldImg"/>
          </p:nvPr>
        </p:nvSpPr>
        <p:spPr bwMode="auto">
          <a:noFill/>
          <a:ln>
            <a:solidFill>
              <a:srgbClr val="000000"/>
            </a:solidFill>
            <a:miter lim="800000"/>
            <a:headEnd/>
            <a:tailEnd/>
          </a:ln>
        </p:spPr>
      </p:sp>
      <p:sp>
        <p:nvSpPr>
          <p:cNvPr id="31746" name="מציין מיקום של הערות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he-IL" smtClean="0"/>
              <a:t>השינוי השלישי עוסק בשיבוץ המתמחים ברשימות ההמתנה.</a:t>
            </a:r>
          </a:p>
          <a:p>
            <a:pPr eaLnBrk="1" hangingPunct="1">
              <a:spcBef>
                <a:spcPct val="0"/>
              </a:spcBef>
            </a:pPr>
            <a:r>
              <a:rPr lang="he-IL" smtClean="0"/>
              <a:t>בעבר- הייתה רשימת המתנה אחת, כשלא היה ברור איך נעשים השיבוץ בה או ההתקדמות בה, והיית יכול גם לרדת בדירוג עם הזמן (זה קרה לי פעם).</a:t>
            </a:r>
          </a:p>
          <a:p>
            <a:pPr eaLnBrk="1" hangingPunct="1">
              <a:spcBef>
                <a:spcPct val="0"/>
              </a:spcBef>
            </a:pPr>
            <a:r>
              <a:rPr lang="he-IL" smtClean="0"/>
              <a:t>בניגוד אליה הרשימות החדשות שואפות להיות שקופות וברורות. </a:t>
            </a:r>
          </a:p>
        </p:txBody>
      </p:sp>
      <p:sp>
        <p:nvSpPr>
          <p:cNvPr id="31747" name="מציין מיקום של מספר שקופית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5285CC7-A7A1-46B7-9EC2-38ADC2DDB807}" type="slidenum">
              <a:rPr lang="he-IL"/>
              <a:pPr fontAlgn="base">
                <a:spcBef>
                  <a:spcPct val="0"/>
                </a:spcBef>
                <a:spcAft>
                  <a:spcPct val="0"/>
                </a:spcAft>
                <a:defRPr/>
              </a:pPr>
              <a:t>9</a:t>
            </a:fld>
            <a:endParaRPr lang="he-I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sp>
        <p:nvSpPr>
          <p:cNvPr id="4" name="מלבן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מלבן 11"/>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מלבן 13"/>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מלבן 18"/>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מחבר ישר 10"/>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מחבר ישר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מחבר ישר 1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מחבר ישר 15"/>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4" name="מחבר ישר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5" name="מחבר ישר 21"/>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6" name="מלבן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אליפסה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אליפסה 22"/>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אליפסה 23"/>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אליפסה 25"/>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אליפסה 24"/>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כותרת 7"/>
          <p:cNvSpPr>
            <a:spLocks noGrp="1"/>
          </p:cNvSpPr>
          <p:nvPr>
            <p:ph type="ctrTitle"/>
          </p:nvPr>
        </p:nvSpPr>
        <p:spPr>
          <a:xfrm>
            <a:off x="2286000" y="3124200"/>
            <a:ext cx="6172200" cy="1894362"/>
          </a:xfrm>
        </p:spPr>
        <p:txBody>
          <a:bodyPr/>
          <a:lstStyle>
            <a:lvl1pPr>
              <a:defRPr b="1"/>
            </a:lvl1pPr>
          </a:lstStyle>
          <a:p>
            <a:r>
              <a:rPr lang="he-IL" smtClean="0"/>
              <a:t>לחץ כדי לערוך סגנון כותרת של תבנית בסיס</a:t>
            </a:r>
            <a:endParaRPr lang="en-US"/>
          </a:p>
        </p:txBody>
      </p:sp>
      <p:sp>
        <p:nvSpPr>
          <p:cNvPr id="9" name="כותרת משנה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he-IL" smtClean="0"/>
              <a:t>לחץ כדי לערוך סגנון כותרת משנה של תבנית בסיס</a:t>
            </a:r>
            <a:endParaRPr lang="en-US"/>
          </a:p>
        </p:txBody>
      </p:sp>
      <p:sp>
        <p:nvSpPr>
          <p:cNvPr id="22" name="מציין מיקום של תאריך 27"/>
          <p:cNvSpPr>
            <a:spLocks noGrp="1"/>
          </p:cNvSpPr>
          <p:nvPr>
            <p:ph type="dt" sz="half" idx="10"/>
          </p:nvPr>
        </p:nvSpPr>
        <p:spPr bwMode="auto">
          <a:xfrm rot="5400000">
            <a:off x="7764463" y="1174750"/>
            <a:ext cx="2286000" cy="381000"/>
          </a:xfrm>
        </p:spPr>
        <p:txBody>
          <a:bodyPr/>
          <a:lstStyle>
            <a:lvl1pPr>
              <a:defRPr/>
            </a:lvl1pPr>
          </a:lstStyle>
          <a:p>
            <a:pPr>
              <a:defRPr/>
            </a:pPr>
            <a:fld id="{A579C2DE-B033-4DFB-9100-431B524D47CE}" type="datetimeFigureOut">
              <a:rPr lang="he-IL"/>
              <a:pPr>
                <a:defRPr/>
              </a:pPr>
              <a:t>ד'/אייר/תשע"ד</a:t>
            </a:fld>
            <a:endParaRPr lang="he-IL"/>
          </a:p>
        </p:txBody>
      </p:sp>
      <p:sp>
        <p:nvSpPr>
          <p:cNvPr id="23" name="מציין מיקום של כותרת תחתונה 16"/>
          <p:cNvSpPr>
            <a:spLocks noGrp="1"/>
          </p:cNvSpPr>
          <p:nvPr>
            <p:ph type="ftr" sz="quarter" idx="11"/>
          </p:nvPr>
        </p:nvSpPr>
        <p:spPr bwMode="auto">
          <a:xfrm rot="5400000">
            <a:off x="7077076" y="4181475"/>
            <a:ext cx="3657600" cy="384175"/>
          </a:xfrm>
        </p:spPr>
        <p:txBody>
          <a:bodyPr/>
          <a:lstStyle>
            <a:lvl1pPr>
              <a:defRPr/>
            </a:lvl1pPr>
          </a:lstStyle>
          <a:p>
            <a:pPr>
              <a:defRPr/>
            </a:pPr>
            <a:endParaRPr lang="he-IL"/>
          </a:p>
        </p:txBody>
      </p:sp>
      <p:sp>
        <p:nvSpPr>
          <p:cNvPr id="24" name="מציין מיקום של מספר שקופית 28"/>
          <p:cNvSpPr>
            <a:spLocks noGrp="1"/>
          </p:cNvSpPr>
          <p:nvPr>
            <p:ph type="sldNum" sz="quarter" idx="12"/>
          </p:nvPr>
        </p:nvSpPr>
        <p:spPr bwMode="auto">
          <a:xfrm>
            <a:off x="1325563" y="4929188"/>
            <a:ext cx="609600" cy="517525"/>
          </a:xfrm>
        </p:spPr>
        <p:txBody>
          <a:bodyPr/>
          <a:lstStyle>
            <a:lvl1pPr>
              <a:defRPr/>
            </a:lvl1pPr>
          </a:lstStyle>
          <a:p>
            <a:pPr>
              <a:defRPr/>
            </a:pPr>
            <a:fld id="{D131600C-4F1D-4AA7-81AB-01F7B41BF605}" type="slidenum">
              <a:rPr lang="he-IL"/>
              <a:pPr>
                <a:defRPr/>
              </a:pPr>
              <a:t>‹#›</a:t>
            </a:fld>
            <a:endParaRPr lang="he-IL"/>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13"/>
          <p:cNvSpPr>
            <a:spLocks noGrp="1"/>
          </p:cNvSpPr>
          <p:nvPr>
            <p:ph type="dt" sz="half" idx="10"/>
          </p:nvPr>
        </p:nvSpPr>
        <p:spPr/>
        <p:txBody>
          <a:bodyPr/>
          <a:lstStyle>
            <a:lvl1pPr>
              <a:defRPr/>
            </a:lvl1pPr>
          </a:lstStyle>
          <a:p>
            <a:pPr>
              <a:defRPr/>
            </a:pPr>
            <a:fld id="{92654096-EFAC-48C8-ADE3-B8269004A3B9}" type="datetimeFigureOut">
              <a:rPr lang="he-IL"/>
              <a:pPr>
                <a:defRPr/>
              </a:pPr>
              <a:t>ד'/אייר/תשע"ד</a:t>
            </a:fld>
            <a:endParaRPr lang="he-IL"/>
          </a:p>
        </p:txBody>
      </p:sp>
      <p:sp>
        <p:nvSpPr>
          <p:cNvPr id="5" name="מציין מיקום של כותרת תחתונה 2"/>
          <p:cNvSpPr>
            <a:spLocks noGrp="1"/>
          </p:cNvSpPr>
          <p:nvPr>
            <p:ph type="ftr" sz="quarter" idx="11"/>
          </p:nvPr>
        </p:nvSpPr>
        <p:spPr/>
        <p:txBody>
          <a:bodyPr/>
          <a:lstStyle>
            <a:lvl1pPr>
              <a:defRPr/>
            </a:lvl1pPr>
          </a:lstStyle>
          <a:p>
            <a:pPr>
              <a:defRPr/>
            </a:pPr>
            <a:endParaRPr lang="he-IL"/>
          </a:p>
        </p:txBody>
      </p:sp>
      <p:sp>
        <p:nvSpPr>
          <p:cNvPr id="6" name="מציין מיקום של מספר שקופית 22"/>
          <p:cNvSpPr>
            <a:spLocks noGrp="1"/>
          </p:cNvSpPr>
          <p:nvPr>
            <p:ph type="sldNum" sz="quarter" idx="12"/>
          </p:nvPr>
        </p:nvSpPr>
        <p:spPr/>
        <p:txBody>
          <a:bodyPr/>
          <a:lstStyle>
            <a:lvl1pPr>
              <a:defRPr/>
            </a:lvl1pPr>
          </a:lstStyle>
          <a:p>
            <a:pPr>
              <a:defRPr/>
            </a:pPr>
            <a:fld id="{51161120-F473-454C-8B35-A7A3AAABDE13}" type="slidenum">
              <a:rPr lang="he-IL"/>
              <a:pPr>
                <a:defRPr/>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9"/>
            <a:ext cx="1676400" cy="5851525"/>
          </a:xfrm>
        </p:spPr>
        <p:txBody>
          <a:bodyPr vert="eaVert"/>
          <a:lstStyle/>
          <a:p>
            <a:r>
              <a:rPr lang="he-IL" smtClean="0"/>
              <a:t>לחץ כדי לערוך סגנון כותרת של תבנית בסיס</a:t>
            </a:r>
            <a:endParaRPr lang="en-US"/>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13"/>
          <p:cNvSpPr>
            <a:spLocks noGrp="1"/>
          </p:cNvSpPr>
          <p:nvPr>
            <p:ph type="dt" sz="half" idx="10"/>
          </p:nvPr>
        </p:nvSpPr>
        <p:spPr/>
        <p:txBody>
          <a:bodyPr/>
          <a:lstStyle>
            <a:lvl1pPr>
              <a:defRPr/>
            </a:lvl1pPr>
          </a:lstStyle>
          <a:p>
            <a:pPr>
              <a:defRPr/>
            </a:pPr>
            <a:fld id="{1B4A50FF-120A-4B14-8D5C-BBC3FD17A06E}" type="datetimeFigureOut">
              <a:rPr lang="he-IL"/>
              <a:pPr>
                <a:defRPr/>
              </a:pPr>
              <a:t>ד'/אייר/תשע"ד</a:t>
            </a:fld>
            <a:endParaRPr lang="he-IL"/>
          </a:p>
        </p:txBody>
      </p:sp>
      <p:sp>
        <p:nvSpPr>
          <p:cNvPr id="5" name="מציין מיקום של כותרת תחתונה 2"/>
          <p:cNvSpPr>
            <a:spLocks noGrp="1"/>
          </p:cNvSpPr>
          <p:nvPr>
            <p:ph type="ftr" sz="quarter" idx="11"/>
          </p:nvPr>
        </p:nvSpPr>
        <p:spPr/>
        <p:txBody>
          <a:bodyPr/>
          <a:lstStyle>
            <a:lvl1pPr>
              <a:defRPr/>
            </a:lvl1pPr>
          </a:lstStyle>
          <a:p>
            <a:pPr>
              <a:defRPr/>
            </a:pPr>
            <a:endParaRPr lang="he-IL"/>
          </a:p>
        </p:txBody>
      </p:sp>
      <p:sp>
        <p:nvSpPr>
          <p:cNvPr id="6" name="מציין מיקום של מספר שקופית 22"/>
          <p:cNvSpPr>
            <a:spLocks noGrp="1"/>
          </p:cNvSpPr>
          <p:nvPr>
            <p:ph type="sldNum" sz="quarter" idx="12"/>
          </p:nvPr>
        </p:nvSpPr>
        <p:spPr/>
        <p:txBody>
          <a:bodyPr/>
          <a:lstStyle>
            <a:lvl1pPr>
              <a:defRPr/>
            </a:lvl1pPr>
          </a:lstStyle>
          <a:p>
            <a:pPr>
              <a:defRPr/>
            </a:pPr>
            <a:fld id="{D57F26BE-4592-4684-AEF2-9BA79987B4DF}" type="slidenum">
              <a:rPr lang="he-IL"/>
              <a:pPr>
                <a:defRPr/>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8" name="מציין מיקום תוכן 7"/>
          <p:cNvSpPr>
            <a:spLocks noGrp="1"/>
          </p:cNvSpPr>
          <p:nvPr>
            <p:ph sz="quarter" idx="1"/>
          </p:nvPr>
        </p:nvSpPr>
        <p:spPr>
          <a:xfrm>
            <a:off x="457200" y="1600200"/>
            <a:ext cx="7467600" cy="4873752"/>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6"/>
          <p:cNvSpPr>
            <a:spLocks noGrp="1"/>
          </p:cNvSpPr>
          <p:nvPr>
            <p:ph type="dt" sz="half" idx="10"/>
          </p:nvPr>
        </p:nvSpPr>
        <p:spPr/>
        <p:txBody>
          <a:bodyPr rtlCol="0"/>
          <a:lstStyle>
            <a:lvl1pPr>
              <a:defRPr/>
            </a:lvl1pPr>
          </a:lstStyle>
          <a:p>
            <a:pPr>
              <a:defRPr/>
            </a:pPr>
            <a:fld id="{FA2ECD7C-DF32-4552-AEB1-9FF95FDC437F}" type="datetimeFigureOut">
              <a:rPr lang="he-IL"/>
              <a:pPr>
                <a:defRPr/>
              </a:pPr>
              <a:t>ד'/אייר/תשע"ד</a:t>
            </a:fld>
            <a:endParaRPr lang="he-IL"/>
          </a:p>
        </p:txBody>
      </p:sp>
      <p:sp>
        <p:nvSpPr>
          <p:cNvPr id="5" name="מציין מיקום של מספר שקופית 8"/>
          <p:cNvSpPr>
            <a:spLocks noGrp="1"/>
          </p:cNvSpPr>
          <p:nvPr>
            <p:ph type="sldNum" sz="quarter" idx="11"/>
          </p:nvPr>
        </p:nvSpPr>
        <p:spPr/>
        <p:txBody>
          <a:bodyPr rtlCol="0"/>
          <a:lstStyle>
            <a:lvl1pPr>
              <a:defRPr/>
            </a:lvl1pPr>
          </a:lstStyle>
          <a:p>
            <a:pPr>
              <a:defRPr/>
            </a:pPr>
            <a:fld id="{A057993D-B20A-442C-BEEC-B298B252C569}" type="slidenum">
              <a:rPr lang="he-IL"/>
              <a:pPr>
                <a:defRPr/>
              </a:pPr>
              <a:t>‹#›</a:t>
            </a:fld>
            <a:endParaRPr lang="he-IL"/>
          </a:p>
        </p:txBody>
      </p:sp>
      <p:sp>
        <p:nvSpPr>
          <p:cNvPr id="6" name="מציין מיקום של כותרת תחתונה 9"/>
          <p:cNvSpPr>
            <a:spLocks noGrp="1"/>
          </p:cNvSpPr>
          <p:nvPr>
            <p:ph type="ftr" sz="quarter" idx="12"/>
          </p:nvPr>
        </p:nvSpPr>
        <p:spPr/>
        <p:txBody>
          <a:bodyPr rtlCol="0"/>
          <a:lstStyle>
            <a:lvl1pPr>
              <a:defRPr/>
            </a:lvl1pPr>
          </a:lstStyle>
          <a:p>
            <a:pPr>
              <a:defRPr/>
            </a:pPr>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כותרת מקטע עליונה">
    <p:bg>
      <p:bgRef idx="1001">
        <a:schemeClr val="bg2"/>
      </p:bgRef>
    </p:bg>
    <p:spTree>
      <p:nvGrpSpPr>
        <p:cNvPr id="1" name=""/>
        <p:cNvGrpSpPr/>
        <p:nvPr/>
      </p:nvGrpSpPr>
      <p:grpSpPr>
        <a:xfrm>
          <a:off x="0" y="0"/>
          <a:ext cx="0" cy="0"/>
          <a:chOff x="0" y="0"/>
          <a:chExt cx="0" cy="0"/>
        </a:xfrm>
      </p:grpSpPr>
      <p:sp>
        <p:nvSpPr>
          <p:cNvPr id="4" name="מלבן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מלבן 9"/>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מלבן 10"/>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מלבן 11"/>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מחבר ישר 12"/>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מחבר ישר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מחבר ישר 14"/>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מחבר ישר 15"/>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מחבר ישר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מלבן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אליפסה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אליפסה 19"/>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אליפסה 20"/>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אליפסה 21"/>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אליפסה 22"/>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מחבר ישר 25"/>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כותרת 1"/>
          <p:cNvSpPr>
            <a:spLocks noGrp="1"/>
          </p:cNvSpPr>
          <p:nvPr>
            <p:ph type="title"/>
          </p:nvPr>
        </p:nvSpPr>
        <p:spPr>
          <a:xfrm>
            <a:off x="2286000" y="2895600"/>
            <a:ext cx="6172200" cy="2053590"/>
          </a:xfrm>
        </p:spPr>
        <p:txBody>
          <a:bodyPr/>
          <a:lstStyle>
            <a:lvl1pPr algn="l">
              <a:buNone/>
              <a:defRPr sz="3000" b="1" cap="small" baseline="0"/>
            </a:lvl1pPr>
          </a:lstStyle>
          <a:p>
            <a:r>
              <a:rPr lang="he-IL" smtClean="0"/>
              <a:t>לחץ כדי לערוך סגנון כותרת של תבנית בסיס</a:t>
            </a:r>
            <a:endParaRPr lang="en-US"/>
          </a:p>
        </p:txBody>
      </p:sp>
      <p:sp>
        <p:nvSpPr>
          <p:cNvPr id="3" name="מציין מיקום טקסט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he-IL" smtClean="0"/>
              <a:t>לחץ כדי לערוך סגנונות טקסט של תבנית בסיס</a:t>
            </a:r>
          </a:p>
        </p:txBody>
      </p:sp>
      <p:sp>
        <p:nvSpPr>
          <p:cNvPr id="20" name="מציין מיקום של תאריך 3"/>
          <p:cNvSpPr>
            <a:spLocks noGrp="1"/>
          </p:cNvSpPr>
          <p:nvPr>
            <p:ph type="dt" sz="half" idx="10"/>
          </p:nvPr>
        </p:nvSpPr>
        <p:spPr bwMode="auto">
          <a:xfrm rot="5400000">
            <a:off x="7762875" y="1169988"/>
            <a:ext cx="2286000" cy="381000"/>
          </a:xfrm>
        </p:spPr>
        <p:txBody>
          <a:bodyPr/>
          <a:lstStyle>
            <a:lvl1pPr>
              <a:defRPr/>
            </a:lvl1pPr>
          </a:lstStyle>
          <a:p>
            <a:pPr>
              <a:defRPr/>
            </a:pPr>
            <a:fld id="{7943B485-BAA0-4210-BDA6-C0A5E651D81F}" type="datetimeFigureOut">
              <a:rPr lang="he-IL"/>
              <a:pPr>
                <a:defRPr/>
              </a:pPr>
              <a:t>ד'/אייר/תשע"ד</a:t>
            </a:fld>
            <a:endParaRPr lang="he-IL"/>
          </a:p>
        </p:txBody>
      </p:sp>
      <p:sp>
        <p:nvSpPr>
          <p:cNvPr id="21" name="מציין מיקום של כותרת תחתונה 4"/>
          <p:cNvSpPr>
            <a:spLocks noGrp="1"/>
          </p:cNvSpPr>
          <p:nvPr>
            <p:ph type="ftr" sz="quarter" idx="11"/>
          </p:nvPr>
        </p:nvSpPr>
        <p:spPr bwMode="auto">
          <a:xfrm rot="5400000">
            <a:off x="7077076" y="4178300"/>
            <a:ext cx="3657600" cy="384175"/>
          </a:xfrm>
        </p:spPr>
        <p:txBody>
          <a:bodyPr/>
          <a:lstStyle>
            <a:lvl1pPr>
              <a:defRPr/>
            </a:lvl1pPr>
          </a:lstStyle>
          <a:p>
            <a:pPr>
              <a:defRPr/>
            </a:pPr>
            <a:endParaRPr lang="he-IL"/>
          </a:p>
        </p:txBody>
      </p:sp>
      <p:sp>
        <p:nvSpPr>
          <p:cNvPr id="22" name="מציין מיקום של מספר שקופית 5"/>
          <p:cNvSpPr>
            <a:spLocks noGrp="1"/>
          </p:cNvSpPr>
          <p:nvPr>
            <p:ph type="sldNum" sz="quarter" idx="12"/>
          </p:nvPr>
        </p:nvSpPr>
        <p:spPr bwMode="auto">
          <a:xfrm>
            <a:off x="1339850" y="4929188"/>
            <a:ext cx="609600" cy="517525"/>
          </a:xfrm>
        </p:spPr>
        <p:txBody>
          <a:bodyPr/>
          <a:lstStyle>
            <a:lvl1pPr>
              <a:defRPr/>
            </a:lvl1pPr>
          </a:lstStyle>
          <a:p>
            <a:pPr>
              <a:defRPr/>
            </a:pPr>
            <a:fld id="{89761C01-A747-4D3A-9C4C-26E62ED542C2}" type="slidenum">
              <a:rPr lang="he-IL"/>
              <a:pPr>
                <a:defRPr/>
              </a:pPr>
              <a:t>‹#›</a:t>
            </a:fld>
            <a:endParaRPr lang="he-I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9" name="מציין מיקום תוכן 8"/>
          <p:cNvSpPr>
            <a:spLocks noGrp="1"/>
          </p:cNvSpPr>
          <p:nvPr>
            <p:ph sz="quarter" idx="1"/>
          </p:nvPr>
        </p:nvSpPr>
        <p:spPr>
          <a:xfrm>
            <a:off x="457200" y="1600200"/>
            <a:ext cx="3657600" cy="45720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11" name="מציין מיקום תוכן 10"/>
          <p:cNvSpPr>
            <a:spLocks noGrp="1"/>
          </p:cNvSpPr>
          <p:nvPr>
            <p:ph sz="quarter" idx="2"/>
          </p:nvPr>
        </p:nvSpPr>
        <p:spPr>
          <a:xfrm>
            <a:off x="4270248" y="1600200"/>
            <a:ext cx="3657600" cy="45720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5" name="מציין מיקום של תאריך 13"/>
          <p:cNvSpPr>
            <a:spLocks noGrp="1"/>
          </p:cNvSpPr>
          <p:nvPr>
            <p:ph type="dt" sz="half" idx="10"/>
          </p:nvPr>
        </p:nvSpPr>
        <p:spPr/>
        <p:txBody>
          <a:bodyPr/>
          <a:lstStyle>
            <a:lvl1pPr>
              <a:defRPr/>
            </a:lvl1pPr>
          </a:lstStyle>
          <a:p>
            <a:pPr>
              <a:defRPr/>
            </a:pPr>
            <a:fld id="{89A5424A-68AF-4432-A4BC-5F84AA4F8980}" type="datetimeFigureOut">
              <a:rPr lang="he-IL"/>
              <a:pPr>
                <a:defRPr/>
              </a:pPr>
              <a:t>ד'/אייר/תשע"ד</a:t>
            </a:fld>
            <a:endParaRPr lang="he-IL"/>
          </a:p>
        </p:txBody>
      </p:sp>
      <p:sp>
        <p:nvSpPr>
          <p:cNvPr id="6" name="מציין מיקום של כותרת תחתונה 2"/>
          <p:cNvSpPr>
            <a:spLocks noGrp="1"/>
          </p:cNvSpPr>
          <p:nvPr>
            <p:ph type="ftr" sz="quarter" idx="11"/>
          </p:nvPr>
        </p:nvSpPr>
        <p:spPr/>
        <p:txBody>
          <a:bodyPr/>
          <a:lstStyle>
            <a:lvl1pPr>
              <a:defRPr/>
            </a:lvl1pPr>
          </a:lstStyle>
          <a:p>
            <a:pPr>
              <a:defRPr/>
            </a:pPr>
            <a:endParaRPr lang="he-IL"/>
          </a:p>
        </p:txBody>
      </p:sp>
      <p:sp>
        <p:nvSpPr>
          <p:cNvPr id="7" name="מציין מיקום של מספר שקופית 22"/>
          <p:cNvSpPr>
            <a:spLocks noGrp="1"/>
          </p:cNvSpPr>
          <p:nvPr>
            <p:ph type="sldNum" sz="quarter" idx="12"/>
          </p:nvPr>
        </p:nvSpPr>
        <p:spPr/>
        <p:txBody>
          <a:bodyPr/>
          <a:lstStyle>
            <a:lvl1pPr>
              <a:defRPr/>
            </a:lvl1pPr>
          </a:lstStyle>
          <a:p>
            <a:pPr>
              <a:defRPr/>
            </a:pPr>
            <a:fld id="{6734BD96-11B3-4A51-8ACC-F3FDF3806E80}" type="slidenum">
              <a:rPr lang="he-IL"/>
              <a:pPr>
                <a:defRPr/>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7543800" cy="1143000"/>
          </a:xfrm>
        </p:spPr>
        <p:txBody>
          <a:bodyPr/>
          <a:lstStyle>
            <a:lvl1pPr>
              <a:defRPr/>
            </a:lvl1pPr>
          </a:lstStyle>
          <a:p>
            <a:r>
              <a:rPr lang="he-IL" smtClean="0"/>
              <a:t>לחץ כדי לערוך סגנון כותרת של תבנית בסיס</a:t>
            </a:r>
            <a:endParaRPr lang="en-US"/>
          </a:p>
        </p:txBody>
      </p:sp>
      <p:sp>
        <p:nvSpPr>
          <p:cNvPr id="11" name="מציין מיקום תוכן 10"/>
          <p:cNvSpPr>
            <a:spLocks noGrp="1"/>
          </p:cNvSpPr>
          <p:nvPr>
            <p:ph sz="quarter" idx="2"/>
          </p:nvPr>
        </p:nvSpPr>
        <p:spPr>
          <a:xfrm>
            <a:off x="457200" y="2362200"/>
            <a:ext cx="3657600" cy="38862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13" name="מציין מיקום תוכן 12"/>
          <p:cNvSpPr>
            <a:spLocks noGrp="1"/>
          </p:cNvSpPr>
          <p:nvPr>
            <p:ph sz="quarter" idx="4"/>
          </p:nvPr>
        </p:nvSpPr>
        <p:spPr>
          <a:xfrm>
            <a:off x="4371975" y="2362200"/>
            <a:ext cx="3657600" cy="38862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12" name="מציין מיקום טקסט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he-IL" smtClean="0"/>
              <a:t>לחץ כדי לערוך סגנונות טקסט של תבנית בסיס</a:t>
            </a:r>
          </a:p>
        </p:txBody>
      </p:sp>
      <p:sp>
        <p:nvSpPr>
          <p:cNvPr id="14" name="מציין מיקום טקסט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he-IL" smtClean="0"/>
              <a:t>לחץ כדי לערוך סגנונות טקסט של תבנית בסיס</a:t>
            </a:r>
          </a:p>
        </p:txBody>
      </p:sp>
      <p:sp>
        <p:nvSpPr>
          <p:cNvPr id="7" name="מציין מיקום של תאריך 13"/>
          <p:cNvSpPr>
            <a:spLocks noGrp="1"/>
          </p:cNvSpPr>
          <p:nvPr>
            <p:ph type="dt" sz="half" idx="10"/>
          </p:nvPr>
        </p:nvSpPr>
        <p:spPr/>
        <p:txBody>
          <a:bodyPr/>
          <a:lstStyle>
            <a:lvl1pPr>
              <a:defRPr/>
            </a:lvl1pPr>
          </a:lstStyle>
          <a:p>
            <a:pPr>
              <a:defRPr/>
            </a:pPr>
            <a:fld id="{E7DA5303-D3C0-4417-8B03-B8628D16F3C4}" type="datetimeFigureOut">
              <a:rPr lang="he-IL"/>
              <a:pPr>
                <a:defRPr/>
              </a:pPr>
              <a:t>ד'/אייר/תשע"ד</a:t>
            </a:fld>
            <a:endParaRPr lang="he-IL"/>
          </a:p>
        </p:txBody>
      </p:sp>
      <p:sp>
        <p:nvSpPr>
          <p:cNvPr id="8" name="מציין מיקום של כותרת תחתונה 2"/>
          <p:cNvSpPr>
            <a:spLocks noGrp="1"/>
          </p:cNvSpPr>
          <p:nvPr>
            <p:ph type="ftr" sz="quarter" idx="11"/>
          </p:nvPr>
        </p:nvSpPr>
        <p:spPr/>
        <p:txBody>
          <a:bodyPr/>
          <a:lstStyle>
            <a:lvl1pPr>
              <a:defRPr/>
            </a:lvl1pPr>
          </a:lstStyle>
          <a:p>
            <a:pPr>
              <a:defRPr/>
            </a:pPr>
            <a:endParaRPr lang="he-IL"/>
          </a:p>
        </p:txBody>
      </p:sp>
      <p:sp>
        <p:nvSpPr>
          <p:cNvPr id="9" name="מציין מיקום של מספר שקופית 22"/>
          <p:cNvSpPr>
            <a:spLocks noGrp="1"/>
          </p:cNvSpPr>
          <p:nvPr>
            <p:ph type="sldNum" sz="quarter" idx="12"/>
          </p:nvPr>
        </p:nvSpPr>
        <p:spPr/>
        <p:txBody>
          <a:bodyPr/>
          <a:lstStyle>
            <a:lvl1pPr>
              <a:defRPr/>
            </a:lvl1pPr>
          </a:lstStyle>
          <a:p>
            <a:pPr>
              <a:defRPr/>
            </a:pPr>
            <a:fld id="{E7381946-4070-466D-BA7C-743C8AA8700C}" type="slidenum">
              <a:rPr lang="he-IL"/>
              <a:pPr>
                <a:defRPr/>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של תאריך 5"/>
          <p:cNvSpPr>
            <a:spLocks noGrp="1"/>
          </p:cNvSpPr>
          <p:nvPr>
            <p:ph type="dt" sz="half" idx="10"/>
          </p:nvPr>
        </p:nvSpPr>
        <p:spPr/>
        <p:txBody>
          <a:bodyPr rtlCol="0"/>
          <a:lstStyle>
            <a:lvl1pPr>
              <a:defRPr/>
            </a:lvl1pPr>
          </a:lstStyle>
          <a:p>
            <a:pPr>
              <a:defRPr/>
            </a:pPr>
            <a:fld id="{39DB2DF6-BC19-4F8C-9BF4-7643DBAEBEA4}" type="datetimeFigureOut">
              <a:rPr lang="he-IL"/>
              <a:pPr>
                <a:defRPr/>
              </a:pPr>
              <a:t>ד'/אייר/תשע"ד</a:t>
            </a:fld>
            <a:endParaRPr lang="he-IL"/>
          </a:p>
        </p:txBody>
      </p:sp>
      <p:sp>
        <p:nvSpPr>
          <p:cNvPr id="4" name="מציין מיקום של מספר שקופית 6"/>
          <p:cNvSpPr>
            <a:spLocks noGrp="1"/>
          </p:cNvSpPr>
          <p:nvPr>
            <p:ph type="sldNum" sz="quarter" idx="11"/>
          </p:nvPr>
        </p:nvSpPr>
        <p:spPr/>
        <p:txBody>
          <a:bodyPr rtlCol="0"/>
          <a:lstStyle>
            <a:lvl1pPr>
              <a:defRPr/>
            </a:lvl1pPr>
          </a:lstStyle>
          <a:p>
            <a:pPr>
              <a:defRPr/>
            </a:pPr>
            <a:fld id="{47CD96E6-7D6B-4C65-BA42-4089170F1B9A}" type="slidenum">
              <a:rPr lang="he-IL"/>
              <a:pPr>
                <a:defRPr/>
              </a:pPr>
              <a:t>‹#›</a:t>
            </a:fld>
            <a:endParaRPr lang="he-IL"/>
          </a:p>
        </p:txBody>
      </p:sp>
      <p:sp>
        <p:nvSpPr>
          <p:cNvPr id="5" name="מציין מיקום של כותרת תחתונה 7"/>
          <p:cNvSpPr>
            <a:spLocks noGrp="1"/>
          </p:cNvSpPr>
          <p:nvPr>
            <p:ph type="ftr" sz="quarter" idx="12"/>
          </p:nvPr>
        </p:nvSpPr>
        <p:spPr/>
        <p:txBody>
          <a:bodyPr rtlCol="0"/>
          <a:lstStyle>
            <a:lvl1pPr>
              <a:defRPr/>
            </a:lvl1pPr>
          </a:lstStyle>
          <a:p>
            <a:pPr>
              <a:defRPr/>
            </a:pPr>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3"/>
          <p:cNvSpPr>
            <a:spLocks noGrp="1"/>
          </p:cNvSpPr>
          <p:nvPr>
            <p:ph type="dt" sz="half" idx="10"/>
          </p:nvPr>
        </p:nvSpPr>
        <p:spPr/>
        <p:txBody>
          <a:bodyPr/>
          <a:lstStyle>
            <a:lvl1pPr>
              <a:defRPr/>
            </a:lvl1pPr>
          </a:lstStyle>
          <a:p>
            <a:pPr>
              <a:defRPr/>
            </a:pPr>
            <a:fld id="{99E54057-A82F-4F0B-A05F-FB9407613CCB}" type="datetimeFigureOut">
              <a:rPr lang="he-IL"/>
              <a:pPr>
                <a:defRPr/>
              </a:pPr>
              <a:t>ד'/אייר/תשע"ד</a:t>
            </a:fld>
            <a:endParaRPr lang="he-IL"/>
          </a:p>
        </p:txBody>
      </p:sp>
      <p:sp>
        <p:nvSpPr>
          <p:cNvPr id="3" name="מציין מיקום של כותרת תחתונה 2"/>
          <p:cNvSpPr>
            <a:spLocks noGrp="1"/>
          </p:cNvSpPr>
          <p:nvPr>
            <p:ph type="ftr" sz="quarter" idx="11"/>
          </p:nvPr>
        </p:nvSpPr>
        <p:spPr/>
        <p:txBody>
          <a:bodyPr/>
          <a:lstStyle>
            <a:lvl1pPr>
              <a:defRPr/>
            </a:lvl1pPr>
          </a:lstStyle>
          <a:p>
            <a:pPr>
              <a:defRPr/>
            </a:pPr>
            <a:endParaRPr lang="he-IL"/>
          </a:p>
        </p:txBody>
      </p:sp>
      <p:sp>
        <p:nvSpPr>
          <p:cNvPr id="4" name="מציין מיקום של מספר שקופית 22"/>
          <p:cNvSpPr>
            <a:spLocks noGrp="1"/>
          </p:cNvSpPr>
          <p:nvPr>
            <p:ph type="sldNum" sz="quarter" idx="12"/>
          </p:nvPr>
        </p:nvSpPr>
        <p:spPr/>
        <p:txBody>
          <a:bodyPr/>
          <a:lstStyle>
            <a:lvl1pPr>
              <a:defRPr/>
            </a:lvl1pPr>
          </a:lstStyle>
          <a:p>
            <a:pPr>
              <a:defRPr/>
            </a:pPr>
            <a:fld id="{1DD41677-5D8C-46B0-8795-CCDDFB046B80}" type="slidenum">
              <a:rPr lang="he-IL"/>
              <a:pPr>
                <a:defRPr/>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spTree>
      <p:nvGrpSpPr>
        <p:cNvPr id="1" name=""/>
        <p:cNvGrpSpPr/>
        <p:nvPr/>
      </p:nvGrpSpPr>
      <p:grpSpPr>
        <a:xfrm>
          <a:off x="0" y="0"/>
          <a:ext cx="0" cy="0"/>
          <a:chOff x="0" y="0"/>
          <a:chExt cx="0" cy="0"/>
        </a:xfrm>
      </p:grpSpPr>
      <p:sp>
        <p:nvSpPr>
          <p:cNvPr id="5" name="מחבר ישר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6" name="מחבר ישר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מחבר ישר 8"/>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8" name="מחבר ישר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מלבן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מחבר ישר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אליפסה 13"/>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כותרת 1"/>
          <p:cNvSpPr>
            <a:spLocks noGrp="1"/>
          </p:cNvSpPr>
          <p:nvPr>
            <p:ph type="title"/>
          </p:nvPr>
        </p:nvSpPr>
        <p:spPr>
          <a:xfrm rot="5400000">
            <a:off x="3371850" y="3200400"/>
            <a:ext cx="6309360" cy="457200"/>
          </a:xfrm>
        </p:spPr>
        <p:txBody>
          <a:bodyPr/>
          <a:lstStyle>
            <a:lvl1pPr algn="l">
              <a:buNone/>
              <a:defRPr sz="2000" b="1" cap="small" baseline="0"/>
            </a:lvl1pPr>
          </a:lstStyle>
          <a:p>
            <a:r>
              <a:rPr lang="he-IL" smtClean="0"/>
              <a:t>לחץ כדי לערוך סגנון כותרת של תבנית בסיס</a:t>
            </a:r>
            <a:endParaRPr lang="en-US"/>
          </a:p>
        </p:txBody>
      </p:sp>
      <p:sp>
        <p:nvSpPr>
          <p:cNvPr id="3" name="מציין מיקום טקסט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he-IL" smtClean="0"/>
              <a:t>לחץ כדי לערוך סגנונות טקסט של תבנית בסיס</a:t>
            </a:r>
          </a:p>
        </p:txBody>
      </p:sp>
      <p:sp>
        <p:nvSpPr>
          <p:cNvPr id="18" name="מציין מיקום תוכן 17"/>
          <p:cNvSpPr>
            <a:spLocks noGrp="1"/>
          </p:cNvSpPr>
          <p:nvPr>
            <p:ph sz="quarter" idx="1"/>
          </p:nvPr>
        </p:nvSpPr>
        <p:spPr>
          <a:xfrm>
            <a:off x="304800" y="274320"/>
            <a:ext cx="5638800" cy="632764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12" name="מציין מיקום של תאריך 20"/>
          <p:cNvSpPr>
            <a:spLocks noGrp="1"/>
          </p:cNvSpPr>
          <p:nvPr>
            <p:ph type="dt" sz="half" idx="10"/>
          </p:nvPr>
        </p:nvSpPr>
        <p:spPr/>
        <p:txBody>
          <a:bodyPr rtlCol="0"/>
          <a:lstStyle>
            <a:lvl1pPr>
              <a:defRPr/>
            </a:lvl1pPr>
          </a:lstStyle>
          <a:p>
            <a:pPr>
              <a:defRPr/>
            </a:pPr>
            <a:fld id="{4CE0C490-6F29-499D-AC7D-0537E373F67C}" type="datetimeFigureOut">
              <a:rPr lang="he-IL"/>
              <a:pPr>
                <a:defRPr/>
              </a:pPr>
              <a:t>ד'/אייר/תשע"ד</a:t>
            </a:fld>
            <a:endParaRPr lang="he-IL"/>
          </a:p>
        </p:txBody>
      </p:sp>
      <p:sp>
        <p:nvSpPr>
          <p:cNvPr id="13" name="מציין מיקום של מספר שקופית 21"/>
          <p:cNvSpPr>
            <a:spLocks noGrp="1"/>
          </p:cNvSpPr>
          <p:nvPr>
            <p:ph type="sldNum" sz="quarter" idx="11"/>
          </p:nvPr>
        </p:nvSpPr>
        <p:spPr/>
        <p:txBody>
          <a:bodyPr rtlCol="0"/>
          <a:lstStyle>
            <a:lvl1pPr>
              <a:defRPr/>
            </a:lvl1pPr>
          </a:lstStyle>
          <a:p>
            <a:pPr>
              <a:defRPr/>
            </a:pPr>
            <a:fld id="{8B9405FC-84B0-499C-ACB5-14F7AD4065C3}" type="slidenum">
              <a:rPr lang="he-IL"/>
              <a:pPr>
                <a:defRPr/>
              </a:pPr>
              <a:t>‹#›</a:t>
            </a:fld>
            <a:endParaRPr lang="he-IL"/>
          </a:p>
        </p:txBody>
      </p:sp>
      <p:sp>
        <p:nvSpPr>
          <p:cNvPr id="14" name="מציין מיקום של כותרת תחתונה 22"/>
          <p:cNvSpPr>
            <a:spLocks noGrp="1"/>
          </p:cNvSpPr>
          <p:nvPr>
            <p:ph type="ftr" sz="quarter" idx="12"/>
          </p:nvPr>
        </p:nvSpPr>
        <p:spPr/>
        <p:txBody>
          <a:bodyPr rtlCol="0"/>
          <a:lstStyle>
            <a:lvl1pPr>
              <a:defRPr/>
            </a:lvl1pPr>
          </a:lstStyle>
          <a:p>
            <a:pPr>
              <a:defRPr/>
            </a:pPr>
            <a:endParaRPr lang="he-I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5" name="מחבר ישר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אליפסה 12"/>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מחבר ישר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מלבן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מחבר ישר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מחבר ישר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1" name="מחבר ישר 19"/>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 name="כותרת 1"/>
          <p:cNvSpPr>
            <a:spLocks noGrp="1"/>
          </p:cNvSpPr>
          <p:nvPr>
            <p:ph type="title"/>
          </p:nvPr>
        </p:nvSpPr>
        <p:spPr>
          <a:xfrm rot="5400000">
            <a:off x="3350133" y="3200400"/>
            <a:ext cx="6309360" cy="457200"/>
          </a:xfrm>
        </p:spPr>
        <p:txBody>
          <a:bodyPr/>
          <a:lstStyle>
            <a:lvl1pPr algn="l">
              <a:buNone/>
              <a:defRPr sz="2000" b="1"/>
            </a:lvl1pPr>
          </a:lstStyle>
          <a:p>
            <a:r>
              <a:rPr lang="he-IL" smtClean="0"/>
              <a:t>לחץ כדי לערוך סגנון כותרת של תבנית בסיס</a:t>
            </a:r>
            <a:endParaRPr lang="en-US"/>
          </a:p>
        </p:txBody>
      </p:sp>
      <p:sp>
        <p:nvSpPr>
          <p:cNvPr id="3" name="מציין מיקום של תמונה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he-IL" noProof="0" smtClean="0"/>
              <a:t>לחץ על הסמל כדי להוסיף תמונה</a:t>
            </a:r>
            <a:endParaRPr lang="en-US" noProof="0" dirty="0"/>
          </a:p>
        </p:txBody>
      </p:sp>
      <p:sp>
        <p:nvSpPr>
          <p:cNvPr id="4" name="מציין מיקום טקסט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he-IL" smtClean="0"/>
              <a:t>לחץ כדי לערוך סגנונות טקסט של תבנית בסיס</a:t>
            </a:r>
          </a:p>
        </p:txBody>
      </p:sp>
      <p:sp>
        <p:nvSpPr>
          <p:cNvPr id="12" name="מציין מיקום של תאריך 16"/>
          <p:cNvSpPr>
            <a:spLocks noGrp="1"/>
          </p:cNvSpPr>
          <p:nvPr>
            <p:ph type="dt" sz="half" idx="10"/>
          </p:nvPr>
        </p:nvSpPr>
        <p:spPr/>
        <p:txBody>
          <a:bodyPr rtlCol="0"/>
          <a:lstStyle>
            <a:lvl1pPr>
              <a:defRPr/>
            </a:lvl1pPr>
          </a:lstStyle>
          <a:p>
            <a:pPr>
              <a:defRPr/>
            </a:pPr>
            <a:fld id="{0037B358-D8BD-4EF5-AE85-87B8F2503282}" type="datetimeFigureOut">
              <a:rPr lang="he-IL"/>
              <a:pPr>
                <a:defRPr/>
              </a:pPr>
              <a:t>ד'/אייר/תשע"ד</a:t>
            </a:fld>
            <a:endParaRPr lang="he-IL"/>
          </a:p>
        </p:txBody>
      </p:sp>
      <p:sp>
        <p:nvSpPr>
          <p:cNvPr id="13" name="מציין מיקום של מספר שקופית 17"/>
          <p:cNvSpPr>
            <a:spLocks noGrp="1"/>
          </p:cNvSpPr>
          <p:nvPr>
            <p:ph type="sldNum" sz="quarter" idx="11"/>
          </p:nvPr>
        </p:nvSpPr>
        <p:spPr/>
        <p:txBody>
          <a:bodyPr rtlCol="0"/>
          <a:lstStyle>
            <a:lvl1pPr>
              <a:defRPr/>
            </a:lvl1pPr>
          </a:lstStyle>
          <a:p>
            <a:pPr>
              <a:defRPr/>
            </a:pPr>
            <a:fld id="{DF5FB9BC-E739-4F5D-A155-668CA3033766}" type="slidenum">
              <a:rPr lang="he-IL"/>
              <a:pPr>
                <a:defRPr/>
              </a:pPr>
              <a:t>‹#›</a:t>
            </a:fld>
            <a:endParaRPr lang="he-IL"/>
          </a:p>
        </p:txBody>
      </p:sp>
      <p:sp>
        <p:nvSpPr>
          <p:cNvPr id="14" name="מציין מיקום של כותרת תחתונה 20"/>
          <p:cNvSpPr>
            <a:spLocks noGrp="1"/>
          </p:cNvSpPr>
          <p:nvPr>
            <p:ph type="ftr" sz="quarter" idx="12"/>
          </p:nvPr>
        </p:nvSpPr>
        <p:spPr/>
        <p:txBody>
          <a:bodyPr rtlCol="0"/>
          <a:lstStyle>
            <a:lvl1pPr>
              <a:defRPr/>
            </a:lvl1pPr>
          </a:lstStyle>
          <a:p>
            <a:pPr>
              <a:defRPr/>
            </a:pPr>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מחבר ישר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2" name="מציין מיקום של כותרת 21"/>
          <p:cNvSpPr>
            <a:spLocks noGrp="1"/>
          </p:cNvSpPr>
          <p:nvPr>
            <p:ph type="title"/>
          </p:nvPr>
        </p:nvSpPr>
        <p:spPr>
          <a:xfrm>
            <a:off x="457200" y="274638"/>
            <a:ext cx="7467600" cy="1143000"/>
          </a:xfrm>
          <a:prstGeom prst="rect">
            <a:avLst/>
          </a:prstGeom>
        </p:spPr>
        <p:txBody>
          <a:bodyPr vert="horz" wrap="square" lIns="91440" tIns="45720" rIns="91440" bIns="45720" numCol="1" anchor="b" anchorCtr="0" compatLnSpc="1">
            <a:prstTxWarp prst="textNoShape">
              <a:avLst/>
            </a:prstTxWarp>
            <a:normAutofit/>
          </a:bodyPr>
          <a:lstStyle/>
          <a:p>
            <a:pPr lvl="0"/>
            <a:r>
              <a:rPr lang="he-IL" smtClean="0"/>
              <a:t>לחץ כדי לערוך סגנון כותרת של תבנית בסיס</a:t>
            </a:r>
          </a:p>
        </p:txBody>
      </p:sp>
      <p:sp>
        <p:nvSpPr>
          <p:cNvPr id="1028" name="מציין מיקום טקסט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p>
        </p:txBody>
      </p:sp>
      <p:sp>
        <p:nvSpPr>
          <p:cNvPr id="14" name="מציין מיקום של תאריך 13"/>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cs typeface="+mn-cs"/>
              </a:defRPr>
            </a:lvl1pPr>
          </a:lstStyle>
          <a:p>
            <a:pPr>
              <a:defRPr/>
            </a:pPr>
            <a:fld id="{6264B0FD-D09A-4324-8536-8421F06ACC9B}" type="datetimeFigureOut">
              <a:rPr lang="he-IL"/>
              <a:pPr>
                <a:defRPr/>
              </a:pPr>
              <a:t>ד'/אייר/תשע"ד</a:t>
            </a:fld>
            <a:endParaRPr lang="he-IL"/>
          </a:p>
        </p:txBody>
      </p:sp>
      <p:sp>
        <p:nvSpPr>
          <p:cNvPr id="3" name="מציין מיקום של כותרת תחתונה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cs typeface="+mn-cs"/>
              </a:defRPr>
            </a:lvl1pPr>
          </a:lstStyle>
          <a:p>
            <a:pPr>
              <a:defRPr/>
            </a:pPr>
            <a:endParaRPr lang="he-IL"/>
          </a:p>
        </p:txBody>
      </p:sp>
      <p:sp>
        <p:nvSpPr>
          <p:cNvPr id="7" name="מחבר ישר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מחבר ישר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מלבן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מחבר ישר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אליפסה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מציין מיקום של מספר שקופית 22"/>
          <p:cNvSpPr>
            <a:spLocks noGrp="1"/>
          </p:cNvSpPr>
          <p:nvPr>
            <p:ph type="sldNum" sz="quarter" idx="4"/>
          </p:nvPr>
        </p:nvSpPr>
        <p:spPr>
          <a:xfrm>
            <a:off x="8129588" y="5734050"/>
            <a:ext cx="609600" cy="520700"/>
          </a:xfrm>
          <a:prstGeom prst="rect">
            <a:avLst/>
          </a:prstGeom>
        </p:spPr>
        <p:txBody>
          <a:bodyPr vert="horz" anchor="ctr"/>
          <a:lstStyle>
            <a:lvl1pPr algn="ctr" eaLnBrk="1" fontAlgn="auto" latinLnBrk="0" hangingPunct="1">
              <a:spcBef>
                <a:spcPts val="0"/>
              </a:spcBef>
              <a:spcAft>
                <a:spcPts val="0"/>
              </a:spcAft>
              <a:defRPr kumimoji="0" sz="1400" b="1">
                <a:solidFill>
                  <a:srgbClr val="FFFFFF"/>
                </a:solidFill>
                <a:latin typeface="+mn-lt"/>
                <a:cs typeface="+mn-cs"/>
              </a:defRPr>
            </a:lvl1pPr>
          </a:lstStyle>
          <a:p>
            <a:pPr>
              <a:defRPr/>
            </a:pPr>
            <a:fld id="{6AFEB268-BC05-4F3E-A175-90E42D744053}" type="slidenum">
              <a:rPr lang="he-IL"/>
              <a:pPr>
                <a:defRPr/>
              </a:pPr>
              <a:t>‹#›</a:t>
            </a:fld>
            <a:endParaRPr lang="he-IL"/>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1" r:id="rId4"/>
    <p:sldLayoutId id="2147483670" r:id="rId5"/>
    <p:sldLayoutId id="2147483675" r:id="rId6"/>
    <p:sldLayoutId id="2147483669" r:id="rId7"/>
    <p:sldLayoutId id="2147483676" r:id="rId8"/>
    <p:sldLayoutId id="2147483677" r:id="rId9"/>
    <p:sldLayoutId id="2147483668" r:id="rId10"/>
    <p:sldLayoutId id="2147483667" r:id="rId11"/>
  </p:sldLayoutIdLst>
  <p:txStyles>
    <p:titleStyle>
      <a:lvl1pPr algn="l" rtl="1" eaLnBrk="0" fontAlgn="base" hangingPunct="0">
        <a:spcBef>
          <a:spcPct val="0"/>
        </a:spcBef>
        <a:spcAft>
          <a:spcPct val="0"/>
        </a:spcAft>
        <a:defRPr sz="3000" kern="1200" cap="small">
          <a:solidFill>
            <a:schemeClr val="tx2"/>
          </a:solidFill>
          <a:latin typeface="+mj-lt"/>
          <a:ea typeface="+mj-ea"/>
          <a:cs typeface="+mj-cs"/>
        </a:defRPr>
      </a:lvl1pPr>
      <a:lvl2pPr algn="l" rtl="1" eaLnBrk="0" fontAlgn="base" hangingPunct="0">
        <a:spcBef>
          <a:spcPct val="0"/>
        </a:spcBef>
        <a:spcAft>
          <a:spcPct val="0"/>
        </a:spcAft>
        <a:defRPr sz="3000">
          <a:solidFill>
            <a:schemeClr val="tx2"/>
          </a:solidFill>
          <a:latin typeface="Century Schoolbook"/>
          <a:cs typeface="Times New Roman" pitchFamily="18" charset="0"/>
        </a:defRPr>
      </a:lvl2pPr>
      <a:lvl3pPr algn="l" rtl="1" eaLnBrk="0" fontAlgn="base" hangingPunct="0">
        <a:spcBef>
          <a:spcPct val="0"/>
        </a:spcBef>
        <a:spcAft>
          <a:spcPct val="0"/>
        </a:spcAft>
        <a:defRPr sz="3000">
          <a:solidFill>
            <a:schemeClr val="tx2"/>
          </a:solidFill>
          <a:latin typeface="Century Schoolbook"/>
          <a:cs typeface="Times New Roman" pitchFamily="18" charset="0"/>
        </a:defRPr>
      </a:lvl3pPr>
      <a:lvl4pPr algn="l" rtl="1" eaLnBrk="0" fontAlgn="base" hangingPunct="0">
        <a:spcBef>
          <a:spcPct val="0"/>
        </a:spcBef>
        <a:spcAft>
          <a:spcPct val="0"/>
        </a:spcAft>
        <a:defRPr sz="3000">
          <a:solidFill>
            <a:schemeClr val="tx2"/>
          </a:solidFill>
          <a:latin typeface="Century Schoolbook"/>
          <a:cs typeface="Times New Roman" pitchFamily="18" charset="0"/>
        </a:defRPr>
      </a:lvl4pPr>
      <a:lvl5pPr algn="l" rtl="1" eaLnBrk="0" fontAlgn="base" hangingPunct="0">
        <a:spcBef>
          <a:spcPct val="0"/>
        </a:spcBef>
        <a:spcAft>
          <a:spcPct val="0"/>
        </a:spcAft>
        <a:defRPr sz="3000">
          <a:solidFill>
            <a:schemeClr val="tx2"/>
          </a:solidFill>
          <a:latin typeface="Century Schoolbook"/>
          <a:cs typeface="Times New Roman" pitchFamily="18" charset="0"/>
        </a:defRPr>
      </a:lvl5pPr>
      <a:lvl6pPr marL="457200" algn="l" rtl="1" fontAlgn="base">
        <a:spcBef>
          <a:spcPct val="0"/>
        </a:spcBef>
        <a:spcAft>
          <a:spcPct val="0"/>
        </a:spcAft>
        <a:defRPr sz="3000">
          <a:solidFill>
            <a:schemeClr val="tx2"/>
          </a:solidFill>
          <a:latin typeface="Century Schoolbook"/>
          <a:cs typeface="Times New Roman" pitchFamily="18" charset="0"/>
        </a:defRPr>
      </a:lvl6pPr>
      <a:lvl7pPr marL="914400" algn="l" rtl="1" fontAlgn="base">
        <a:spcBef>
          <a:spcPct val="0"/>
        </a:spcBef>
        <a:spcAft>
          <a:spcPct val="0"/>
        </a:spcAft>
        <a:defRPr sz="3000">
          <a:solidFill>
            <a:schemeClr val="tx2"/>
          </a:solidFill>
          <a:latin typeface="Century Schoolbook"/>
          <a:cs typeface="Times New Roman" pitchFamily="18" charset="0"/>
        </a:defRPr>
      </a:lvl7pPr>
      <a:lvl8pPr marL="1371600" algn="l" rtl="1" fontAlgn="base">
        <a:spcBef>
          <a:spcPct val="0"/>
        </a:spcBef>
        <a:spcAft>
          <a:spcPct val="0"/>
        </a:spcAft>
        <a:defRPr sz="3000">
          <a:solidFill>
            <a:schemeClr val="tx2"/>
          </a:solidFill>
          <a:latin typeface="Century Schoolbook"/>
          <a:cs typeface="Times New Roman" pitchFamily="18" charset="0"/>
        </a:defRPr>
      </a:lvl8pPr>
      <a:lvl9pPr marL="1828800" algn="l" rtl="1" fontAlgn="base">
        <a:spcBef>
          <a:spcPct val="0"/>
        </a:spcBef>
        <a:spcAft>
          <a:spcPct val="0"/>
        </a:spcAft>
        <a:defRPr sz="3000">
          <a:solidFill>
            <a:schemeClr val="tx2"/>
          </a:solidFill>
          <a:latin typeface="Century Schoolbook"/>
          <a:cs typeface="Times New Roman" pitchFamily="18" charset="0"/>
        </a:defRPr>
      </a:lvl9pPr>
    </p:titleStyle>
    <p:bodyStyle>
      <a:lvl1pPr marL="273050" indent="-273050" algn="r" rtl="1"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r" rtl="1"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r" rtl="1" eaLnBrk="0" fontAlgn="base" hangingPunct="0">
        <a:spcBef>
          <a:spcPct val="20000"/>
        </a:spcBef>
        <a:spcAft>
          <a:spcPct val="0"/>
        </a:spcAft>
        <a:buClr>
          <a:srgbClr val="E0752F"/>
        </a:buClr>
        <a:buSzPct val="60000"/>
        <a:buFont typeface="Wingdings" pitchFamily="2" charset="2"/>
        <a:buChar char=""/>
        <a:defRPr sz="2400" kern="1200">
          <a:solidFill>
            <a:schemeClr val="tx1"/>
          </a:solidFill>
          <a:latin typeface="+mn-lt"/>
          <a:ea typeface="+mn-ea"/>
          <a:cs typeface="+mn-cs"/>
        </a:defRPr>
      </a:lvl3pPr>
      <a:lvl4pPr marL="1187450" indent="-182563" algn="r" rtl="1" eaLnBrk="0" fontAlgn="base" hangingPunct="0">
        <a:spcBef>
          <a:spcPct val="20000"/>
        </a:spcBef>
        <a:spcAft>
          <a:spcPct val="0"/>
        </a:spcAft>
        <a:buClr>
          <a:srgbClr val="FEC3AE"/>
        </a:buClr>
        <a:buSzPct val="60000"/>
        <a:buFont typeface="Wingdings" pitchFamily="2" charset="2"/>
        <a:buChar char=""/>
        <a:defRPr sz="2000" kern="1200">
          <a:solidFill>
            <a:schemeClr val="tx1"/>
          </a:solidFill>
          <a:latin typeface="+mn-lt"/>
          <a:ea typeface="+mn-ea"/>
          <a:cs typeface="+mn-cs"/>
        </a:defRPr>
      </a:lvl4pPr>
      <a:lvl5pPr marL="1462088" indent="-182563" algn="r" rtl="1" eaLnBrk="0" fontAlgn="base" hangingPunct="0">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file:///C:\Documents%20and%20Settings\moranel\Local%20Settings\Temporary%20Internet%20Files\Content.IE5\X98V0FDU\&#1513;&#1488;&#1500;&#1493;&#1503;%20&#1500;&#1502;&#1514;&#1502;&#1495;&#1492;%20&#1492;&#1502;&#1489;&#1511;&#1513;%20&#1502;&#1500;&#1490;&#1492;.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file:///C:\Documents%20and%20Settings\moranel\Local%20Settings\Temporary%20Internet%20Files\Content.IE5\X98V0FDU\&#1512;&#1513;&#1497;&#1502;&#1514;%20&#1502;&#1493;&#1505;&#1491;&#1493;&#1514;%20&#1508;&#1505;&#1497;&#1499;&#1493;&#1500;&#1493;&#1490;&#1497;&#1492;%20&#1513;&#1497;&#1511;&#1493;&#1502;&#1497;&#1514;.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file:///C:\Documents%20and%20Settings\moranel\Local%20Settings\Temporary%20Internet%20Files\Content.IE5\X98V0FDU\&#1496;&#1493;&#1508;&#1505;%20&#1492;&#1490;&#1513;&#1514;%20&#1502;&#1493;&#1506;&#1502;&#1491;&#1493;&#1514;%20&#1500;&#1510;&#1493;&#1512;&#1498;%20&#1512;&#1488;&#1497;&#1493;&#1503;%20&#1500;&#1511;&#1489;&#1500;&#1514;%20&#1502;&#1500;&#1490;&#1492;%20&#1489;&#1502;&#1493;&#1505;&#1491;%20&#1502;&#1493;&#1499;&#1512;.pdf"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health.gov.il/"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2286000" y="3124200"/>
            <a:ext cx="6172200" cy="1893888"/>
          </a:xfrm>
        </p:spPr>
        <p:txBody>
          <a:bodyPr/>
          <a:lstStyle/>
          <a:p>
            <a:pPr algn="r" eaLnBrk="1" fontAlgn="auto" hangingPunct="1">
              <a:spcAft>
                <a:spcPts val="0"/>
              </a:spcAft>
              <a:defRPr/>
            </a:pPr>
            <a:r>
              <a:rPr lang="he-IL" dirty="0" smtClean="0"/>
              <a:t>הקצאת המלגות החדשה בפסיכולוגיה שיקומית</a:t>
            </a:r>
            <a:endParaRPr lang="he-IL" dirty="0"/>
          </a:p>
        </p:txBody>
      </p:sp>
      <p:sp>
        <p:nvSpPr>
          <p:cNvPr id="14338" name="כותרת משנה 2"/>
          <p:cNvSpPr>
            <a:spLocks noGrp="1"/>
          </p:cNvSpPr>
          <p:nvPr>
            <p:ph type="subTitle" idx="1"/>
          </p:nvPr>
        </p:nvSpPr>
        <p:spPr>
          <a:xfrm>
            <a:off x="2286000" y="5003800"/>
            <a:ext cx="6172200" cy="1371600"/>
          </a:xfrm>
        </p:spPr>
        <p:txBody>
          <a:bodyPr/>
          <a:lstStyle/>
          <a:p>
            <a:pPr eaLnBrk="1" hangingPunct="1"/>
            <a:endParaRPr lang="he-IL" sz="2400" smtClean="0"/>
          </a:p>
          <a:p>
            <a:pPr eaLnBrk="1" hangingPunct="1"/>
            <a:r>
              <a:rPr lang="he-IL" sz="2400" smtClean="0"/>
              <a:t>מורן אלדד</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Autofit/>
          </a:bodyPr>
          <a:lstStyle/>
          <a:p>
            <a:pPr algn="ctr" eaLnBrk="1" fontAlgn="auto" hangingPunct="1">
              <a:spcAft>
                <a:spcPts val="0"/>
              </a:spcAft>
              <a:defRPr/>
            </a:pPr>
            <a:r>
              <a:rPr lang="he-IL" sz="3200" dirty="0" smtClean="0">
                <a:latin typeface="David" pitchFamily="34" charset="-79"/>
                <a:cs typeface="David" pitchFamily="34" charset="-79"/>
                <a:sym typeface="Wingdings" pitchFamily="2" charset="2"/>
              </a:rPr>
              <a:t>שיבוץ המתמחים ברשימות ההמתנה</a:t>
            </a:r>
          </a:p>
        </p:txBody>
      </p:sp>
      <p:sp>
        <p:nvSpPr>
          <p:cNvPr id="6" name="מציין מיקום תוכן 5"/>
          <p:cNvSpPr>
            <a:spLocks noGrp="1"/>
          </p:cNvSpPr>
          <p:nvPr>
            <p:ph sz="quarter" idx="1"/>
          </p:nvPr>
        </p:nvSpPr>
        <p:spPr>
          <a:xfrm>
            <a:off x="539750" y="1557338"/>
            <a:ext cx="7632700" cy="5111750"/>
          </a:xfrm>
        </p:spPr>
        <p:txBody>
          <a:bodyPr>
            <a:normAutofit lnSpcReduction="10000"/>
          </a:bodyPr>
          <a:lstStyle/>
          <a:p>
            <a:pPr marL="274320" indent="-274320" eaLnBrk="1" fontAlgn="auto" hangingPunct="1">
              <a:spcAft>
                <a:spcPts val="0"/>
              </a:spcAft>
              <a:buFont typeface="Wingdings"/>
              <a:buChar char=""/>
              <a:defRPr/>
            </a:pPr>
            <a:r>
              <a:rPr lang="he-IL" dirty="0" smtClean="0">
                <a:latin typeface="David" pitchFamily="34" charset="-79"/>
                <a:cs typeface="David" pitchFamily="34" charset="-79"/>
              </a:rPr>
              <a:t>קיימים ארבעה אשכולות המתנה:</a:t>
            </a:r>
          </a:p>
          <a:p>
            <a:pPr marL="274320" indent="-274320" eaLnBrk="1" fontAlgn="auto" hangingPunct="1">
              <a:spcAft>
                <a:spcPts val="0"/>
              </a:spcAft>
              <a:buFont typeface="Wingdings"/>
              <a:buNone/>
              <a:defRPr/>
            </a:pPr>
            <a:r>
              <a:rPr lang="he-IL" b="1" u="sng" dirty="0" smtClean="0">
                <a:latin typeface="David" pitchFamily="34" charset="-79"/>
                <a:cs typeface="David" pitchFamily="34" charset="-79"/>
              </a:rPr>
              <a:t>אשכולות 1-3</a:t>
            </a:r>
            <a:r>
              <a:rPr lang="he-IL" b="1" dirty="0" smtClean="0">
                <a:latin typeface="David" pitchFamily="34" charset="-79"/>
                <a:cs typeface="David" pitchFamily="34" charset="-79"/>
              </a:rPr>
              <a:t>: </a:t>
            </a:r>
            <a:r>
              <a:rPr lang="he-IL" dirty="0" smtClean="0">
                <a:latin typeface="David" pitchFamily="34" charset="-79"/>
                <a:cs typeface="David" pitchFamily="34" charset="-79"/>
              </a:rPr>
              <a:t>בהם נמצאים מתמחים קיימים. החלוקה לאשכולות </a:t>
            </a:r>
          </a:p>
          <a:p>
            <a:pPr marL="274320" indent="-274320" eaLnBrk="1" fontAlgn="auto" hangingPunct="1">
              <a:spcAft>
                <a:spcPts val="0"/>
              </a:spcAft>
              <a:buFont typeface="Wingdings"/>
              <a:buNone/>
              <a:defRPr/>
            </a:pPr>
            <a:r>
              <a:rPr lang="he-IL" dirty="0" smtClean="0">
                <a:latin typeface="David" pitchFamily="34" charset="-79"/>
                <a:cs typeface="David" pitchFamily="34" charset="-79"/>
              </a:rPr>
              <a:t>היא לפי שנת סיום חלק א' של ההתמחות (1-2014, 2-2015, 3-2016).</a:t>
            </a:r>
          </a:p>
          <a:p>
            <a:pPr marL="274320" indent="-274320" eaLnBrk="1" fontAlgn="auto" hangingPunct="1">
              <a:spcAft>
                <a:spcPts val="0"/>
              </a:spcAft>
              <a:buFont typeface="Wingdings"/>
              <a:buNone/>
              <a:defRPr/>
            </a:pPr>
            <a:r>
              <a:rPr lang="he-IL" b="1" u="sng" dirty="0" smtClean="0">
                <a:latin typeface="David" pitchFamily="34" charset="-79"/>
                <a:cs typeface="David" pitchFamily="34" charset="-79"/>
              </a:rPr>
              <a:t>אשכול 4</a:t>
            </a:r>
            <a:r>
              <a:rPr lang="he-IL" b="1" dirty="0" smtClean="0">
                <a:latin typeface="David" pitchFamily="34" charset="-79"/>
                <a:cs typeface="David" pitchFamily="34" charset="-79"/>
              </a:rPr>
              <a:t>: </a:t>
            </a:r>
            <a:r>
              <a:rPr lang="he-IL" dirty="0" smtClean="0">
                <a:latin typeface="David" pitchFamily="34" charset="-79"/>
                <a:cs typeface="David" pitchFamily="34" charset="-79"/>
              </a:rPr>
              <a:t>בו נמצאים המתמחים הממתינים להתחלת ההתמחות.</a:t>
            </a:r>
          </a:p>
          <a:p>
            <a:pPr marL="274320" indent="-274320" eaLnBrk="1" fontAlgn="auto" hangingPunct="1">
              <a:spcAft>
                <a:spcPts val="0"/>
              </a:spcAft>
              <a:buFont typeface="Wingdings"/>
              <a:buChar char=""/>
              <a:defRPr/>
            </a:pPr>
            <a:r>
              <a:rPr lang="he-IL" u="sng" dirty="0" smtClean="0">
                <a:latin typeface="David" pitchFamily="34" charset="-79"/>
                <a:cs typeface="David" pitchFamily="34" charset="-79"/>
              </a:rPr>
              <a:t>הדירוג בתוך כל אשכול לפי (</a:t>
            </a:r>
            <a:r>
              <a:rPr lang="he-IL" u="sng" dirty="0" smtClean="0">
                <a:latin typeface="David" pitchFamily="34" charset="-79"/>
                <a:cs typeface="David" pitchFamily="34" charset="-79"/>
                <a:hlinkClick r:id="rId3" action="ppaction://hlinkfile"/>
              </a:rPr>
              <a:t>שאלון</a:t>
            </a:r>
            <a:r>
              <a:rPr lang="he-IL" u="sng" dirty="0" smtClean="0">
                <a:latin typeface="David" pitchFamily="34" charset="-79"/>
                <a:cs typeface="David" pitchFamily="34" charset="-79"/>
              </a:rPr>
              <a:t>):</a:t>
            </a:r>
          </a:p>
          <a:p>
            <a:pPr marL="457200" indent="-457200" eaLnBrk="1" fontAlgn="auto" hangingPunct="1">
              <a:spcAft>
                <a:spcPts val="0"/>
              </a:spcAft>
              <a:buFont typeface="Wingdings"/>
              <a:buAutoNum type="arabicPeriod"/>
              <a:defRPr/>
            </a:pPr>
            <a:r>
              <a:rPr lang="he-IL" dirty="0" smtClean="0">
                <a:latin typeface="David" pitchFamily="34" charset="-79"/>
                <a:cs typeface="David" pitchFamily="34" charset="-79"/>
              </a:rPr>
              <a:t>תאריך קבלת זכאות למלגה ו/או תאריך סיום המסגרת הראשונה   </a:t>
            </a:r>
          </a:p>
          <a:p>
            <a:pPr marL="457200" indent="-457200" eaLnBrk="1" fontAlgn="auto" hangingPunct="1">
              <a:spcAft>
                <a:spcPts val="0"/>
              </a:spcAft>
              <a:buFont typeface="Wingdings"/>
              <a:buAutoNum type="arabicPeriod"/>
              <a:defRPr/>
            </a:pPr>
            <a:r>
              <a:rPr lang="he-IL" dirty="0" smtClean="0">
                <a:latin typeface="David" pitchFamily="34" charset="-79"/>
                <a:cs typeface="David" pitchFamily="34" charset="-79"/>
              </a:rPr>
              <a:t>רמת הפריפריה בה מתגורר המתמחה בתנאי שיתמחה בה</a:t>
            </a:r>
          </a:p>
          <a:p>
            <a:pPr marL="457200" indent="-457200" eaLnBrk="1" fontAlgn="auto" hangingPunct="1">
              <a:spcAft>
                <a:spcPts val="0"/>
              </a:spcAft>
              <a:buFont typeface="Wingdings"/>
              <a:buAutoNum type="arabicPeriod"/>
              <a:defRPr/>
            </a:pPr>
            <a:r>
              <a:rPr lang="he-IL" dirty="0" smtClean="0">
                <a:latin typeface="David" pitchFamily="34" charset="-79"/>
                <a:cs typeface="David" pitchFamily="34" charset="-79"/>
              </a:rPr>
              <a:t>עולה חדש/תושב חוזר</a:t>
            </a:r>
          </a:p>
          <a:p>
            <a:pPr marL="457200" indent="-457200" eaLnBrk="1" fontAlgn="auto" hangingPunct="1">
              <a:spcAft>
                <a:spcPts val="0"/>
              </a:spcAft>
              <a:buFont typeface="Wingdings"/>
              <a:buAutoNum type="arabicPeriod"/>
              <a:defRPr/>
            </a:pPr>
            <a:r>
              <a:rPr lang="he-IL" dirty="0" smtClean="0">
                <a:latin typeface="David" pitchFamily="34" charset="-79"/>
                <a:cs typeface="David" pitchFamily="34" charset="-79"/>
              </a:rPr>
              <a:t>זמן שנותר לסיום ההתמחות</a:t>
            </a:r>
          </a:p>
          <a:p>
            <a:pPr marL="457200" indent="-457200" eaLnBrk="1" fontAlgn="auto" hangingPunct="1">
              <a:spcAft>
                <a:spcPts val="0"/>
              </a:spcAft>
              <a:buFont typeface="Wingdings"/>
              <a:buAutoNum type="arabicPeriod"/>
              <a:defRPr/>
            </a:pPr>
            <a:r>
              <a:rPr lang="he-IL" dirty="0" smtClean="0">
                <a:latin typeface="David" pitchFamily="34" charset="-79"/>
                <a:cs typeface="David" pitchFamily="34" charset="-79"/>
              </a:rPr>
              <a:t>האם קיים תואר מומחה בתחום אחר</a:t>
            </a:r>
          </a:p>
          <a:p>
            <a:pPr marL="457200" indent="-457200" eaLnBrk="1" fontAlgn="auto" hangingPunct="1">
              <a:spcAft>
                <a:spcPts val="0"/>
              </a:spcAft>
              <a:buFont typeface="Wingdings"/>
              <a:buAutoNum type="arabicPeriod"/>
              <a:defRPr/>
            </a:pPr>
            <a:r>
              <a:rPr lang="he-IL" dirty="0" smtClean="0">
                <a:latin typeface="David" pitchFamily="34" charset="-79"/>
                <a:cs typeface="David" pitchFamily="34" charset="-79"/>
              </a:rPr>
              <a:t>מוגבלות המקשה על קבלה למקום התמחות</a:t>
            </a:r>
          </a:p>
          <a:p>
            <a:pPr marL="274320" indent="-274320" eaLnBrk="1" fontAlgn="auto" hangingPunct="1">
              <a:spcAft>
                <a:spcPts val="0"/>
              </a:spcAft>
              <a:buFont typeface="Wingdings"/>
              <a:buNone/>
              <a:defRPr/>
            </a:pPr>
            <a:endParaRPr lang="he-IL" dirty="0" smtClean="0">
              <a:latin typeface="David" pitchFamily="34" charset="-79"/>
              <a:cs typeface="David" pitchFamily="34" charset="-79"/>
            </a:endParaRPr>
          </a:p>
          <a:p>
            <a:pPr marL="274320" indent="-274320" eaLnBrk="1" fontAlgn="auto" hangingPunct="1">
              <a:spcAft>
                <a:spcPts val="0"/>
              </a:spcAft>
              <a:buFont typeface="Wingdings"/>
              <a:buNone/>
              <a:defRPr/>
            </a:pPr>
            <a:endParaRPr lang="he-IL" dirty="0" smtClean="0">
              <a:latin typeface="David" pitchFamily="34" charset="-79"/>
              <a:cs typeface="David" pitchFamily="34" charset="-79"/>
            </a:endParaRPr>
          </a:p>
          <a:p>
            <a:pPr marL="274320" indent="-274320" eaLnBrk="1" fontAlgn="auto" hangingPunct="1">
              <a:spcAft>
                <a:spcPts val="0"/>
              </a:spcAft>
              <a:buFont typeface="Wingdings"/>
              <a:buNone/>
              <a:defRPr/>
            </a:pPr>
            <a:endParaRPr lang="he-IL" dirty="0" smtClean="0">
              <a:latin typeface="David" pitchFamily="34" charset="-79"/>
              <a:cs typeface="David" pitchFamily="34" charset="-79"/>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eaLnBrk="1" fontAlgn="auto" hangingPunct="1">
              <a:spcAft>
                <a:spcPts val="0"/>
              </a:spcAft>
              <a:defRPr/>
            </a:pPr>
            <a:r>
              <a:rPr lang="he-IL" dirty="0" smtClean="0">
                <a:latin typeface="David" pitchFamily="34" charset="-79"/>
                <a:cs typeface="David" pitchFamily="34" charset="-79"/>
              </a:rPr>
              <a:t>השינויים המרכזיים באופן הקצאת המלגות</a:t>
            </a:r>
            <a:endParaRPr lang="he-IL" dirty="0">
              <a:latin typeface="David" pitchFamily="34" charset="-79"/>
              <a:cs typeface="David" pitchFamily="34" charset="-79"/>
            </a:endParaRPr>
          </a:p>
        </p:txBody>
      </p:sp>
      <p:sp>
        <p:nvSpPr>
          <p:cNvPr id="3" name="מציין מיקום תוכן 2"/>
          <p:cNvSpPr>
            <a:spLocks noGrp="1"/>
          </p:cNvSpPr>
          <p:nvPr>
            <p:ph sz="quarter" idx="1"/>
          </p:nvPr>
        </p:nvSpPr>
        <p:spPr>
          <a:xfrm>
            <a:off x="457200" y="1600200"/>
            <a:ext cx="7467600" cy="4873625"/>
          </a:xfrm>
        </p:spPr>
        <p:txBody>
          <a:bodyPr>
            <a:normAutofit/>
          </a:bodyPr>
          <a:lstStyle/>
          <a:p>
            <a:pPr marL="274320" indent="-274320" eaLnBrk="1" fontAlgn="auto" hangingPunct="1">
              <a:spcAft>
                <a:spcPts val="0"/>
              </a:spcAft>
              <a:buFont typeface="Wingdings"/>
              <a:buChar char=""/>
              <a:defRPr/>
            </a:pPr>
            <a:r>
              <a:rPr lang="he-IL" sz="2800" dirty="0" smtClean="0">
                <a:solidFill>
                  <a:schemeClr val="bg1">
                    <a:lumMod val="50000"/>
                  </a:schemeClr>
                </a:solidFill>
                <a:latin typeface="David" pitchFamily="34" charset="-79"/>
                <a:cs typeface="David" pitchFamily="34" charset="-79"/>
                <a:sym typeface="Wingdings" pitchFamily="2" charset="2"/>
              </a:rPr>
              <a:t>חלוקת המלגות בין </a:t>
            </a:r>
            <a:r>
              <a:rPr lang="he-IL" sz="2800" u="sng" dirty="0" smtClean="0">
                <a:solidFill>
                  <a:schemeClr val="bg1">
                    <a:lumMod val="50000"/>
                  </a:schemeClr>
                </a:solidFill>
                <a:latin typeface="David" pitchFamily="34" charset="-79"/>
                <a:cs typeface="David" pitchFamily="34" charset="-79"/>
                <a:sym typeface="Wingdings" pitchFamily="2" charset="2"/>
              </a:rPr>
              <a:t>התחומים</a:t>
            </a:r>
            <a:r>
              <a:rPr lang="he-IL" sz="2800" dirty="0" smtClean="0">
                <a:solidFill>
                  <a:schemeClr val="bg1">
                    <a:lumMod val="50000"/>
                  </a:schemeClr>
                </a:solidFill>
                <a:latin typeface="David" pitchFamily="34" charset="-79"/>
                <a:cs typeface="David" pitchFamily="34" charset="-79"/>
                <a:sym typeface="Wingdings" pitchFamily="2" charset="2"/>
              </a:rPr>
              <a:t> השונים</a:t>
            </a:r>
          </a:p>
          <a:p>
            <a:pPr marL="274320" indent="-274320" eaLnBrk="1" fontAlgn="auto" hangingPunct="1">
              <a:spcAft>
                <a:spcPts val="0"/>
              </a:spcAft>
              <a:buFont typeface="Wingdings"/>
              <a:buChar char=""/>
              <a:defRPr/>
            </a:pPr>
            <a:r>
              <a:rPr lang="he-IL" sz="2800" dirty="0" smtClean="0">
                <a:solidFill>
                  <a:schemeClr val="bg1">
                    <a:lumMod val="50000"/>
                  </a:schemeClr>
                </a:solidFill>
                <a:latin typeface="David" pitchFamily="34" charset="-79"/>
                <a:cs typeface="David" pitchFamily="34" charset="-79"/>
              </a:rPr>
              <a:t>חלוקת המלגות בין </a:t>
            </a:r>
            <a:r>
              <a:rPr lang="he-IL" sz="2800" u="sng" dirty="0" smtClean="0">
                <a:solidFill>
                  <a:schemeClr val="bg1">
                    <a:lumMod val="50000"/>
                  </a:schemeClr>
                </a:solidFill>
                <a:latin typeface="David" pitchFamily="34" charset="-79"/>
                <a:cs typeface="David" pitchFamily="34" charset="-79"/>
              </a:rPr>
              <a:t>המוסדות</a:t>
            </a:r>
            <a:r>
              <a:rPr lang="he-IL" sz="2800" dirty="0" smtClean="0">
                <a:solidFill>
                  <a:schemeClr val="bg1">
                    <a:lumMod val="50000"/>
                  </a:schemeClr>
                </a:solidFill>
                <a:latin typeface="David" pitchFamily="34" charset="-79"/>
                <a:cs typeface="David" pitchFamily="34" charset="-79"/>
              </a:rPr>
              <a:t> השונים בכל תחום</a:t>
            </a:r>
            <a:endParaRPr lang="he-IL" sz="2800" dirty="0" smtClean="0">
              <a:solidFill>
                <a:schemeClr val="bg1">
                  <a:lumMod val="50000"/>
                </a:schemeClr>
              </a:solidFill>
              <a:latin typeface="David" pitchFamily="34" charset="-79"/>
              <a:cs typeface="David" pitchFamily="34" charset="-79"/>
              <a:sym typeface="Wingdings" pitchFamily="2" charset="2"/>
            </a:endParaRPr>
          </a:p>
          <a:p>
            <a:pPr marL="274320" indent="-274320" eaLnBrk="1" fontAlgn="auto" hangingPunct="1">
              <a:spcAft>
                <a:spcPts val="0"/>
              </a:spcAft>
              <a:buFont typeface="Wingdings"/>
              <a:buChar char=""/>
              <a:defRPr/>
            </a:pPr>
            <a:r>
              <a:rPr lang="he-IL" sz="2800" dirty="0" smtClean="0">
                <a:solidFill>
                  <a:schemeClr val="bg1">
                    <a:lumMod val="50000"/>
                  </a:schemeClr>
                </a:solidFill>
                <a:latin typeface="David" pitchFamily="34" charset="-79"/>
                <a:cs typeface="David" pitchFamily="34" charset="-79"/>
                <a:sym typeface="Wingdings" pitchFamily="2" charset="2"/>
              </a:rPr>
              <a:t>שיבוץ </a:t>
            </a:r>
            <a:r>
              <a:rPr lang="he-IL" sz="2800" u="sng" dirty="0" smtClean="0">
                <a:solidFill>
                  <a:schemeClr val="bg1">
                    <a:lumMod val="50000"/>
                  </a:schemeClr>
                </a:solidFill>
                <a:latin typeface="David" pitchFamily="34" charset="-79"/>
                <a:cs typeface="David" pitchFamily="34" charset="-79"/>
                <a:sym typeface="Wingdings" pitchFamily="2" charset="2"/>
              </a:rPr>
              <a:t>המתמחים</a:t>
            </a:r>
            <a:r>
              <a:rPr lang="he-IL" sz="2800" dirty="0" smtClean="0">
                <a:solidFill>
                  <a:schemeClr val="bg1">
                    <a:lumMod val="50000"/>
                  </a:schemeClr>
                </a:solidFill>
                <a:latin typeface="David" pitchFamily="34" charset="-79"/>
                <a:cs typeface="David" pitchFamily="34" charset="-79"/>
                <a:sym typeface="Wingdings" pitchFamily="2" charset="2"/>
              </a:rPr>
              <a:t> ברשימות ההמתנה</a:t>
            </a:r>
          </a:p>
          <a:p>
            <a:pPr marL="274320" indent="-274320" eaLnBrk="1" fontAlgn="auto" hangingPunct="1">
              <a:spcAft>
                <a:spcPts val="0"/>
              </a:spcAft>
              <a:buFont typeface="Wingdings"/>
              <a:buChar char=""/>
              <a:defRPr/>
            </a:pPr>
            <a:r>
              <a:rPr lang="he-IL" sz="2800" u="sng" dirty="0" smtClean="0">
                <a:latin typeface="David" pitchFamily="34" charset="-79"/>
                <a:cs typeface="David" pitchFamily="34" charset="-79"/>
                <a:sym typeface="Wingdings" pitchFamily="2" charset="2"/>
              </a:rPr>
              <a:t>תהליך הקבלה</a:t>
            </a:r>
            <a:r>
              <a:rPr lang="he-IL" sz="2800" dirty="0" smtClean="0">
                <a:latin typeface="David" pitchFamily="34" charset="-79"/>
                <a:cs typeface="David" pitchFamily="34" charset="-79"/>
                <a:sym typeface="Wingdings" pitchFamily="2" charset="2"/>
              </a:rPr>
              <a:t> להתמחות</a:t>
            </a:r>
          </a:p>
          <a:p>
            <a:pPr marL="274320" indent="-274320" eaLnBrk="1" fontAlgn="auto" hangingPunct="1">
              <a:spcAft>
                <a:spcPts val="0"/>
              </a:spcAft>
              <a:buFont typeface="Wingdings"/>
              <a:buChar char=""/>
              <a:defRPr/>
            </a:pPr>
            <a:endParaRPr lang="he-IL" sz="2800" dirty="0" smtClean="0">
              <a:latin typeface="David" pitchFamily="34" charset="-79"/>
              <a:cs typeface="David" pitchFamily="34" charset="-79"/>
              <a:sym typeface="Wingdings" pitchFamily="2" charset="2"/>
            </a:endParaRPr>
          </a:p>
          <a:p>
            <a:pPr marL="274320" indent="-274320" eaLnBrk="1" fontAlgn="auto" hangingPunct="1">
              <a:spcAft>
                <a:spcPts val="0"/>
              </a:spcAft>
              <a:buFont typeface="Wingdings"/>
              <a:buNone/>
              <a:defRPr/>
            </a:pPr>
            <a:endParaRPr lang="he-IL" sz="2800" dirty="0">
              <a:latin typeface="David" pitchFamily="34" charset="-79"/>
              <a:cs typeface="David" pitchFamily="34" charset="-79"/>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eaLnBrk="1" fontAlgn="auto" hangingPunct="1">
              <a:spcAft>
                <a:spcPts val="0"/>
              </a:spcAft>
              <a:defRPr/>
            </a:pPr>
            <a:r>
              <a:rPr lang="he-IL" sz="3200" dirty="0" smtClean="0">
                <a:latin typeface="David" pitchFamily="34" charset="-79"/>
                <a:cs typeface="David" pitchFamily="34" charset="-79"/>
                <a:sym typeface="Wingdings" pitchFamily="2" charset="2"/>
              </a:rPr>
              <a:t>תהליך הקבלה להתמחות</a:t>
            </a:r>
            <a:endParaRPr lang="he-IL" dirty="0">
              <a:latin typeface="David" pitchFamily="34" charset="-79"/>
              <a:cs typeface="David" pitchFamily="34" charset="-79"/>
            </a:endParaRPr>
          </a:p>
        </p:txBody>
      </p:sp>
      <p:sp>
        <p:nvSpPr>
          <p:cNvPr id="3" name="מציין מיקום תוכן 2"/>
          <p:cNvSpPr>
            <a:spLocks noGrp="1"/>
          </p:cNvSpPr>
          <p:nvPr>
            <p:ph sz="quarter" idx="1"/>
          </p:nvPr>
        </p:nvSpPr>
        <p:spPr>
          <a:xfrm>
            <a:off x="457200" y="1600200"/>
            <a:ext cx="7467600" cy="4873625"/>
          </a:xfrm>
        </p:spPr>
        <p:txBody>
          <a:bodyPr/>
          <a:lstStyle/>
          <a:p>
            <a:pPr eaLnBrk="1" hangingPunct="1">
              <a:buFont typeface="Wingdings" pitchFamily="2" charset="2"/>
              <a:buNone/>
            </a:pPr>
            <a:r>
              <a:rPr lang="he-IL" sz="2800" smtClean="0">
                <a:latin typeface="David" pitchFamily="2" charset="-79"/>
                <a:cs typeface="David" pitchFamily="2" charset="-79"/>
                <a:sym typeface="Wingdings" pitchFamily="2" charset="2"/>
              </a:rPr>
              <a:t>1. המוסדות המוכרים מעבירים צפי למקומות פנויים להתמחות למועצת הפסיכולוגים.</a:t>
            </a:r>
          </a:p>
          <a:p>
            <a:pPr eaLnBrk="1" hangingPunct="1">
              <a:buFont typeface="Wingdings" pitchFamily="2" charset="2"/>
              <a:buNone/>
            </a:pPr>
            <a:r>
              <a:rPr lang="he-IL" sz="2800" smtClean="0">
                <a:latin typeface="David" pitchFamily="2" charset="-79"/>
                <a:cs typeface="David" pitchFamily="2" charset="-79"/>
                <a:sym typeface="Wingdings" pitchFamily="2" charset="2"/>
              </a:rPr>
              <a:t>2. שחרור מתמחים מאשכולות ההמתנה השונים.</a:t>
            </a:r>
          </a:p>
          <a:p>
            <a:pPr eaLnBrk="1" hangingPunct="1">
              <a:buFont typeface="Wingdings" pitchFamily="2" charset="2"/>
              <a:buNone/>
            </a:pPr>
            <a:r>
              <a:rPr lang="he-IL" sz="2800" smtClean="0">
                <a:latin typeface="David" pitchFamily="2" charset="-79"/>
                <a:cs typeface="David" pitchFamily="2" charset="-79"/>
                <a:sym typeface="Wingdings" pitchFamily="2" charset="2"/>
              </a:rPr>
              <a:t>3. פרסום </a:t>
            </a:r>
            <a:r>
              <a:rPr lang="he-IL" sz="2800" smtClean="0">
                <a:latin typeface="David" pitchFamily="2" charset="-79"/>
                <a:cs typeface="David" pitchFamily="2" charset="-79"/>
                <a:sym typeface="Wingdings" pitchFamily="2" charset="2"/>
                <a:hlinkClick r:id="rId3" action="ppaction://hlinkfile"/>
              </a:rPr>
              <a:t>המוסדות</a:t>
            </a:r>
            <a:r>
              <a:rPr lang="he-IL" sz="2800" smtClean="0">
                <a:latin typeface="David" pitchFamily="2" charset="-79"/>
                <a:cs typeface="David" pitchFamily="2" charset="-79"/>
                <a:sym typeface="Wingdings" pitchFamily="2" charset="2"/>
              </a:rPr>
              <a:t> בהם מתפנה מלגה באתר משרד הבריאות.</a:t>
            </a:r>
          </a:p>
          <a:p>
            <a:pPr eaLnBrk="1" hangingPunct="1">
              <a:buFont typeface="Wingdings" pitchFamily="2" charset="2"/>
              <a:buNone/>
            </a:pPr>
            <a:r>
              <a:rPr lang="he-IL" sz="2800" smtClean="0">
                <a:latin typeface="David" pitchFamily="2" charset="-79"/>
                <a:cs typeface="David" pitchFamily="2" charset="-79"/>
                <a:sym typeface="Wingdings" pitchFamily="2" charset="2"/>
              </a:rPr>
              <a:t>4. הגשת מועמדות לראיון </a:t>
            </a:r>
            <a:r>
              <a:rPr lang="he-IL" sz="2800" smtClean="0">
                <a:latin typeface="David" pitchFamily="2" charset="-79"/>
                <a:cs typeface="David" pitchFamily="2" charset="-79"/>
                <a:sym typeface="Wingdings" pitchFamily="2" charset="2"/>
                <a:hlinkClick r:id="rId4" action="ppaction://hlinkfile"/>
              </a:rPr>
              <a:t>בטופס</a:t>
            </a:r>
            <a:r>
              <a:rPr lang="he-IL" sz="2800" smtClean="0">
                <a:latin typeface="David" pitchFamily="2" charset="-79"/>
                <a:cs typeface="David" pitchFamily="2" charset="-79"/>
                <a:sym typeface="Wingdings" pitchFamily="2" charset="2"/>
              </a:rPr>
              <a:t> המופיע באתר משרד הבריאות. </a:t>
            </a:r>
          </a:p>
          <a:p>
            <a:pPr eaLnBrk="1" hangingPunct="1">
              <a:buFont typeface="Wingdings" pitchFamily="2" charset="2"/>
              <a:buNone/>
            </a:pPr>
            <a:r>
              <a:rPr lang="he-IL" sz="2800" smtClean="0">
                <a:latin typeface="David" pitchFamily="2" charset="-79"/>
                <a:cs typeface="David" pitchFamily="2" charset="-79"/>
                <a:sym typeface="Wingdings" pitchFamily="2" charset="2"/>
              </a:rPr>
              <a:t>5. זימון לריאיון תוך שבועיים מיום קבלת הטפסים.</a:t>
            </a:r>
          </a:p>
          <a:p>
            <a:pPr eaLnBrk="1" hangingPunct="1">
              <a:buFont typeface="Wingdings" pitchFamily="2" charset="2"/>
              <a:buNone/>
            </a:pPr>
            <a:r>
              <a:rPr lang="he-IL" sz="2800" smtClean="0">
                <a:latin typeface="David" pitchFamily="2" charset="-79"/>
                <a:cs typeface="David" pitchFamily="2" charset="-79"/>
                <a:sym typeface="Wingdings" pitchFamily="2" charset="2"/>
              </a:rPr>
              <a:t>6. עדכון משרד הבריאות בתוצאות הראיונות והודעה למתמחים.  </a:t>
            </a:r>
          </a:p>
          <a:p>
            <a:pPr eaLnBrk="1" hangingPunct="1"/>
            <a:endParaRPr lang="he-IL" sz="2800" smtClean="0">
              <a:latin typeface="David" pitchFamily="2" charset="-79"/>
              <a:cs typeface="David" pitchFamily="2" charset="-79"/>
              <a:sym typeface="Wingdings" pitchFamily="2" charset="2"/>
            </a:endParaRPr>
          </a:p>
          <a:p>
            <a:pPr eaLnBrk="1" hangingPunct="1"/>
            <a:endParaRPr lang="he-IL" sz="2800" smtClean="0">
              <a:latin typeface="David" pitchFamily="2" charset="-79"/>
              <a:cs typeface="David" pitchFamily="2" charset="-79"/>
              <a:sym typeface="Wingdings" pitchFamily="2" charset="2"/>
            </a:endParaRPr>
          </a:p>
          <a:p>
            <a:pPr eaLnBrk="1" hangingPunct="1"/>
            <a:endParaRPr lang="he-IL" sz="2800" smtClean="0">
              <a:latin typeface="David" pitchFamily="2" charset="-79"/>
              <a:cs typeface="David" pitchFamily="2" charset="-79"/>
              <a:sym typeface="Wingdings" pitchFamily="2" charset="2"/>
            </a:endParaRPr>
          </a:p>
          <a:p>
            <a:pPr eaLnBrk="1" hangingPunct="1">
              <a:buFont typeface="Wingdings" pitchFamily="2" charset="2"/>
              <a:buNone/>
            </a:pPr>
            <a:endParaRPr lang="he-IL" sz="2800" smtClean="0">
              <a:latin typeface="David" pitchFamily="2" charset="-79"/>
              <a:cs typeface="David"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eaLnBrk="1" fontAlgn="auto" hangingPunct="1">
              <a:spcAft>
                <a:spcPts val="0"/>
              </a:spcAft>
              <a:defRPr/>
            </a:pPr>
            <a:r>
              <a:rPr lang="he-IL" sz="3200" dirty="0" smtClean="0">
                <a:latin typeface="David" pitchFamily="34" charset="-79"/>
                <a:cs typeface="David" pitchFamily="34" charset="-79"/>
                <a:sym typeface="Wingdings" pitchFamily="2" charset="2"/>
              </a:rPr>
              <a:t>תהליך הקבלה להתמחות</a:t>
            </a:r>
            <a:endParaRPr lang="he-IL" dirty="0">
              <a:latin typeface="David" pitchFamily="34" charset="-79"/>
              <a:cs typeface="David" pitchFamily="34" charset="-79"/>
            </a:endParaRPr>
          </a:p>
        </p:txBody>
      </p:sp>
      <p:sp>
        <p:nvSpPr>
          <p:cNvPr id="3" name="מציין מיקום תוכן 2"/>
          <p:cNvSpPr>
            <a:spLocks noGrp="1"/>
          </p:cNvSpPr>
          <p:nvPr>
            <p:ph sz="quarter" idx="1"/>
          </p:nvPr>
        </p:nvSpPr>
        <p:spPr>
          <a:xfrm>
            <a:off x="457200" y="1600200"/>
            <a:ext cx="7467600" cy="4873625"/>
          </a:xfrm>
        </p:spPr>
        <p:txBody>
          <a:bodyPr/>
          <a:lstStyle/>
          <a:p>
            <a:pPr eaLnBrk="1" hangingPunct="1"/>
            <a:endParaRPr lang="he-IL" sz="1400" smtClean="0">
              <a:latin typeface="David" pitchFamily="2" charset="-79"/>
              <a:cs typeface="David" pitchFamily="2" charset="-79"/>
              <a:sym typeface="Wingdings" pitchFamily="2" charset="2"/>
            </a:endParaRPr>
          </a:p>
          <a:p>
            <a:pPr eaLnBrk="1" hangingPunct="1"/>
            <a:r>
              <a:rPr lang="he-IL" sz="3200" smtClean="0">
                <a:latin typeface="David" pitchFamily="2" charset="-79"/>
                <a:cs typeface="David" pitchFamily="2" charset="-79"/>
                <a:sym typeface="Wingdings" pitchFamily="2" charset="2"/>
              </a:rPr>
              <a:t>כל מוסד רשאי לראיין </a:t>
            </a:r>
            <a:r>
              <a:rPr lang="he-IL" sz="3200" u="sng" smtClean="0">
                <a:latin typeface="David" pitchFamily="2" charset="-79"/>
                <a:cs typeface="David" pitchFamily="2" charset="-79"/>
                <a:sym typeface="Wingdings" pitchFamily="2" charset="2"/>
              </a:rPr>
              <a:t>עד שלושה מועמדים </a:t>
            </a:r>
            <a:r>
              <a:rPr lang="he-IL" sz="3200" smtClean="0">
                <a:latin typeface="David" pitchFamily="2" charset="-79"/>
                <a:cs typeface="David" pitchFamily="2" charset="-79"/>
                <a:sym typeface="Wingdings" pitchFamily="2" charset="2"/>
              </a:rPr>
              <a:t>עבור כל מלגה שמתפנה.</a:t>
            </a:r>
          </a:p>
          <a:p>
            <a:pPr eaLnBrk="1" hangingPunct="1"/>
            <a:r>
              <a:rPr lang="he-IL" sz="3200" smtClean="0">
                <a:latin typeface="David" pitchFamily="2" charset="-79"/>
                <a:cs typeface="David" pitchFamily="2" charset="-79"/>
                <a:sym typeface="Wingdings" pitchFamily="2" charset="2"/>
              </a:rPr>
              <a:t>כל מועמד רשאי להגיש מועמדות </a:t>
            </a:r>
            <a:r>
              <a:rPr lang="he-IL" sz="3200" u="sng" smtClean="0">
                <a:latin typeface="David" pitchFamily="2" charset="-79"/>
                <a:cs typeface="David" pitchFamily="2" charset="-79"/>
                <a:sym typeface="Wingdings" pitchFamily="2" charset="2"/>
              </a:rPr>
              <a:t>לשלושה מוסדות לכל היותר</a:t>
            </a:r>
            <a:r>
              <a:rPr lang="he-IL" sz="3200" smtClean="0">
                <a:latin typeface="David" pitchFamily="2" charset="-79"/>
                <a:cs typeface="David" pitchFamily="2" charset="-79"/>
                <a:sym typeface="Wingdings" pitchFamily="2" charset="2"/>
              </a:rPr>
              <a:t>.</a:t>
            </a:r>
          </a:p>
          <a:p>
            <a:pPr eaLnBrk="1" hangingPunct="1"/>
            <a:r>
              <a:rPr lang="he-IL" sz="3200" smtClean="0">
                <a:latin typeface="David" pitchFamily="2" charset="-79"/>
                <a:cs typeface="David" pitchFamily="2" charset="-79"/>
                <a:sym typeface="Wingdings" pitchFamily="2" charset="2"/>
              </a:rPr>
              <a:t>מועמד שלא התקבל לאף אחד מהמוסדות בהם התראיין- </a:t>
            </a:r>
            <a:r>
              <a:rPr lang="he-IL" sz="3200" u="sng" smtClean="0">
                <a:latin typeface="David" pitchFamily="2" charset="-79"/>
                <a:cs typeface="David" pitchFamily="2" charset="-79"/>
                <a:sym typeface="Wingdings" pitchFamily="2" charset="2"/>
              </a:rPr>
              <a:t>יוחזר לרשימה וישוחרר שוב בסבב הבא</a:t>
            </a:r>
            <a:r>
              <a:rPr lang="he-IL" sz="3200" smtClean="0">
                <a:latin typeface="David" pitchFamily="2" charset="-79"/>
                <a:cs typeface="David" pitchFamily="2" charset="-79"/>
                <a:sym typeface="Wingdings" pitchFamily="2" charset="2"/>
              </a:rPr>
              <a:t>.</a:t>
            </a:r>
          </a:p>
          <a:p>
            <a:pPr eaLnBrk="1" hangingPunct="1"/>
            <a:endParaRPr lang="he-IL" sz="3200" smtClean="0">
              <a:latin typeface="David" pitchFamily="2" charset="-79"/>
              <a:cs typeface="David" pitchFamily="2" charset="-79"/>
              <a:sym typeface="Wingdings" pitchFamily="2" charset="2"/>
            </a:endParaRPr>
          </a:p>
          <a:p>
            <a:pPr eaLnBrk="1" hangingPunct="1">
              <a:buFont typeface="Wingdings" pitchFamily="2" charset="2"/>
              <a:buNone/>
            </a:pPr>
            <a:endParaRPr lang="he-IL" sz="3200" smtClean="0">
              <a:latin typeface="David" pitchFamily="2" charset="-79"/>
              <a:cs typeface="David"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eaLnBrk="1" fontAlgn="auto" hangingPunct="1">
              <a:spcAft>
                <a:spcPts val="0"/>
              </a:spcAft>
              <a:defRPr/>
            </a:pPr>
            <a:r>
              <a:rPr lang="he-IL" dirty="0" smtClean="0">
                <a:latin typeface="David" pitchFamily="34" charset="-79"/>
                <a:cs typeface="David" pitchFamily="34" charset="-79"/>
              </a:rPr>
              <a:t>סיכום הליך קבלה להתמחות</a:t>
            </a:r>
            <a:endParaRPr lang="he-IL" dirty="0">
              <a:latin typeface="David" pitchFamily="34" charset="-79"/>
              <a:cs typeface="David" pitchFamily="34" charset="-79"/>
            </a:endParaRPr>
          </a:p>
        </p:txBody>
      </p:sp>
      <p:sp>
        <p:nvSpPr>
          <p:cNvPr id="43010" name="מציין מיקום תוכן 2"/>
          <p:cNvSpPr>
            <a:spLocks noGrp="1"/>
          </p:cNvSpPr>
          <p:nvPr>
            <p:ph sz="quarter" idx="1"/>
          </p:nvPr>
        </p:nvSpPr>
        <p:spPr>
          <a:xfrm>
            <a:off x="457200" y="1600200"/>
            <a:ext cx="7467600" cy="4873625"/>
          </a:xfrm>
        </p:spPr>
        <p:txBody>
          <a:bodyPr/>
          <a:lstStyle/>
          <a:p>
            <a:pPr eaLnBrk="1" hangingPunct="1">
              <a:buFont typeface="Wingdings" pitchFamily="2" charset="2"/>
              <a:buNone/>
            </a:pPr>
            <a:r>
              <a:rPr lang="he-IL" sz="2800" smtClean="0">
                <a:latin typeface="David" pitchFamily="2" charset="-79"/>
                <a:cs typeface="David" pitchFamily="2" charset="-79"/>
                <a:sym typeface="Wingdings" pitchFamily="2" charset="2"/>
              </a:rPr>
              <a:t>סיום חובות הלימודים  רישום בפנקס הגשת טפסים </a:t>
            </a:r>
          </a:p>
          <a:p>
            <a:pPr eaLnBrk="1" hangingPunct="1">
              <a:buFont typeface="Wingdings" pitchFamily="2" charset="2"/>
              <a:buNone/>
            </a:pPr>
            <a:r>
              <a:rPr lang="he-IL" sz="2800" smtClean="0">
                <a:latin typeface="David" pitchFamily="2" charset="-79"/>
                <a:cs typeface="David" pitchFamily="2" charset="-79"/>
                <a:sym typeface="Wingdings" pitchFamily="2" charset="2"/>
              </a:rPr>
              <a:t>וקבלת זכאות למלגה ממועצת הפסיכולוגים  מילוי </a:t>
            </a:r>
          </a:p>
          <a:p>
            <a:pPr eaLnBrk="1" hangingPunct="1">
              <a:buFont typeface="Wingdings" pitchFamily="2" charset="2"/>
              <a:buNone/>
            </a:pPr>
            <a:r>
              <a:rPr lang="he-IL" sz="2800" smtClean="0">
                <a:latin typeface="David" pitchFamily="2" charset="-79"/>
                <a:cs typeface="David" pitchFamily="2" charset="-79"/>
                <a:sym typeface="Wingdings" pitchFamily="2" charset="2"/>
              </a:rPr>
              <a:t>שאלון  כניסה לרשימת המתנה  שחרור מרשימת </a:t>
            </a:r>
          </a:p>
          <a:p>
            <a:pPr eaLnBrk="1" hangingPunct="1">
              <a:buFont typeface="Wingdings" pitchFamily="2" charset="2"/>
              <a:buNone/>
            </a:pPr>
            <a:r>
              <a:rPr lang="he-IL" sz="2800" smtClean="0">
                <a:latin typeface="David" pitchFamily="2" charset="-79"/>
                <a:cs typeface="David" pitchFamily="2" charset="-79"/>
                <a:sym typeface="Wingdings" pitchFamily="2" charset="2"/>
              </a:rPr>
              <a:t>ההמתנה  בדיקת רשימת המוסדות בהן מתפנה מקום </a:t>
            </a:r>
          </a:p>
          <a:p>
            <a:pPr eaLnBrk="1" hangingPunct="1">
              <a:buFont typeface="Wingdings" pitchFamily="2" charset="2"/>
              <a:buNone/>
            </a:pPr>
            <a:r>
              <a:rPr lang="he-IL" sz="2800" smtClean="0">
                <a:latin typeface="David" pitchFamily="2" charset="-79"/>
                <a:cs typeface="David" pitchFamily="2" charset="-79"/>
                <a:sym typeface="Wingdings" pitchFamily="2" charset="2"/>
              </a:rPr>
              <a:t> הגשת מועמדות באמצעות הטופס הרלוונטי לשלושה </a:t>
            </a:r>
          </a:p>
          <a:p>
            <a:pPr eaLnBrk="1" hangingPunct="1">
              <a:buFont typeface="Wingdings" pitchFamily="2" charset="2"/>
              <a:buNone/>
            </a:pPr>
            <a:r>
              <a:rPr lang="he-IL" sz="2800" smtClean="0">
                <a:latin typeface="David" pitchFamily="2" charset="-79"/>
                <a:cs typeface="David" pitchFamily="2" charset="-79"/>
                <a:sym typeface="Wingdings" pitchFamily="2" charset="2"/>
              </a:rPr>
              <a:t>מוסדות לכל היותר  זימון לראיונות  קבלת מענה על </a:t>
            </a:r>
          </a:p>
          <a:p>
            <a:pPr eaLnBrk="1" hangingPunct="1">
              <a:buFont typeface="Wingdings" pitchFamily="2" charset="2"/>
              <a:buNone/>
            </a:pPr>
            <a:r>
              <a:rPr lang="he-IL" sz="2800" smtClean="0">
                <a:latin typeface="David" pitchFamily="2" charset="-79"/>
                <a:cs typeface="David" pitchFamily="2" charset="-79"/>
                <a:sym typeface="Wingdings" pitchFamily="2" charset="2"/>
              </a:rPr>
              <a:t>ידי המוסדות  במידת הצורך- חזרה לרשימת ההמתנה </a:t>
            </a:r>
          </a:p>
          <a:p>
            <a:pPr eaLnBrk="1" hangingPunct="1">
              <a:buFont typeface="Wingdings" pitchFamily="2" charset="2"/>
              <a:buNone/>
            </a:pPr>
            <a:r>
              <a:rPr lang="he-IL" sz="2800" smtClean="0">
                <a:latin typeface="David" pitchFamily="2" charset="-79"/>
                <a:cs typeface="David" pitchFamily="2" charset="-79"/>
                <a:sym typeface="Wingdings" pitchFamily="2" charset="2"/>
              </a:rPr>
              <a:t>ויציאה נוספת בסבב הבא.</a:t>
            </a:r>
          </a:p>
          <a:p>
            <a:pPr eaLnBrk="1" hangingPunct="1">
              <a:buFont typeface="Wingdings" pitchFamily="2" charset="2"/>
              <a:buNone/>
            </a:pPr>
            <a:endParaRPr lang="he-IL" sz="2800" smtClean="0">
              <a:latin typeface="David" pitchFamily="2" charset="-79"/>
              <a:cs typeface="David" pitchFamily="2" charset="-79"/>
              <a:sym typeface="Wingdings" pitchFamily="2" charset="2"/>
            </a:endParaRPr>
          </a:p>
          <a:p>
            <a:pPr eaLnBrk="1" hangingPunct="1">
              <a:buFont typeface="Wingdings" pitchFamily="2" charset="2"/>
              <a:buNone/>
            </a:pPr>
            <a:endParaRPr lang="he-IL" sz="2800" smtClean="0">
              <a:latin typeface="David" pitchFamily="2" charset="-79"/>
              <a:cs typeface="David" pitchFamily="2" charset="-79"/>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eaLnBrk="1" fontAlgn="auto" hangingPunct="1">
              <a:spcAft>
                <a:spcPts val="0"/>
              </a:spcAft>
              <a:defRPr/>
            </a:pPr>
            <a:r>
              <a:rPr lang="he-IL" dirty="0" smtClean="0">
                <a:latin typeface="David" pitchFamily="34" charset="-79"/>
                <a:cs typeface="David" pitchFamily="34" charset="-79"/>
              </a:rPr>
              <a:t>ועוד קצת מידע מועיל:</a:t>
            </a:r>
            <a:endParaRPr lang="he-IL" dirty="0">
              <a:latin typeface="David" pitchFamily="34" charset="-79"/>
              <a:cs typeface="David" pitchFamily="34" charset="-79"/>
            </a:endParaRPr>
          </a:p>
        </p:txBody>
      </p:sp>
      <p:sp>
        <p:nvSpPr>
          <p:cNvPr id="45058" name="מציין מיקום תוכן 2"/>
          <p:cNvSpPr>
            <a:spLocks noGrp="1"/>
          </p:cNvSpPr>
          <p:nvPr>
            <p:ph sz="quarter" idx="1"/>
          </p:nvPr>
        </p:nvSpPr>
        <p:spPr>
          <a:xfrm>
            <a:off x="457200" y="1600200"/>
            <a:ext cx="7467600" cy="4873625"/>
          </a:xfrm>
        </p:spPr>
        <p:txBody>
          <a:bodyPr/>
          <a:lstStyle/>
          <a:p>
            <a:pPr eaLnBrk="1" hangingPunct="1"/>
            <a:r>
              <a:rPr lang="he-IL" smtClean="0">
                <a:latin typeface="David" pitchFamily="2" charset="-79"/>
                <a:cs typeface="David" pitchFamily="2" charset="-79"/>
              </a:rPr>
              <a:t>אתר משרד הבריאות:  </a:t>
            </a:r>
            <a:r>
              <a:rPr lang="en-US" smtClean="0">
                <a:latin typeface="David" pitchFamily="2" charset="-79"/>
                <a:cs typeface="David" pitchFamily="2" charset="-79"/>
                <a:hlinkClick r:id="rId3"/>
              </a:rPr>
              <a:t>http://www.health.gov.il</a:t>
            </a:r>
            <a:endParaRPr lang="he-IL" smtClean="0">
              <a:latin typeface="David" pitchFamily="2" charset="-79"/>
              <a:cs typeface="David" pitchFamily="2" charset="-79"/>
            </a:endParaRPr>
          </a:p>
          <a:p>
            <a:pPr eaLnBrk="1" hangingPunct="1">
              <a:buFont typeface="Wingdings" pitchFamily="2" charset="2"/>
              <a:buNone/>
            </a:pPr>
            <a:r>
              <a:rPr lang="he-IL" smtClean="0">
                <a:latin typeface="David" pitchFamily="2" charset="-79"/>
                <a:cs typeface="David" pitchFamily="2" charset="-79"/>
              </a:rPr>
              <a:t>כדי להגיע לנושא הספציפי של המלגות: </a:t>
            </a:r>
          </a:p>
          <a:p>
            <a:pPr eaLnBrk="1" hangingPunct="1">
              <a:buFont typeface="Wingdings" pitchFamily="2" charset="2"/>
              <a:buNone/>
            </a:pPr>
            <a:r>
              <a:rPr lang="he-IL" smtClean="0">
                <a:latin typeface="David" pitchFamily="2" charset="-79"/>
                <a:cs typeface="David" pitchFamily="2" charset="-79"/>
              </a:rPr>
              <a:t>נושאים </a:t>
            </a:r>
            <a:r>
              <a:rPr lang="he-IL" smtClean="0">
                <a:latin typeface="David" pitchFamily="2" charset="-79"/>
                <a:cs typeface="David" pitchFamily="2" charset="-79"/>
                <a:sym typeface="Wingdings" pitchFamily="2" charset="2"/>
              </a:rPr>
              <a:t> רישוי מקצועות הרפואה והבריאות  פסיכולוגיה </a:t>
            </a:r>
          </a:p>
          <a:p>
            <a:pPr eaLnBrk="1" hangingPunct="1">
              <a:buFont typeface="Wingdings" pitchFamily="2" charset="2"/>
              <a:buNone/>
            </a:pPr>
            <a:r>
              <a:rPr lang="he-IL" smtClean="0">
                <a:latin typeface="David" pitchFamily="2" charset="-79"/>
                <a:cs typeface="David" pitchFamily="2" charset="-79"/>
                <a:sym typeface="Wingdings" pitchFamily="2" charset="2"/>
              </a:rPr>
              <a:t>מלגות להתמחות </a:t>
            </a:r>
            <a:endParaRPr lang="he-IL" smtClean="0">
              <a:latin typeface="David" pitchFamily="2" charset="-79"/>
              <a:cs typeface="David" pitchFamily="2" charset="-79"/>
            </a:endParaRPr>
          </a:p>
          <a:p>
            <a:pPr eaLnBrk="1" hangingPunct="1"/>
            <a:r>
              <a:rPr lang="he-IL" smtClean="0">
                <a:latin typeface="David" pitchFamily="2" charset="-79"/>
                <a:cs typeface="David" pitchFamily="2" charset="-79"/>
              </a:rPr>
              <a:t>5400* מוקד קול הבריאות- בין השאר בירור המיקום ברשימה.</a:t>
            </a:r>
          </a:p>
          <a:p>
            <a:pPr eaLnBrk="1" hangingPunct="1">
              <a:buFont typeface="Wingdings" pitchFamily="2" charset="2"/>
              <a:buNone/>
            </a:pPr>
            <a:endParaRPr lang="en-US" smtClean="0">
              <a:latin typeface="David" pitchFamily="2" charset="-79"/>
              <a:cs typeface="David" pitchFamily="2" charset="-79"/>
            </a:endParaRPr>
          </a:p>
          <a:p>
            <a:pPr eaLnBrk="1" hangingPunct="1">
              <a:buFont typeface="Wingdings" pitchFamily="2" charset="2"/>
              <a:buNone/>
            </a:pPr>
            <a:r>
              <a:rPr lang="he-IL" smtClean="0">
                <a:latin typeface="David" pitchFamily="2" charset="-79"/>
                <a:cs typeface="David" pitchFamily="2" charset="-79"/>
              </a:rPr>
              <a:t>מורן אלדד (המצגת, ועד החטיבה השיקומית):</a:t>
            </a:r>
          </a:p>
          <a:p>
            <a:pPr eaLnBrk="1" hangingPunct="1"/>
            <a:r>
              <a:rPr lang="en-US" smtClean="0">
                <a:latin typeface="David" pitchFamily="2" charset="-79"/>
                <a:cs typeface="David" pitchFamily="2" charset="-79"/>
              </a:rPr>
              <a:t>moraneldad@gmail.com</a:t>
            </a:r>
            <a:endParaRPr lang="he-IL" smtClean="0">
              <a:latin typeface="David" pitchFamily="2" charset="-79"/>
              <a:cs typeface="David" pitchFamily="2" charset="-79"/>
            </a:endParaRPr>
          </a:p>
          <a:p>
            <a:pPr eaLnBrk="1" hangingPunct="1">
              <a:buFont typeface="Wingdings" pitchFamily="2" charset="2"/>
              <a:buNone/>
            </a:pPr>
            <a:r>
              <a:rPr lang="he-IL" smtClean="0">
                <a:latin typeface="David" pitchFamily="2" charset="-79"/>
                <a:cs typeface="David" pitchFamily="2" charset="-79"/>
              </a:rPr>
              <a:t>נועה בונה (הערות על ההליך, ועד המתמחים):</a:t>
            </a:r>
            <a:endParaRPr lang="en-US" smtClean="0">
              <a:latin typeface="David" pitchFamily="2" charset="-79"/>
              <a:cs typeface="David" pitchFamily="2" charset="-79"/>
            </a:endParaRPr>
          </a:p>
          <a:p>
            <a:pPr eaLnBrk="1" hangingPunct="1"/>
            <a:r>
              <a:rPr lang="en-US" smtClean="0">
                <a:latin typeface="David" pitchFamily="2" charset="-79"/>
                <a:cs typeface="David" pitchFamily="2" charset="-79"/>
              </a:rPr>
              <a:t>nboneh@gmail.com</a:t>
            </a:r>
            <a:endParaRPr lang="he-IL" smtClean="0">
              <a:latin typeface="David" pitchFamily="2" charset="-79"/>
              <a:cs typeface="David" pitchFamily="2" charset="-79"/>
            </a:endParaRPr>
          </a:p>
          <a:p>
            <a:pPr eaLnBrk="1" hangingPunct="1"/>
            <a:endParaRPr lang="he-IL" smtClean="0">
              <a:latin typeface="David" pitchFamily="2" charset="-79"/>
              <a:cs typeface="David" pitchFamily="2" charset="-79"/>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eaLnBrk="1" fontAlgn="auto" hangingPunct="1">
              <a:spcAft>
                <a:spcPts val="0"/>
              </a:spcAft>
              <a:defRPr/>
            </a:pPr>
            <a:r>
              <a:rPr lang="he-IL" dirty="0" smtClean="0">
                <a:latin typeface="David" pitchFamily="34" charset="-79"/>
                <a:cs typeface="David" pitchFamily="34" charset="-79"/>
              </a:rPr>
              <a:t>התמחות בפסיכולוגיה</a:t>
            </a:r>
            <a:endParaRPr lang="he-IL" dirty="0">
              <a:latin typeface="David" pitchFamily="34" charset="-79"/>
              <a:cs typeface="David" pitchFamily="34" charset="-79"/>
            </a:endParaRPr>
          </a:p>
        </p:txBody>
      </p:sp>
      <p:sp>
        <p:nvSpPr>
          <p:cNvPr id="16386" name="מציין מיקום תוכן 2"/>
          <p:cNvSpPr>
            <a:spLocks noGrp="1"/>
          </p:cNvSpPr>
          <p:nvPr>
            <p:ph sz="quarter" idx="1"/>
          </p:nvPr>
        </p:nvSpPr>
        <p:spPr>
          <a:xfrm>
            <a:off x="457200" y="1600200"/>
            <a:ext cx="7467600" cy="4873625"/>
          </a:xfrm>
        </p:spPr>
        <p:txBody>
          <a:bodyPr/>
          <a:lstStyle/>
          <a:p>
            <a:pPr eaLnBrk="1" hangingPunct="1">
              <a:buFont typeface="Wingdings" pitchFamily="2" charset="2"/>
              <a:buNone/>
            </a:pPr>
            <a:r>
              <a:rPr lang="he-IL" smtClean="0">
                <a:latin typeface="David" pitchFamily="2" charset="-79"/>
                <a:cs typeface="David" pitchFamily="2" charset="-79"/>
              </a:rPr>
              <a:t>פסיכולוגיה שיקומית:</a:t>
            </a:r>
          </a:p>
          <a:p>
            <a:pPr eaLnBrk="1" hangingPunct="1"/>
            <a:r>
              <a:rPr lang="he-IL" smtClean="0">
                <a:latin typeface="David" pitchFamily="2" charset="-79"/>
                <a:cs typeface="David" pitchFamily="2" charset="-79"/>
              </a:rPr>
              <a:t>ארבע שנים בחצי משרה או שנתיים במשרה מלאה.</a:t>
            </a:r>
          </a:p>
          <a:p>
            <a:pPr eaLnBrk="1" hangingPunct="1"/>
            <a:r>
              <a:rPr lang="he-IL" smtClean="0">
                <a:latin typeface="David" pitchFamily="2" charset="-79"/>
                <a:cs typeface="David" pitchFamily="2" charset="-79"/>
              </a:rPr>
              <a:t>ניתן להתמחות במוסדות המוכרים להתמחות על ידי משרד הבריאות בלבד.</a:t>
            </a:r>
          </a:p>
          <a:p>
            <a:pPr eaLnBrk="1" hangingPunct="1"/>
            <a:r>
              <a:rPr lang="he-IL" smtClean="0">
                <a:latin typeface="David" pitchFamily="2" charset="-79"/>
                <a:cs typeface="David" pitchFamily="2" charset="-79"/>
              </a:rPr>
              <a:t>התקציב להתמחות יכול להתקבל באחת משלוש הדרכים הבאות:</a:t>
            </a:r>
          </a:p>
          <a:p>
            <a:pPr eaLnBrk="1" hangingPunct="1">
              <a:buFont typeface="Wingdings" pitchFamily="2" charset="2"/>
              <a:buNone/>
            </a:pPr>
            <a:r>
              <a:rPr lang="he-IL" smtClean="0">
                <a:latin typeface="David" pitchFamily="2" charset="-79"/>
                <a:cs typeface="David" pitchFamily="2" charset="-79"/>
              </a:rPr>
              <a:t>   א. מלגות הניתנות ממשרד הבריאות.</a:t>
            </a:r>
          </a:p>
          <a:p>
            <a:pPr eaLnBrk="1" hangingPunct="1">
              <a:buFont typeface="Wingdings" pitchFamily="2" charset="2"/>
              <a:buNone/>
            </a:pPr>
            <a:r>
              <a:rPr lang="he-IL" smtClean="0">
                <a:latin typeface="David" pitchFamily="2" charset="-79"/>
                <a:cs typeface="David" pitchFamily="2" charset="-79"/>
              </a:rPr>
              <a:t>   ב. מימון על ידי גורמי חוץ.</a:t>
            </a:r>
          </a:p>
          <a:p>
            <a:pPr eaLnBrk="1" hangingPunct="1">
              <a:buFont typeface="Wingdings" pitchFamily="2" charset="2"/>
              <a:buNone/>
            </a:pPr>
            <a:r>
              <a:rPr lang="he-IL" smtClean="0">
                <a:latin typeface="David" pitchFamily="2" charset="-79"/>
                <a:cs typeface="David" pitchFamily="2" charset="-79"/>
              </a:rPr>
              <a:t>   ג. מימון המוענק על ידי המוסד עצמו (תקן).</a:t>
            </a:r>
          </a:p>
          <a:p>
            <a:pPr eaLnBrk="1" hangingPunct="1">
              <a:buFont typeface="Wingdings" pitchFamily="2" charset="2"/>
              <a:buNone/>
            </a:pPr>
            <a:endParaRPr lang="he-IL" smtClean="0">
              <a:latin typeface="David" pitchFamily="2" charset="-79"/>
              <a:cs typeface="David" pitchFamily="2" charset="-79"/>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eaLnBrk="1" fontAlgn="auto" hangingPunct="1">
              <a:spcAft>
                <a:spcPts val="0"/>
              </a:spcAft>
              <a:defRPr/>
            </a:pPr>
            <a:r>
              <a:rPr lang="he-IL" dirty="0" smtClean="0">
                <a:latin typeface="David" pitchFamily="34" charset="-79"/>
                <a:cs typeface="David" pitchFamily="34" charset="-79"/>
              </a:rPr>
              <a:t>השינויים המרכזיים באופן הקצאת המלגות</a:t>
            </a:r>
            <a:endParaRPr lang="he-IL" dirty="0">
              <a:latin typeface="David" pitchFamily="34" charset="-79"/>
              <a:cs typeface="David" pitchFamily="34" charset="-79"/>
            </a:endParaRPr>
          </a:p>
        </p:txBody>
      </p:sp>
      <p:sp>
        <p:nvSpPr>
          <p:cNvPr id="18434" name="מציין מיקום תוכן 2"/>
          <p:cNvSpPr>
            <a:spLocks noGrp="1"/>
          </p:cNvSpPr>
          <p:nvPr>
            <p:ph sz="quarter" idx="1"/>
          </p:nvPr>
        </p:nvSpPr>
        <p:spPr>
          <a:xfrm>
            <a:off x="457200" y="1600200"/>
            <a:ext cx="7467600" cy="4873625"/>
          </a:xfrm>
        </p:spPr>
        <p:txBody>
          <a:bodyPr/>
          <a:lstStyle/>
          <a:p>
            <a:pPr eaLnBrk="1" hangingPunct="1"/>
            <a:r>
              <a:rPr lang="he-IL" sz="2800" smtClean="0">
                <a:latin typeface="David" pitchFamily="2" charset="-79"/>
                <a:cs typeface="David" pitchFamily="2" charset="-79"/>
                <a:sym typeface="Wingdings" pitchFamily="2" charset="2"/>
              </a:rPr>
              <a:t>חלוקת המלגות בין </a:t>
            </a:r>
            <a:r>
              <a:rPr lang="he-IL" sz="2800" u="sng" smtClean="0">
                <a:latin typeface="David" pitchFamily="2" charset="-79"/>
                <a:cs typeface="David" pitchFamily="2" charset="-79"/>
                <a:sym typeface="Wingdings" pitchFamily="2" charset="2"/>
              </a:rPr>
              <a:t>התחומים</a:t>
            </a:r>
            <a:r>
              <a:rPr lang="he-IL" sz="2800" smtClean="0">
                <a:latin typeface="David" pitchFamily="2" charset="-79"/>
                <a:cs typeface="David" pitchFamily="2" charset="-79"/>
                <a:sym typeface="Wingdings" pitchFamily="2" charset="2"/>
              </a:rPr>
              <a:t> השונים</a:t>
            </a:r>
          </a:p>
          <a:p>
            <a:pPr eaLnBrk="1" hangingPunct="1"/>
            <a:r>
              <a:rPr lang="he-IL" sz="2800" smtClean="0">
                <a:latin typeface="David" pitchFamily="2" charset="-79"/>
                <a:cs typeface="David" pitchFamily="2" charset="-79"/>
              </a:rPr>
              <a:t>חלוקת המלגות בין </a:t>
            </a:r>
            <a:r>
              <a:rPr lang="he-IL" sz="2800" u="sng" smtClean="0">
                <a:latin typeface="David" pitchFamily="2" charset="-79"/>
                <a:cs typeface="David" pitchFamily="2" charset="-79"/>
              </a:rPr>
              <a:t>המוסדות</a:t>
            </a:r>
            <a:r>
              <a:rPr lang="he-IL" sz="2800" smtClean="0">
                <a:latin typeface="David" pitchFamily="2" charset="-79"/>
                <a:cs typeface="David" pitchFamily="2" charset="-79"/>
              </a:rPr>
              <a:t> השונים בכל תחום</a:t>
            </a:r>
            <a:endParaRPr lang="he-IL" sz="2800" smtClean="0">
              <a:latin typeface="David" pitchFamily="2" charset="-79"/>
              <a:cs typeface="David" pitchFamily="2" charset="-79"/>
              <a:sym typeface="Wingdings" pitchFamily="2" charset="2"/>
            </a:endParaRPr>
          </a:p>
          <a:p>
            <a:pPr eaLnBrk="1" hangingPunct="1"/>
            <a:r>
              <a:rPr lang="he-IL" sz="2800" smtClean="0">
                <a:latin typeface="David" pitchFamily="2" charset="-79"/>
                <a:cs typeface="David" pitchFamily="2" charset="-79"/>
                <a:sym typeface="Wingdings" pitchFamily="2" charset="2"/>
              </a:rPr>
              <a:t>שיבוץ </a:t>
            </a:r>
            <a:r>
              <a:rPr lang="he-IL" sz="2800" u="sng" smtClean="0">
                <a:latin typeface="David" pitchFamily="2" charset="-79"/>
                <a:cs typeface="David" pitchFamily="2" charset="-79"/>
                <a:sym typeface="Wingdings" pitchFamily="2" charset="2"/>
              </a:rPr>
              <a:t>המתמחים</a:t>
            </a:r>
            <a:r>
              <a:rPr lang="he-IL" sz="2800" smtClean="0">
                <a:latin typeface="David" pitchFamily="2" charset="-79"/>
                <a:cs typeface="David" pitchFamily="2" charset="-79"/>
                <a:sym typeface="Wingdings" pitchFamily="2" charset="2"/>
              </a:rPr>
              <a:t> ברשימות ההמתנה</a:t>
            </a:r>
          </a:p>
          <a:p>
            <a:pPr eaLnBrk="1" hangingPunct="1"/>
            <a:r>
              <a:rPr lang="he-IL" sz="2800" u="sng" smtClean="0">
                <a:latin typeface="David" pitchFamily="2" charset="-79"/>
                <a:cs typeface="David" pitchFamily="2" charset="-79"/>
                <a:sym typeface="Wingdings" pitchFamily="2" charset="2"/>
              </a:rPr>
              <a:t>תהליך הקבלה</a:t>
            </a:r>
            <a:r>
              <a:rPr lang="he-IL" sz="2800" smtClean="0">
                <a:latin typeface="David" pitchFamily="2" charset="-79"/>
                <a:cs typeface="David" pitchFamily="2" charset="-79"/>
                <a:sym typeface="Wingdings" pitchFamily="2" charset="2"/>
              </a:rPr>
              <a:t> להתמחות</a:t>
            </a:r>
          </a:p>
          <a:p>
            <a:pPr eaLnBrk="1" hangingPunct="1"/>
            <a:endParaRPr lang="he-IL" sz="2800" smtClean="0">
              <a:latin typeface="David" pitchFamily="2" charset="-79"/>
              <a:cs typeface="David" pitchFamily="2" charset="-79"/>
              <a:sym typeface="Wingdings" pitchFamily="2" charset="2"/>
            </a:endParaRPr>
          </a:p>
          <a:p>
            <a:pPr eaLnBrk="1" hangingPunct="1">
              <a:buFont typeface="Wingdings" pitchFamily="2" charset="2"/>
              <a:buNone/>
            </a:pPr>
            <a:endParaRPr lang="he-IL" sz="2800" smtClean="0">
              <a:latin typeface="David" pitchFamily="2" charset="-79"/>
              <a:cs typeface="David" pitchFamily="2" charset="-79"/>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eaLnBrk="1" fontAlgn="auto" hangingPunct="1">
              <a:spcAft>
                <a:spcPts val="0"/>
              </a:spcAft>
              <a:defRPr/>
            </a:pPr>
            <a:r>
              <a:rPr lang="he-IL" dirty="0" smtClean="0">
                <a:latin typeface="David" pitchFamily="34" charset="-79"/>
                <a:cs typeface="David" pitchFamily="34" charset="-79"/>
              </a:rPr>
              <a:t>השינויים המרכזיים באופן הקצאת המלגות</a:t>
            </a:r>
            <a:endParaRPr lang="he-IL" dirty="0">
              <a:latin typeface="David" pitchFamily="34" charset="-79"/>
              <a:cs typeface="David" pitchFamily="34" charset="-79"/>
            </a:endParaRPr>
          </a:p>
        </p:txBody>
      </p:sp>
      <p:sp>
        <p:nvSpPr>
          <p:cNvPr id="3" name="מציין מיקום תוכן 2"/>
          <p:cNvSpPr>
            <a:spLocks noGrp="1"/>
          </p:cNvSpPr>
          <p:nvPr>
            <p:ph sz="quarter" idx="1"/>
          </p:nvPr>
        </p:nvSpPr>
        <p:spPr>
          <a:xfrm>
            <a:off x="457200" y="1600200"/>
            <a:ext cx="7467600" cy="4873625"/>
          </a:xfrm>
        </p:spPr>
        <p:txBody>
          <a:bodyPr>
            <a:normAutofit/>
          </a:bodyPr>
          <a:lstStyle/>
          <a:p>
            <a:pPr marL="274320" indent="-274320" eaLnBrk="1" fontAlgn="auto" hangingPunct="1">
              <a:spcAft>
                <a:spcPts val="0"/>
              </a:spcAft>
              <a:buFont typeface="Wingdings"/>
              <a:buChar char=""/>
              <a:defRPr/>
            </a:pPr>
            <a:r>
              <a:rPr lang="he-IL" sz="2800" dirty="0" smtClean="0">
                <a:latin typeface="David" pitchFamily="34" charset="-79"/>
                <a:cs typeface="David" pitchFamily="34" charset="-79"/>
                <a:sym typeface="Wingdings" pitchFamily="2" charset="2"/>
              </a:rPr>
              <a:t>חלוקת המלגות בין </a:t>
            </a:r>
            <a:r>
              <a:rPr lang="he-IL" sz="2800" u="sng" dirty="0" smtClean="0">
                <a:latin typeface="David" pitchFamily="34" charset="-79"/>
                <a:cs typeface="David" pitchFamily="34" charset="-79"/>
                <a:sym typeface="Wingdings" pitchFamily="2" charset="2"/>
              </a:rPr>
              <a:t>התחומים</a:t>
            </a:r>
            <a:r>
              <a:rPr lang="he-IL" sz="2800" dirty="0" smtClean="0">
                <a:latin typeface="David" pitchFamily="34" charset="-79"/>
                <a:cs typeface="David" pitchFamily="34" charset="-79"/>
                <a:sym typeface="Wingdings" pitchFamily="2" charset="2"/>
              </a:rPr>
              <a:t> השונים</a:t>
            </a:r>
          </a:p>
          <a:p>
            <a:pPr marL="274320" indent="-274320" eaLnBrk="1" fontAlgn="auto" hangingPunct="1">
              <a:spcAft>
                <a:spcPts val="0"/>
              </a:spcAft>
              <a:buFont typeface="Wingdings"/>
              <a:buChar char=""/>
              <a:defRPr/>
            </a:pPr>
            <a:r>
              <a:rPr lang="he-IL" sz="2800" dirty="0" smtClean="0">
                <a:solidFill>
                  <a:schemeClr val="bg1">
                    <a:lumMod val="50000"/>
                  </a:schemeClr>
                </a:solidFill>
                <a:latin typeface="David" pitchFamily="34" charset="-79"/>
                <a:cs typeface="David" pitchFamily="34" charset="-79"/>
              </a:rPr>
              <a:t>חלוקת המלגות בין </a:t>
            </a:r>
            <a:r>
              <a:rPr lang="he-IL" sz="2800" u="sng" dirty="0" smtClean="0">
                <a:solidFill>
                  <a:schemeClr val="bg1">
                    <a:lumMod val="50000"/>
                  </a:schemeClr>
                </a:solidFill>
                <a:latin typeface="David" pitchFamily="34" charset="-79"/>
                <a:cs typeface="David" pitchFamily="34" charset="-79"/>
              </a:rPr>
              <a:t>המוסדות</a:t>
            </a:r>
            <a:r>
              <a:rPr lang="he-IL" sz="2800" dirty="0" smtClean="0">
                <a:solidFill>
                  <a:schemeClr val="bg1">
                    <a:lumMod val="50000"/>
                  </a:schemeClr>
                </a:solidFill>
                <a:latin typeface="David" pitchFamily="34" charset="-79"/>
                <a:cs typeface="David" pitchFamily="34" charset="-79"/>
              </a:rPr>
              <a:t> השונים בכל תחום</a:t>
            </a:r>
            <a:endParaRPr lang="he-IL" sz="2800" dirty="0" smtClean="0">
              <a:solidFill>
                <a:schemeClr val="bg1">
                  <a:lumMod val="50000"/>
                </a:schemeClr>
              </a:solidFill>
              <a:latin typeface="David" pitchFamily="34" charset="-79"/>
              <a:cs typeface="David" pitchFamily="34" charset="-79"/>
              <a:sym typeface="Wingdings" pitchFamily="2" charset="2"/>
            </a:endParaRPr>
          </a:p>
          <a:p>
            <a:pPr marL="274320" indent="-274320" eaLnBrk="1" fontAlgn="auto" hangingPunct="1">
              <a:spcAft>
                <a:spcPts val="0"/>
              </a:spcAft>
              <a:buFont typeface="Wingdings"/>
              <a:buChar char=""/>
              <a:defRPr/>
            </a:pPr>
            <a:r>
              <a:rPr lang="he-IL" sz="2800" dirty="0" smtClean="0">
                <a:solidFill>
                  <a:schemeClr val="bg1">
                    <a:lumMod val="50000"/>
                  </a:schemeClr>
                </a:solidFill>
                <a:latin typeface="David" pitchFamily="34" charset="-79"/>
                <a:cs typeface="David" pitchFamily="34" charset="-79"/>
                <a:sym typeface="Wingdings" pitchFamily="2" charset="2"/>
              </a:rPr>
              <a:t>שיבוץ </a:t>
            </a:r>
            <a:r>
              <a:rPr lang="he-IL" sz="2800" u="sng" dirty="0" smtClean="0">
                <a:solidFill>
                  <a:schemeClr val="bg1">
                    <a:lumMod val="50000"/>
                  </a:schemeClr>
                </a:solidFill>
                <a:latin typeface="David" pitchFamily="34" charset="-79"/>
                <a:cs typeface="David" pitchFamily="34" charset="-79"/>
                <a:sym typeface="Wingdings" pitchFamily="2" charset="2"/>
              </a:rPr>
              <a:t>המתמחים</a:t>
            </a:r>
            <a:r>
              <a:rPr lang="he-IL" sz="2800" dirty="0" smtClean="0">
                <a:solidFill>
                  <a:schemeClr val="bg1">
                    <a:lumMod val="50000"/>
                  </a:schemeClr>
                </a:solidFill>
                <a:latin typeface="David" pitchFamily="34" charset="-79"/>
                <a:cs typeface="David" pitchFamily="34" charset="-79"/>
                <a:sym typeface="Wingdings" pitchFamily="2" charset="2"/>
              </a:rPr>
              <a:t> ברשימות ההמתנה</a:t>
            </a:r>
          </a:p>
          <a:p>
            <a:pPr marL="274320" indent="-274320" eaLnBrk="1" fontAlgn="auto" hangingPunct="1">
              <a:spcAft>
                <a:spcPts val="0"/>
              </a:spcAft>
              <a:buFont typeface="Wingdings"/>
              <a:buChar char=""/>
              <a:defRPr/>
            </a:pPr>
            <a:r>
              <a:rPr lang="he-IL" sz="2800" u="sng" dirty="0" smtClean="0">
                <a:solidFill>
                  <a:schemeClr val="bg1">
                    <a:lumMod val="50000"/>
                  </a:schemeClr>
                </a:solidFill>
                <a:latin typeface="David" pitchFamily="34" charset="-79"/>
                <a:cs typeface="David" pitchFamily="34" charset="-79"/>
                <a:sym typeface="Wingdings" pitchFamily="2" charset="2"/>
              </a:rPr>
              <a:t>תהליך הקבלה</a:t>
            </a:r>
            <a:r>
              <a:rPr lang="he-IL" sz="2800" dirty="0" smtClean="0">
                <a:solidFill>
                  <a:schemeClr val="bg1">
                    <a:lumMod val="50000"/>
                  </a:schemeClr>
                </a:solidFill>
                <a:latin typeface="David" pitchFamily="34" charset="-79"/>
                <a:cs typeface="David" pitchFamily="34" charset="-79"/>
                <a:sym typeface="Wingdings" pitchFamily="2" charset="2"/>
              </a:rPr>
              <a:t> להתמחות</a:t>
            </a:r>
          </a:p>
          <a:p>
            <a:pPr marL="274320" indent="-274320" eaLnBrk="1" fontAlgn="auto" hangingPunct="1">
              <a:spcAft>
                <a:spcPts val="0"/>
              </a:spcAft>
              <a:buFont typeface="Wingdings"/>
              <a:buNone/>
              <a:defRPr/>
            </a:pPr>
            <a:endParaRPr lang="he-IL" sz="2800" dirty="0" smtClean="0">
              <a:latin typeface="David" pitchFamily="34" charset="-79"/>
              <a:cs typeface="David" pitchFamily="34" charset="-79"/>
              <a:sym typeface="Wingdings" pitchFamily="2" charset="2"/>
            </a:endParaRPr>
          </a:p>
          <a:p>
            <a:pPr marL="274320" indent="-274320" eaLnBrk="1" fontAlgn="auto" hangingPunct="1">
              <a:spcAft>
                <a:spcPts val="0"/>
              </a:spcAft>
              <a:buFont typeface="Wingdings"/>
              <a:buNone/>
              <a:defRPr/>
            </a:pPr>
            <a:endParaRPr lang="he-IL" sz="2800" dirty="0">
              <a:latin typeface="David" pitchFamily="34" charset="-79"/>
              <a:cs typeface="David" pitchFamily="34" charset="-79"/>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Autofit/>
          </a:bodyPr>
          <a:lstStyle/>
          <a:p>
            <a:pPr algn="ctr" eaLnBrk="1" fontAlgn="auto" hangingPunct="1">
              <a:spcAft>
                <a:spcPts val="0"/>
              </a:spcAft>
              <a:defRPr/>
            </a:pPr>
            <a:r>
              <a:rPr lang="he-IL" sz="2800" dirty="0" smtClean="0">
                <a:latin typeface="David" pitchFamily="34" charset="-79"/>
                <a:cs typeface="David" pitchFamily="34" charset="-79"/>
                <a:sym typeface="Wingdings" pitchFamily="2" charset="2"/>
              </a:rPr>
              <a:t/>
            </a:r>
            <a:br>
              <a:rPr lang="he-IL" sz="2800" dirty="0" smtClean="0">
                <a:latin typeface="David" pitchFamily="34" charset="-79"/>
                <a:cs typeface="David" pitchFamily="34" charset="-79"/>
                <a:sym typeface="Wingdings" pitchFamily="2" charset="2"/>
              </a:rPr>
            </a:br>
            <a:r>
              <a:rPr lang="he-IL" sz="2800" dirty="0" smtClean="0">
                <a:latin typeface="David" pitchFamily="34" charset="-79"/>
                <a:cs typeface="David" pitchFamily="34" charset="-79"/>
                <a:sym typeface="Wingdings" pitchFamily="2" charset="2"/>
              </a:rPr>
              <a:t/>
            </a:r>
            <a:br>
              <a:rPr lang="he-IL" sz="2800" dirty="0" smtClean="0">
                <a:latin typeface="David" pitchFamily="34" charset="-79"/>
                <a:cs typeface="David" pitchFamily="34" charset="-79"/>
                <a:sym typeface="Wingdings" pitchFamily="2" charset="2"/>
              </a:rPr>
            </a:br>
            <a:r>
              <a:rPr lang="he-IL" sz="2800" dirty="0" smtClean="0">
                <a:latin typeface="David" pitchFamily="34" charset="-79"/>
                <a:cs typeface="David" pitchFamily="34" charset="-79"/>
                <a:sym typeface="Wingdings" pitchFamily="2" charset="2"/>
              </a:rPr>
              <a:t/>
            </a:r>
            <a:br>
              <a:rPr lang="he-IL" sz="2800" dirty="0" smtClean="0">
                <a:latin typeface="David" pitchFamily="34" charset="-79"/>
                <a:cs typeface="David" pitchFamily="34" charset="-79"/>
                <a:sym typeface="Wingdings" pitchFamily="2" charset="2"/>
              </a:rPr>
            </a:br>
            <a:r>
              <a:rPr lang="he-IL" sz="2800" dirty="0" smtClean="0">
                <a:latin typeface="David" pitchFamily="34" charset="-79"/>
                <a:cs typeface="David" pitchFamily="34" charset="-79"/>
                <a:sym typeface="Wingdings" pitchFamily="2" charset="2"/>
              </a:rPr>
              <a:t/>
            </a:r>
            <a:br>
              <a:rPr lang="he-IL" sz="2800" dirty="0" smtClean="0">
                <a:latin typeface="David" pitchFamily="34" charset="-79"/>
                <a:cs typeface="David" pitchFamily="34" charset="-79"/>
                <a:sym typeface="Wingdings" pitchFamily="2" charset="2"/>
              </a:rPr>
            </a:br>
            <a:r>
              <a:rPr lang="he-IL" sz="2800" dirty="0" smtClean="0">
                <a:latin typeface="David" pitchFamily="34" charset="-79"/>
                <a:cs typeface="David" pitchFamily="34" charset="-79"/>
                <a:sym typeface="Wingdings" pitchFamily="2" charset="2"/>
              </a:rPr>
              <a:t/>
            </a:r>
            <a:br>
              <a:rPr lang="he-IL" sz="2800" dirty="0" smtClean="0">
                <a:latin typeface="David" pitchFamily="34" charset="-79"/>
                <a:cs typeface="David" pitchFamily="34" charset="-79"/>
                <a:sym typeface="Wingdings" pitchFamily="2" charset="2"/>
              </a:rPr>
            </a:br>
            <a:r>
              <a:rPr lang="he-IL" sz="2800" dirty="0" smtClean="0">
                <a:latin typeface="David" pitchFamily="34" charset="-79"/>
                <a:cs typeface="David" pitchFamily="34" charset="-79"/>
                <a:sym typeface="Wingdings" pitchFamily="2" charset="2"/>
              </a:rPr>
              <a:t>חלוקת המלגות בין התחומים השונים</a:t>
            </a:r>
          </a:p>
        </p:txBody>
      </p:sp>
      <p:graphicFrame>
        <p:nvGraphicFramePr>
          <p:cNvPr id="4" name="מציין מיקום תוכן 3"/>
          <p:cNvGraphicFramePr>
            <a:graphicFrameLocks noGrp="1"/>
          </p:cNvGraphicFramePr>
          <p:nvPr>
            <p:ph sz="quarter" idx="1"/>
          </p:nvPr>
        </p:nvGraphicFramePr>
        <p:xfrm>
          <a:off x="611188" y="3500438"/>
          <a:ext cx="7467600" cy="2743200"/>
        </p:xfrm>
        <a:graphic>
          <a:graphicData uri="http://schemas.openxmlformats.org/drawingml/2006/table">
            <a:tbl>
              <a:tblPr rtl="1" firstRow="1" bandRow="1">
                <a:tableStyleId>{5C22544A-7EE6-4342-B048-85BDC9FD1C3A}</a:tableStyleId>
              </a:tblPr>
              <a:tblGrid>
                <a:gridCol w="2489200"/>
                <a:gridCol w="2041848"/>
                <a:gridCol w="2936552"/>
              </a:tblGrid>
              <a:tr h="370840">
                <a:tc>
                  <a:txBody>
                    <a:bodyPr/>
                    <a:lstStyle/>
                    <a:p>
                      <a:pPr algn="ctr" rtl="1"/>
                      <a:r>
                        <a:rPr lang="he-IL" sz="2400" dirty="0" smtClean="0">
                          <a:latin typeface="David" pitchFamily="34" charset="-79"/>
                          <a:cs typeface="David" pitchFamily="34" charset="-79"/>
                        </a:rPr>
                        <a:t>תחום</a:t>
                      </a:r>
                      <a:endParaRPr lang="he-IL" sz="2400" dirty="0">
                        <a:latin typeface="David" pitchFamily="34" charset="-79"/>
                        <a:cs typeface="David" pitchFamily="34" charset="-79"/>
                      </a:endParaRPr>
                    </a:p>
                  </a:txBody>
                  <a:tcPr/>
                </a:tc>
                <a:tc>
                  <a:txBody>
                    <a:bodyPr/>
                    <a:lstStyle/>
                    <a:p>
                      <a:pPr algn="ctr" rtl="1"/>
                      <a:r>
                        <a:rPr lang="he-IL" sz="2400" dirty="0" smtClean="0">
                          <a:latin typeface="David" pitchFamily="34" charset="-79"/>
                          <a:cs typeface="David" pitchFamily="34" charset="-79"/>
                        </a:rPr>
                        <a:t>שיעור</a:t>
                      </a:r>
                      <a:endParaRPr lang="he-IL" sz="2400" dirty="0">
                        <a:latin typeface="David" pitchFamily="34" charset="-79"/>
                        <a:cs typeface="David" pitchFamily="34" charset="-79"/>
                      </a:endParaRPr>
                    </a:p>
                  </a:txBody>
                  <a:tcPr/>
                </a:tc>
                <a:tc>
                  <a:txBody>
                    <a:bodyPr/>
                    <a:lstStyle/>
                    <a:p>
                      <a:pPr algn="ctr" rtl="1"/>
                      <a:r>
                        <a:rPr lang="he-IL" sz="2400" dirty="0" smtClean="0">
                          <a:latin typeface="David" pitchFamily="34" charset="-79"/>
                          <a:cs typeface="David" pitchFamily="34" charset="-79"/>
                        </a:rPr>
                        <a:t>הקצאת מלגות לתחום</a:t>
                      </a:r>
                      <a:endParaRPr lang="he-IL" sz="2400" dirty="0">
                        <a:latin typeface="David" pitchFamily="34" charset="-79"/>
                        <a:cs typeface="David" pitchFamily="34" charset="-79"/>
                      </a:endParaRPr>
                    </a:p>
                  </a:txBody>
                  <a:tcPr/>
                </a:tc>
              </a:tr>
              <a:tr h="370840">
                <a:tc>
                  <a:txBody>
                    <a:bodyPr/>
                    <a:lstStyle/>
                    <a:p>
                      <a:pPr algn="ctr" rtl="1"/>
                      <a:r>
                        <a:rPr lang="he-IL" sz="2400" dirty="0" smtClean="0">
                          <a:latin typeface="David" pitchFamily="34" charset="-79"/>
                          <a:cs typeface="David" pitchFamily="34" charset="-79"/>
                        </a:rPr>
                        <a:t>קליני</a:t>
                      </a:r>
                      <a:endParaRPr lang="he-IL" sz="2400" dirty="0">
                        <a:latin typeface="David" pitchFamily="34" charset="-79"/>
                        <a:cs typeface="David" pitchFamily="34" charset="-79"/>
                      </a:endParaRPr>
                    </a:p>
                  </a:txBody>
                  <a:tcPr/>
                </a:tc>
                <a:tc>
                  <a:txBody>
                    <a:bodyPr/>
                    <a:lstStyle/>
                    <a:p>
                      <a:pPr algn="ctr" rtl="1"/>
                      <a:r>
                        <a:rPr lang="he-IL" sz="2400" dirty="0" smtClean="0">
                          <a:latin typeface="David" pitchFamily="34" charset="-79"/>
                          <a:cs typeface="David" pitchFamily="34" charset="-79"/>
                        </a:rPr>
                        <a:t>73%</a:t>
                      </a:r>
                      <a:endParaRPr lang="he-IL" sz="2400" dirty="0">
                        <a:latin typeface="David" pitchFamily="34" charset="-79"/>
                        <a:cs typeface="David" pitchFamily="34" charset="-79"/>
                      </a:endParaRPr>
                    </a:p>
                  </a:txBody>
                  <a:tcPr/>
                </a:tc>
                <a:tc>
                  <a:txBody>
                    <a:bodyPr/>
                    <a:lstStyle/>
                    <a:p>
                      <a:pPr algn="ctr" rtl="1"/>
                      <a:r>
                        <a:rPr lang="he-IL" sz="2400" dirty="0" smtClean="0">
                          <a:latin typeface="David" pitchFamily="34" charset="-79"/>
                          <a:cs typeface="David" pitchFamily="34" charset="-79"/>
                        </a:rPr>
                        <a:t>372</a:t>
                      </a:r>
                      <a:endParaRPr lang="he-IL" sz="2400" dirty="0">
                        <a:latin typeface="David" pitchFamily="34" charset="-79"/>
                        <a:cs typeface="David" pitchFamily="34" charset="-79"/>
                      </a:endParaRPr>
                    </a:p>
                  </a:txBody>
                  <a:tcPr/>
                </a:tc>
              </a:tr>
              <a:tr h="370840">
                <a:tc>
                  <a:txBody>
                    <a:bodyPr/>
                    <a:lstStyle/>
                    <a:p>
                      <a:pPr algn="ctr" rtl="1"/>
                      <a:r>
                        <a:rPr lang="he-IL" sz="2400" b="1" dirty="0" smtClean="0">
                          <a:latin typeface="David" pitchFamily="34" charset="-79"/>
                          <a:cs typeface="David" pitchFamily="34" charset="-79"/>
                        </a:rPr>
                        <a:t>שיקומי</a:t>
                      </a:r>
                      <a:endParaRPr lang="he-IL" sz="2400" b="1" dirty="0">
                        <a:latin typeface="David" pitchFamily="34" charset="-79"/>
                        <a:cs typeface="David" pitchFamily="34" charset="-79"/>
                      </a:endParaRPr>
                    </a:p>
                  </a:txBody>
                  <a:tcPr/>
                </a:tc>
                <a:tc>
                  <a:txBody>
                    <a:bodyPr/>
                    <a:lstStyle/>
                    <a:p>
                      <a:pPr algn="ctr" rtl="1"/>
                      <a:r>
                        <a:rPr lang="he-IL" sz="2400" b="1" dirty="0" smtClean="0">
                          <a:latin typeface="David" pitchFamily="34" charset="-79"/>
                          <a:cs typeface="David" pitchFamily="34" charset="-79"/>
                        </a:rPr>
                        <a:t>13%</a:t>
                      </a:r>
                      <a:endParaRPr lang="he-IL" sz="2400" b="1" dirty="0">
                        <a:latin typeface="David" pitchFamily="34" charset="-79"/>
                        <a:cs typeface="David" pitchFamily="34" charset="-79"/>
                      </a:endParaRPr>
                    </a:p>
                  </a:txBody>
                  <a:tcPr/>
                </a:tc>
                <a:tc>
                  <a:txBody>
                    <a:bodyPr/>
                    <a:lstStyle/>
                    <a:p>
                      <a:pPr algn="ctr" rtl="1"/>
                      <a:r>
                        <a:rPr lang="he-IL" sz="2400" b="1" dirty="0" smtClean="0">
                          <a:latin typeface="David" pitchFamily="34" charset="-79"/>
                          <a:cs typeface="David" pitchFamily="34" charset="-79"/>
                        </a:rPr>
                        <a:t>66</a:t>
                      </a:r>
                      <a:endParaRPr lang="he-IL" sz="2400" b="1" dirty="0">
                        <a:latin typeface="David" pitchFamily="34" charset="-79"/>
                        <a:cs typeface="David" pitchFamily="34" charset="-79"/>
                      </a:endParaRPr>
                    </a:p>
                  </a:txBody>
                  <a:tcPr/>
                </a:tc>
              </a:tr>
              <a:tr h="370840">
                <a:tc>
                  <a:txBody>
                    <a:bodyPr/>
                    <a:lstStyle/>
                    <a:p>
                      <a:pPr algn="ctr" rtl="1"/>
                      <a:r>
                        <a:rPr lang="he-IL" sz="2400" dirty="0" smtClean="0">
                          <a:latin typeface="David" pitchFamily="34" charset="-79"/>
                          <a:cs typeface="David" pitchFamily="34" charset="-79"/>
                        </a:rPr>
                        <a:t>התפתחותי</a:t>
                      </a:r>
                      <a:endParaRPr lang="he-IL" sz="2400" dirty="0">
                        <a:latin typeface="David" pitchFamily="34" charset="-79"/>
                        <a:cs typeface="David" pitchFamily="34" charset="-79"/>
                      </a:endParaRPr>
                    </a:p>
                  </a:txBody>
                  <a:tcPr/>
                </a:tc>
                <a:tc>
                  <a:txBody>
                    <a:bodyPr/>
                    <a:lstStyle/>
                    <a:p>
                      <a:pPr algn="ctr" rtl="1"/>
                      <a:r>
                        <a:rPr lang="he-IL" sz="2400" dirty="0" smtClean="0">
                          <a:latin typeface="David" pitchFamily="34" charset="-79"/>
                          <a:cs typeface="David" pitchFamily="34" charset="-79"/>
                        </a:rPr>
                        <a:t>7%</a:t>
                      </a:r>
                      <a:endParaRPr lang="he-IL" sz="2400" dirty="0">
                        <a:latin typeface="David" pitchFamily="34" charset="-79"/>
                        <a:cs typeface="David" pitchFamily="34" charset="-79"/>
                      </a:endParaRPr>
                    </a:p>
                  </a:txBody>
                  <a:tcPr/>
                </a:tc>
                <a:tc>
                  <a:txBody>
                    <a:bodyPr/>
                    <a:lstStyle/>
                    <a:p>
                      <a:pPr algn="ctr" rtl="1"/>
                      <a:r>
                        <a:rPr lang="he-IL" sz="2400" dirty="0" smtClean="0">
                          <a:latin typeface="David" pitchFamily="34" charset="-79"/>
                          <a:cs typeface="David" pitchFamily="34" charset="-79"/>
                        </a:rPr>
                        <a:t>36</a:t>
                      </a:r>
                      <a:endParaRPr lang="he-IL" sz="2400" dirty="0">
                        <a:latin typeface="David" pitchFamily="34" charset="-79"/>
                        <a:cs typeface="David" pitchFamily="34" charset="-79"/>
                      </a:endParaRPr>
                    </a:p>
                  </a:txBody>
                  <a:tcPr/>
                </a:tc>
              </a:tr>
              <a:tr h="370840">
                <a:tc>
                  <a:txBody>
                    <a:bodyPr/>
                    <a:lstStyle/>
                    <a:p>
                      <a:pPr algn="ctr" rtl="1"/>
                      <a:r>
                        <a:rPr lang="he-IL" sz="2400" dirty="0" smtClean="0">
                          <a:latin typeface="David" pitchFamily="34" charset="-79"/>
                          <a:cs typeface="David" pitchFamily="34" charset="-79"/>
                        </a:rPr>
                        <a:t>רפואי</a:t>
                      </a:r>
                      <a:endParaRPr lang="he-IL" sz="2400" dirty="0">
                        <a:latin typeface="David" pitchFamily="34" charset="-79"/>
                        <a:cs typeface="David" pitchFamily="34" charset="-79"/>
                      </a:endParaRPr>
                    </a:p>
                  </a:txBody>
                  <a:tcPr/>
                </a:tc>
                <a:tc>
                  <a:txBody>
                    <a:bodyPr/>
                    <a:lstStyle/>
                    <a:p>
                      <a:pPr algn="ctr" rtl="1"/>
                      <a:r>
                        <a:rPr lang="he-IL" sz="2400" dirty="0" smtClean="0">
                          <a:latin typeface="David" pitchFamily="34" charset="-79"/>
                          <a:cs typeface="David" pitchFamily="34" charset="-79"/>
                        </a:rPr>
                        <a:t>7%</a:t>
                      </a:r>
                      <a:endParaRPr lang="he-IL" sz="2400" dirty="0">
                        <a:latin typeface="David" pitchFamily="34" charset="-79"/>
                        <a:cs typeface="David" pitchFamily="34" charset="-79"/>
                      </a:endParaRPr>
                    </a:p>
                  </a:txBody>
                  <a:tcPr/>
                </a:tc>
                <a:tc>
                  <a:txBody>
                    <a:bodyPr/>
                    <a:lstStyle/>
                    <a:p>
                      <a:pPr algn="ctr" rtl="1"/>
                      <a:r>
                        <a:rPr lang="he-IL" sz="2400" dirty="0" smtClean="0">
                          <a:latin typeface="David" pitchFamily="34" charset="-79"/>
                          <a:cs typeface="David" pitchFamily="34" charset="-79"/>
                        </a:rPr>
                        <a:t>36</a:t>
                      </a:r>
                      <a:endParaRPr lang="he-IL" sz="2400" dirty="0">
                        <a:latin typeface="David" pitchFamily="34" charset="-79"/>
                        <a:cs typeface="David" pitchFamily="34" charset="-79"/>
                      </a:endParaRPr>
                    </a:p>
                  </a:txBody>
                  <a:tcPr/>
                </a:tc>
              </a:tr>
              <a:tr h="370840">
                <a:tc>
                  <a:txBody>
                    <a:bodyPr/>
                    <a:lstStyle/>
                    <a:p>
                      <a:pPr algn="ctr" rtl="1"/>
                      <a:r>
                        <a:rPr lang="he-IL" sz="2400" dirty="0" smtClean="0">
                          <a:latin typeface="David" pitchFamily="34" charset="-79"/>
                          <a:cs typeface="David" pitchFamily="34" charset="-79"/>
                        </a:rPr>
                        <a:t>סה"כ</a:t>
                      </a:r>
                      <a:endParaRPr lang="he-IL" sz="2400" dirty="0">
                        <a:latin typeface="David" pitchFamily="34" charset="-79"/>
                        <a:cs typeface="David" pitchFamily="34" charset="-79"/>
                      </a:endParaRPr>
                    </a:p>
                  </a:txBody>
                  <a:tcPr/>
                </a:tc>
                <a:tc>
                  <a:txBody>
                    <a:bodyPr/>
                    <a:lstStyle/>
                    <a:p>
                      <a:pPr algn="ctr" rtl="1"/>
                      <a:r>
                        <a:rPr lang="he-IL" sz="2400" dirty="0" smtClean="0">
                          <a:latin typeface="David" pitchFamily="34" charset="-79"/>
                          <a:cs typeface="David" pitchFamily="34" charset="-79"/>
                        </a:rPr>
                        <a:t>100%</a:t>
                      </a:r>
                      <a:endParaRPr lang="he-IL" sz="2400" dirty="0">
                        <a:latin typeface="David" pitchFamily="34" charset="-79"/>
                        <a:cs typeface="David" pitchFamily="34" charset="-79"/>
                      </a:endParaRPr>
                    </a:p>
                  </a:txBody>
                  <a:tcPr/>
                </a:tc>
                <a:tc>
                  <a:txBody>
                    <a:bodyPr/>
                    <a:lstStyle/>
                    <a:p>
                      <a:pPr algn="ctr" rtl="1"/>
                      <a:r>
                        <a:rPr lang="he-IL" sz="2400" dirty="0" smtClean="0">
                          <a:latin typeface="David" pitchFamily="34" charset="-79"/>
                          <a:cs typeface="David" pitchFamily="34" charset="-79"/>
                        </a:rPr>
                        <a:t>510</a:t>
                      </a:r>
                      <a:endParaRPr lang="he-IL" sz="2400" dirty="0">
                        <a:latin typeface="David" pitchFamily="34" charset="-79"/>
                        <a:cs typeface="David" pitchFamily="34" charset="-79"/>
                      </a:endParaRPr>
                    </a:p>
                  </a:txBody>
                  <a:tcPr/>
                </a:tc>
              </a:tr>
            </a:tbl>
          </a:graphicData>
        </a:graphic>
      </p:graphicFrame>
      <p:sp>
        <p:nvSpPr>
          <p:cNvPr id="22560" name="מלבן 5"/>
          <p:cNvSpPr>
            <a:spLocks noChangeArrowheads="1"/>
          </p:cNvSpPr>
          <p:nvPr/>
        </p:nvSpPr>
        <p:spPr bwMode="auto">
          <a:xfrm>
            <a:off x="539750" y="1628775"/>
            <a:ext cx="7524750" cy="1846263"/>
          </a:xfrm>
          <a:prstGeom prst="rect">
            <a:avLst/>
          </a:prstGeom>
          <a:noFill/>
          <a:ln w="9525">
            <a:noFill/>
            <a:miter lim="800000"/>
            <a:headEnd/>
            <a:tailEnd/>
          </a:ln>
        </p:spPr>
        <p:txBody>
          <a:bodyPr>
            <a:spAutoFit/>
          </a:bodyPr>
          <a:lstStyle/>
          <a:p>
            <a:r>
              <a:rPr lang="he-IL" sz="2400">
                <a:solidFill>
                  <a:srgbClr val="000000"/>
                </a:solidFill>
                <a:latin typeface="David" pitchFamily="2" charset="-79"/>
                <a:cs typeface="David" pitchFamily="2" charset="-79"/>
              </a:rPr>
              <a:t>החלוקה המחודשת נועדה להתאים יותר למצב בשטח, לכן כמות המלגות הניתנות לכל תחום מחושב לפי: </a:t>
            </a:r>
          </a:p>
          <a:p>
            <a:r>
              <a:rPr lang="he-IL" sz="2200">
                <a:solidFill>
                  <a:srgbClr val="000000"/>
                </a:solidFill>
                <a:latin typeface="David" pitchFamily="2" charset="-79"/>
                <a:cs typeface="David" pitchFamily="2" charset="-79"/>
              </a:rPr>
              <a:t>1. השיעור היחסי של הבוגרים בכל תחום</a:t>
            </a:r>
          </a:p>
          <a:p>
            <a:r>
              <a:rPr lang="he-IL" sz="2200">
                <a:solidFill>
                  <a:srgbClr val="000000"/>
                </a:solidFill>
                <a:latin typeface="David" pitchFamily="2" charset="-79"/>
                <a:cs typeface="David" pitchFamily="2" charset="-79"/>
              </a:rPr>
              <a:t>2. השיעור היחסי של המתמחים ע"ח מלגה בכל תחום  </a:t>
            </a:r>
          </a:p>
          <a:p>
            <a:r>
              <a:rPr lang="he-IL" sz="2200">
                <a:solidFill>
                  <a:srgbClr val="000000"/>
                </a:solidFill>
                <a:latin typeface="David" pitchFamily="2" charset="-79"/>
                <a:cs typeface="David" pitchFamily="2" charset="-79"/>
              </a:rPr>
              <a:t>3. השיעור היחסי של המתמחים בכל תחום  </a:t>
            </a:r>
          </a:p>
        </p:txBody>
      </p:sp>
      <p:sp>
        <p:nvSpPr>
          <p:cNvPr id="22561" name="TextBox 6"/>
          <p:cNvSpPr txBox="1">
            <a:spLocks noChangeArrowheads="1"/>
          </p:cNvSpPr>
          <p:nvPr/>
        </p:nvSpPr>
        <p:spPr bwMode="auto">
          <a:xfrm>
            <a:off x="684213" y="6237288"/>
            <a:ext cx="7416800" cy="646112"/>
          </a:xfrm>
          <a:prstGeom prst="rect">
            <a:avLst/>
          </a:prstGeom>
          <a:noFill/>
          <a:ln w="9525">
            <a:noFill/>
            <a:miter lim="800000"/>
            <a:headEnd/>
            <a:tailEnd/>
          </a:ln>
        </p:spPr>
        <p:txBody>
          <a:bodyPr>
            <a:spAutoFit/>
          </a:bodyPr>
          <a:lstStyle/>
          <a:p>
            <a:pPr algn="l"/>
            <a:r>
              <a:rPr lang="he-IL">
                <a:solidFill>
                  <a:srgbClr val="FFC000"/>
                </a:solidFill>
                <a:latin typeface="David" pitchFamily="2" charset="-79"/>
                <a:cs typeface="David" pitchFamily="2" charset="-79"/>
                <a:hlinkClick r:id="rId3" action="ppaction://hlinksldjump"/>
              </a:rPr>
              <a:t>הסבר נוסחת חלוקת המלגות בין התחומים</a:t>
            </a:r>
            <a:endParaRPr lang="he-IL">
              <a:solidFill>
                <a:srgbClr val="FFC000"/>
              </a:solidFill>
              <a:latin typeface="David" pitchFamily="2" charset="-79"/>
              <a:cs typeface="David" pitchFamily="2" charset="-79"/>
            </a:endParaRPr>
          </a:p>
          <a:p>
            <a:pPr algn="l"/>
            <a:endParaRPr lang="he-IL">
              <a:latin typeface="Century Schoolbook"/>
              <a:cs typeface="Times New Roman" pitchFamily="18" charset="0"/>
            </a:endParaRPr>
          </a:p>
        </p:txBody>
      </p:sp>
      <p:sp>
        <p:nvSpPr>
          <p:cNvPr id="8" name="מלבן 7"/>
          <p:cNvSpPr/>
          <p:nvPr/>
        </p:nvSpPr>
        <p:spPr>
          <a:xfrm>
            <a:off x="611188" y="4365625"/>
            <a:ext cx="7489825" cy="503238"/>
          </a:xfrm>
          <a:prstGeom prst="rect">
            <a:avLst/>
          </a:prstGeom>
          <a:noFill/>
          <a:ln w="57150">
            <a:solidFill>
              <a:schemeClr val="tx1"/>
            </a:solidFill>
          </a:ln>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he-IL"/>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Autofit/>
          </a:bodyPr>
          <a:lstStyle/>
          <a:p>
            <a:pPr algn="ctr" eaLnBrk="1" fontAlgn="auto" hangingPunct="1">
              <a:spcAft>
                <a:spcPts val="0"/>
              </a:spcAft>
              <a:defRPr/>
            </a:pPr>
            <a:r>
              <a:rPr lang="he-IL" sz="2800" dirty="0" smtClean="0">
                <a:latin typeface="David" pitchFamily="34" charset="-79"/>
                <a:cs typeface="David" pitchFamily="34" charset="-79"/>
                <a:sym typeface="Wingdings" pitchFamily="2" charset="2"/>
              </a:rPr>
              <a:t/>
            </a:r>
            <a:br>
              <a:rPr lang="he-IL" sz="2800" dirty="0" smtClean="0">
                <a:latin typeface="David" pitchFamily="34" charset="-79"/>
                <a:cs typeface="David" pitchFamily="34" charset="-79"/>
                <a:sym typeface="Wingdings" pitchFamily="2" charset="2"/>
              </a:rPr>
            </a:br>
            <a:r>
              <a:rPr lang="he-IL" sz="2800" dirty="0" smtClean="0">
                <a:latin typeface="David" pitchFamily="34" charset="-79"/>
                <a:cs typeface="David" pitchFamily="34" charset="-79"/>
                <a:sym typeface="Wingdings" pitchFamily="2" charset="2"/>
              </a:rPr>
              <a:t/>
            </a:r>
            <a:br>
              <a:rPr lang="he-IL" sz="2800" dirty="0" smtClean="0">
                <a:latin typeface="David" pitchFamily="34" charset="-79"/>
                <a:cs typeface="David" pitchFamily="34" charset="-79"/>
                <a:sym typeface="Wingdings" pitchFamily="2" charset="2"/>
              </a:rPr>
            </a:br>
            <a:r>
              <a:rPr lang="he-IL" sz="2800" dirty="0" smtClean="0">
                <a:latin typeface="David" pitchFamily="34" charset="-79"/>
                <a:cs typeface="David" pitchFamily="34" charset="-79"/>
                <a:sym typeface="Wingdings" pitchFamily="2" charset="2"/>
              </a:rPr>
              <a:t/>
            </a:r>
            <a:br>
              <a:rPr lang="he-IL" sz="2800" dirty="0" smtClean="0">
                <a:latin typeface="David" pitchFamily="34" charset="-79"/>
                <a:cs typeface="David" pitchFamily="34" charset="-79"/>
                <a:sym typeface="Wingdings" pitchFamily="2" charset="2"/>
              </a:rPr>
            </a:br>
            <a:r>
              <a:rPr lang="he-IL" sz="2800" dirty="0" smtClean="0">
                <a:latin typeface="David" pitchFamily="34" charset="-79"/>
                <a:cs typeface="David" pitchFamily="34" charset="-79"/>
                <a:sym typeface="Wingdings" pitchFamily="2" charset="2"/>
              </a:rPr>
              <a:t/>
            </a:r>
            <a:br>
              <a:rPr lang="he-IL" sz="2800" dirty="0" smtClean="0">
                <a:latin typeface="David" pitchFamily="34" charset="-79"/>
                <a:cs typeface="David" pitchFamily="34" charset="-79"/>
                <a:sym typeface="Wingdings" pitchFamily="2" charset="2"/>
              </a:rPr>
            </a:br>
            <a:r>
              <a:rPr lang="he-IL" sz="2800" dirty="0" smtClean="0">
                <a:latin typeface="David" pitchFamily="34" charset="-79"/>
                <a:cs typeface="David" pitchFamily="34" charset="-79"/>
                <a:sym typeface="Wingdings" pitchFamily="2" charset="2"/>
              </a:rPr>
              <a:t/>
            </a:r>
            <a:br>
              <a:rPr lang="he-IL" sz="2800" dirty="0" smtClean="0">
                <a:latin typeface="David" pitchFamily="34" charset="-79"/>
                <a:cs typeface="David" pitchFamily="34" charset="-79"/>
                <a:sym typeface="Wingdings" pitchFamily="2" charset="2"/>
              </a:rPr>
            </a:br>
            <a:r>
              <a:rPr lang="he-IL" sz="2800" dirty="0" smtClean="0">
                <a:latin typeface="David" pitchFamily="34" charset="-79"/>
                <a:cs typeface="David" pitchFamily="34" charset="-79"/>
                <a:sym typeface="Wingdings" pitchFamily="2" charset="2"/>
              </a:rPr>
              <a:t>הסבר נוסחת חלוקת המלגות בין התחומים השונים</a:t>
            </a:r>
            <a:endParaRPr lang="he-IL" sz="2800" dirty="0"/>
          </a:p>
        </p:txBody>
      </p:sp>
      <p:graphicFrame>
        <p:nvGraphicFramePr>
          <p:cNvPr id="4" name="מציין מיקום תוכן 3"/>
          <p:cNvGraphicFramePr>
            <a:graphicFrameLocks noGrp="1"/>
          </p:cNvGraphicFramePr>
          <p:nvPr>
            <p:ph sz="quarter" idx="1"/>
          </p:nvPr>
        </p:nvGraphicFramePr>
        <p:xfrm>
          <a:off x="900113" y="1773238"/>
          <a:ext cx="7251700" cy="2290762"/>
        </p:xfrm>
        <a:graphic>
          <a:graphicData uri="http://schemas.openxmlformats.org/drawingml/2006/table">
            <a:tbl>
              <a:tblPr rtl="1" firstRow="1" bandRow="1">
                <a:tableStyleId>{5C22544A-7EE6-4342-B048-85BDC9FD1C3A}</a:tableStyleId>
              </a:tblPr>
              <a:tblGrid>
                <a:gridCol w="4603056"/>
                <a:gridCol w="2648520"/>
              </a:tblGrid>
              <a:tr h="370840">
                <a:tc>
                  <a:txBody>
                    <a:bodyPr/>
                    <a:lstStyle/>
                    <a:p>
                      <a:pPr algn="ctr" rtl="1"/>
                      <a:r>
                        <a:rPr lang="he-IL" dirty="0" smtClean="0">
                          <a:latin typeface="David" pitchFamily="34" charset="-79"/>
                          <a:cs typeface="David" pitchFamily="34" charset="-79"/>
                        </a:rPr>
                        <a:t>המרכיב</a:t>
                      </a:r>
                      <a:endParaRPr lang="he-IL" dirty="0">
                        <a:latin typeface="David" pitchFamily="34" charset="-79"/>
                        <a:cs typeface="David" pitchFamily="34" charset="-79"/>
                      </a:endParaRPr>
                    </a:p>
                  </a:txBody>
                  <a:tcPr/>
                </a:tc>
                <a:tc>
                  <a:txBody>
                    <a:bodyPr/>
                    <a:lstStyle/>
                    <a:p>
                      <a:pPr algn="ctr" rtl="1"/>
                      <a:r>
                        <a:rPr lang="he-IL" dirty="0" smtClean="0">
                          <a:latin typeface="David" pitchFamily="34" charset="-79"/>
                          <a:cs typeface="David" pitchFamily="34" charset="-79"/>
                        </a:rPr>
                        <a:t>שיעור המרכיב</a:t>
                      </a:r>
                      <a:endParaRPr lang="he-IL" dirty="0">
                        <a:latin typeface="David" pitchFamily="34" charset="-79"/>
                        <a:cs typeface="David" pitchFamily="34" charset="-79"/>
                      </a:endParaRPr>
                    </a:p>
                  </a:txBody>
                  <a:tcPr/>
                </a:tc>
              </a:tr>
              <a:tr h="370840">
                <a:tc>
                  <a:txBody>
                    <a:bodyPr/>
                    <a:lstStyle/>
                    <a:p>
                      <a:r>
                        <a:rPr kumimoji="0" lang="he-IL" sz="1800" kern="1200" baseline="0" dirty="0" smtClean="0">
                          <a:solidFill>
                            <a:schemeClr val="dk1"/>
                          </a:solidFill>
                          <a:latin typeface="David" pitchFamily="34" charset="-79"/>
                          <a:ea typeface="+mn-ea"/>
                          <a:cs typeface="David" pitchFamily="34" charset="-79"/>
                        </a:rPr>
                        <a:t>שיעור בוגרי המגמות בכל תחום מתוך סך</a:t>
                      </a:r>
                    </a:p>
                    <a:p>
                      <a:r>
                        <a:rPr kumimoji="0" lang="he-IL" sz="1800" kern="1200" baseline="0" dirty="0" smtClean="0">
                          <a:solidFill>
                            <a:schemeClr val="dk1"/>
                          </a:solidFill>
                          <a:latin typeface="David" pitchFamily="34" charset="-79"/>
                          <a:ea typeface="+mn-ea"/>
                          <a:cs typeface="David" pitchFamily="34" charset="-79"/>
                        </a:rPr>
                        <a:t>הבוגרים בכל התחומים בשנה האחרונה *</a:t>
                      </a:r>
                      <a:endParaRPr lang="he-IL" dirty="0">
                        <a:latin typeface="David" pitchFamily="34" charset="-79"/>
                        <a:cs typeface="David" pitchFamily="34" charset="-79"/>
                      </a:endParaRPr>
                    </a:p>
                  </a:txBody>
                  <a:tcPr/>
                </a:tc>
                <a:tc>
                  <a:txBody>
                    <a:bodyPr/>
                    <a:lstStyle/>
                    <a:p>
                      <a:pPr algn="ctr" rtl="1"/>
                      <a:r>
                        <a:rPr lang="he-IL" dirty="0" smtClean="0">
                          <a:latin typeface="David" pitchFamily="34" charset="-79"/>
                          <a:cs typeface="David" pitchFamily="34" charset="-79"/>
                        </a:rPr>
                        <a:t>40%</a:t>
                      </a:r>
                      <a:endParaRPr lang="he-IL" dirty="0">
                        <a:latin typeface="David" pitchFamily="34" charset="-79"/>
                        <a:cs typeface="David" pitchFamily="34" charset="-79"/>
                      </a:endParaRPr>
                    </a:p>
                  </a:txBody>
                  <a:tcPr/>
                </a:tc>
              </a:tr>
              <a:tr h="370840">
                <a:tc>
                  <a:txBody>
                    <a:bodyPr/>
                    <a:lstStyle/>
                    <a:p>
                      <a:r>
                        <a:rPr kumimoji="0" lang="he-IL" sz="1800" kern="1200" baseline="0" dirty="0" smtClean="0">
                          <a:solidFill>
                            <a:schemeClr val="dk1"/>
                          </a:solidFill>
                          <a:latin typeface="David" pitchFamily="34" charset="-79"/>
                          <a:ea typeface="+mn-ea"/>
                          <a:cs typeface="David" pitchFamily="34" charset="-79"/>
                        </a:rPr>
                        <a:t>שיעור המתמחים על מלגה בכל תחום מתוך</a:t>
                      </a:r>
                    </a:p>
                    <a:p>
                      <a:r>
                        <a:rPr kumimoji="0" lang="he-IL" sz="1800" kern="1200" baseline="0" dirty="0" smtClean="0">
                          <a:solidFill>
                            <a:schemeClr val="dk1"/>
                          </a:solidFill>
                          <a:latin typeface="David" pitchFamily="34" charset="-79"/>
                          <a:ea typeface="+mn-ea"/>
                          <a:cs typeface="David" pitchFamily="34" charset="-79"/>
                        </a:rPr>
                        <a:t>סך המתמחים מקבלי מלגה בכל התחומים **</a:t>
                      </a:r>
                      <a:endParaRPr lang="he-IL" b="1" dirty="0">
                        <a:latin typeface="David" pitchFamily="34" charset="-79"/>
                        <a:cs typeface="David" pitchFamily="34" charset="-79"/>
                      </a:endParaRPr>
                    </a:p>
                  </a:txBody>
                  <a:tcPr/>
                </a:tc>
                <a:tc>
                  <a:txBody>
                    <a:bodyPr/>
                    <a:lstStyle/>
                    <a:p>
                      <a:pPr algn="ctr" rtl="1"/>
                      <a:r>
                        <a:rPr lang="he-IL" b="0" dirty="0" smtClean="0">
                          <a:latin typeface="David" pitchFamily="34" charset="-79"/>
                          <a:cs typeface="David" pitchFamily="34" charset="-79"/>
                        </a:rPr>
                        <a:t>20</a:t>
                      </a:r>
                      <a:r>
                        <a:rPr lang="he-IL" b="1" dirty="0" smtClean="0">
                          <a:latin typeface="David" pitchFamily="34" charset="-79"/>
                          <a:cs typeface="David" pitchFamily="34" charset="-79"/>
                        </a:rPr>
                        <a:t>%</a:t>
                      </a:r>
                      <a:endParaRPr lang="he-IL" b="1" dirty="0">
                        <a:latin typeface="David" pitchFamily="34" charset="-79"/>
                        <a:cs typeface="David" pitchFamily="34" charset="-79"/>
                      </a:endParaRPr>
                    </a:p>
                  </a:txBody>
                  <a:tcPr/>
                </a:tc>
              </a:tr>
              <a:tr h="370840">
                <a:tc>
                  <a:txBody>
                    <a:bodyPr/>
                    <a:lstStyle/>
                    <a:p>
                      <a:r>
                        <a:rPr kumimoji="0" lang="he-IL" sz="1800" kern="1200" baseline="0" dirty="0" smtClean="0">
                          <a:solidFill>
                            <a:schemeClr val="dk1"/>
                          </a:solidFill>
                          <a:latin typeface="David" pitchFamily="34" charset="-79"/>
                          <a:ea typeface="+mn-ea"/>
                          <a:cs typeface="David" pitchFamily="34" charset="-79"/>
                        </a:rPr>
                        <a:t>שיעור המתמחים בכל תחום מתוך סך</a:t>
                      </a:r>
                    </a:p>
                    <a:p>
                      <a:r>
                        <a:rPr kumimoji="0" lang="he-IL" sz="1800" kern="1200" baseline="0" dirty="0" smtClean="0">
                          <a:solidFill>
                            <a:schemeClr val="dk1"/>
                          </a:solidFill>
                          <a:latin typeface="David" pitchFamily="34" charset="-79"/>
                          <a:ea typeface="+mn-ea"/>
                          <a:cs typeface="David" pitchFamily="34" charset="-79"/>
                        </a:rPr>
                        <a:t>המתמחים בכל התחומים ***</a:t>
                      </a:r>
                      <a:endParaRPr lang="he-IL" dirty="0">
                        <a:latin typeface="David" pitchFamily="34" charset="-79"/>
                        <a:cs typeface="David" pitchFamily="34" charset="-79"/>
                      </a:endParaRPr>
                    </a:p>
                  </a:txBody>
                  <a:tcPr/>
                </a:tc>
                <a:tc>
                  <a:txBody>
                    <a:bodyPr/>
                    <a:lstStyle/>
                    <a:p>
                      <a:pPr algn="ctr" rtl="1"/>
                      <a:r>
                        <a:rPr lang="he-IL" dirty="0" smtClean="0">
                          <a:latin typeface="David" pitchFamily="34" charset="-79"/>
                          <a:cs typeface="David" pitchFamily="34" charset="-79"/>
                        </a:rPr>
                        <a:t>40%</a:t>
                      </a:r>
                      <a:endParaRPr lang="he-IL" dirty="0">
                        <a:latin typeface="David" pitchFamily="34" charset="-79"/>
                        <a:cs typeface="David" pitchFamily="34" charset="-79"/>
                      </a:endParaRPr>
                    </a:p>
                  </a:txBody>
                  <a:tcPr/>
                </a:tc>
              </a:tr>
            </a:tbl>
          </a:graphicData>
        </a:graphic>
      </p:graphicFrame>
      <p:sp>
        <p:nvSpPr>
          <p:cNvPr id="24595" name="TextBox 5"/>
          <p:cNvSpPr txBox="1">
            <a:spLocks noChangeArrowheads="1"/>
          </p:cNvSpPr>
          <p:nvPr/>
        </p:nvSpPr>
        <p:spPr bwMode="auto">
          <a:xfrm>
            <a:off x="971550" y="4149725"/>
            <a:ext cx="7200900" cy="2308225"/>
          </a:xfrm>
          <a:prstGeom prst="rect">
            <a:avLst/>
          </a:prstGeom>
          <a:noFill/>
          <a:ln w="9525">
            <a:noFill/>
            <a:miter lim="800000"/>
            <a:headEnd/>
            <a:tailEnd/>
          </a:ln>
        </p:spPr>
        <p:txBody>
          <a:bodyPr>
            <a:spAutoFit/>
          </a:bodyPr>
          <a:lstStyle/>
          <a:p>
            <a:r>
              <a:rPr lang="he-IL">
                <a:latin typeface="David" pitchFamily="2" charset="-79"/>
                <a:cs typeface="David" pitchFamily="2" charset="-79"/>
              </a:rPr>
              <a:t>* נגזר מהמדיניות האקדמית לגבי פתיחת מגמות.</a:t>
            </a:r>
          </a:p>
          <a:p>
            <a:r>
              <a:rPr lang="he-IL">
                <a:latin typeface="David" pitchFamily="2" charset="-79"/>
                <a:cs typeface="David" pitchFamily="2" charset="-79"/>
              </a:rPr>
              <a:t>** נגזר מהקצאת מלגות עפ"י הנוסחה הקודמת תוך יישום מדיניות המשרד הן -</a:t>
            </a:r>
          </a:p>
          <a:p>
            <a:r>
              <a:rPr lang="he-IL">
                <a:latin typeface="David" pitchFamily="2" charset="-79"/>
                <a:cs typeface="David" pitchFamily="2" charset="-79"/>
              </a:rPr>
              <a:t>בהתייחס להמלצות הוועדה לבדיקת הצרכים העתידיים בכוח אדם במערכת הבריאות</a:t>
            </a:r>
          </a:p>
          <a:p>
            <a:r>
              <a:rPr lang="he-IL">
                <a:latin typeface="David" pitchFamily="2" charset="-79"/>
                <a:cs typeface="David" pitchFamily="2" charset="-79"/>
              </a:rPr>
              <a:t>(12.2006) לגבי הגדלת מסגרות ההכשרה בתחום אבחון וטיפול בילדים ונוער והן</a:t>
            </a:r>
          </a:p>
          <a:p>
            <a:r>
              <a:rPr lang="he-IL">
                <a:latin typeface="David" pitchFamily="2" charset="-79"/>
                <a:cs typeface="David" pitchFamily="2" charset="-79"/>
              </a:rPr>
              <a:t>בתעדוף המגזר הממשלתי.</a:t>
            </a:r>
          </a:p>
          <a:p>
            <a:r>
              <a:rPr lang="he-IL">
                <a:latin typeface="David" pitchFamily="2" charset="-79"/>
                <a:cs typeface="David" pitchFamily="2" charset="-79"/>
              </a:rPr>
              <a:t>*** נגזר ממספר המתמחים בכלל, אשר התמחותם ממומנת באמצעות המקורות</a:t>
            </a:r>
          </a:p>
          <a:p>
            <a:r>
              <a:rPr lang="he-IL">
                <a:latin typeface="David" pitchFamily="2" charset="-79"/>
                <a:cs typeface="David" pitchFamily="2" charset="-79"/>
              </a:rPr>
              <a:t>הבאים: מלגות משרד הבריאות, תקני מוסדות, קרנות במוסדו</a:t>
            </a:r>
          </a:p>
          <a:p>
            <a:pPr algn="l"/>
            <a:r>
              <a:rPr lang="he-IL">
                <a:latin typeface="David" pitchFamily="2" charset="-79"/>
                <a:cs typeface="David" pitchFamily="2" charset="-79"/>
                <a:hlinkClick r:id="rId3" action="ppaction://hlinksldjump"/>
              </a:rPr>
              <a:t>חזרה למצגת </a:t>
            </a:r>
            <a:endParaRPr lang="he-IL">
              <a:latin typeface="David" pitchFamily="2" charset="-79"/>
              <a:cs typeface="David" pitchFamily="2" charset="-79"/>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eaLnBrk="1" fontAlgn="auto" hangingPunct="1">
              <a:spcAft>
                <a:spcPts val="0"/>
              </a:spcAft>
              <a:defRPr/>
            </a:pPr>
            <a:r>
              <a:rPr lang="he-IL" dirty="0" smtClean="0">
                <a:latin typeface="David" pitchFamily="34" charset="-79"/>
                <a:cs typeface="David" pitchFamily="34" charset="-79"/>
              </a:rPr>
              <a:t>השינויים המרכזיים באופן הקצאת המלגות</a:t>
            </a:r>
            <a:endParaRPr lang="he-IL" dirty="0">
              <a:latin typeface="David" pitchFamily="34" charset="-79"/>
              <a:cs typeface="David" pitchFamily="34" charset="-79"/>
            </a:endParaRPr>
          </a:p>
        </p:txBody>
      </p:sp>
      <p:sp>
        <p:nvSpPr>
          <p:cNvPr id="3" name="מציין מיקום תוכן 2"/>
          <p:cNvSpPr>
            <a:spLocks noGrp="1"/>
          </p:cNvSpPr>
          <p:nvPr>
            <p:ph sz="quarter" idx="1"/>
          </p:nvPr>
        </p:nvSpPr>
        <p:spPr>
          <a:xfrm>
            <a:off x="457200" y="1600200"/>
            <a:ext cx="7467600" cy="4873625"/>
          </a:xfrm>
        </p:spPr>
        <p:txBody>
          <a:bodyPr>
            <a:normAutofit/>
          </a:bodyPr>
          <a:lstStyle/>
          <a:p>
            <a:pPr marL="274320" indent="-274320" eaLnBrk="1" fontAlgn="auto" hangingPunct="1">
              <a:spcAft>
                <a:spcPts val="0"/>
              </a:spcAft>
              <a:buFont typeface="Wingdings"/>
              <a:buChar char=""/>
              <a:defRPr/>
            </a:pPr>
            <a:r>
              <a:rPr lang="he-IL" sz="2800" dirty="0" smtClean="0">
                <a:solidFill>
                  <a:schemeClr val="bg1">
                    <a:lumMod val="50000"/>
                  </a:schemeClr>
                </a:solidFill>
                <a:latin typeface="David" pitchFamily="34" charset="-79"/>
                <a:cs typeface="David" pitchFamily="34" charset="-79"/>
                <a:sym typeface="Wingdings" pitchFamily="2" charset="2"/>
              </a:rPr>
              <a:t>חלוקת המלגות בין </a:t>
            </a:r>
            <a:r>
              <a:rPr lang="he-IL" sz="2800" u="sng" dirty="0" smtClean="0">
                <a:solidFill>
                  <a:schemeClr val="bg1">
                    <a:lumMod val="50000"/>
                  </a:schemeClr>
                </a:solidFill>
                <a:latin typeface="David" pitchFamily="34" charset="-79"/>
                <a:cs typeface="David" pitchFamily="34" charset="-79"/>
                <a:sym typeface="Wingdings" pitchFamily="2" charset="2"/>
              </a:rPr>
              <a:t>התחומים</a:t>
            </a:r>
            <a:r>
              <a:rPr lang="he-IL" sz="2800" dirty="0" smtClean="0">
                <a:solidFill>
                  <a:schemeClr val="bg1">
                    <a:lumMod val="50000"/>
                  </a:schemeClr>
                </a:solidFill>
                <a:latin typeface="David" pitchFamily="34" charset="-79"/>
                <a:cs typeface="David" pitchFamily="34" charset="-79"/>
                <a:sym typeface="Wingdings" pitchFamily="2" charset="2"/>
              </a:rPr>
              <a:t> השונים</a:t>
            </a:r>
          </a:p>
          <a:p>
            <a:pPr marL="274320" indent="-274320" eaLnBrk="1" fontAlgn="auto" hangingPunct="1">
              <a:spcAft>
                <a:spcPts val="0"/>
              </a:spcAft>
              <a:buFont typeface="Wingdings"/>
              <a:buChar char=""/>
              <a:defRPr/>
            </a:pPr>
            <a:r>
              <a:rPr lang="he-IL" sz="2800" dirty="0" smtClean="0">
                <a:latin typeface="David" pitchFamily="34" charset="-79"/>
                <a:cs typeface="David" pitchFamily="34" charset="-79"/>
              </a:rPr>
              <a:t>חלוקת המלגות בין </a:t>
            </a:r>
            <a:r>
              <a:rPr lang="he-IL" sz="2800" u="sng" dirty="0" smtClean="0">
                <a:latin typeface="David" pitchFamily="34" charset="-79"/>
                <a:cs typeface="David" pitchFamily="34" charset="-79"/>
              </a:rPr>
              <a:t>המוסדות</a:t>
            </a:r>
            <a:r>
              <a:rPr lang="he-IL" sz="2800" dirty="0" smtClean="0">
                <a:latin typeface="David" pitchFamily="34" charset="-79"/>
                <a:cs typeface="David" pitchFamily="34" charset="-79"/>
              </a:rPr>
              <a:t> השונים בכל תחום</a:t>
            </a:r>
            <a:endParaRPr lang="he-IL" sz="2800" dirty="0" smtClean="0">
              <a:latin typeface="David" pitchFamily="34" charset="-79"/>
              <a:cs typeface="David" pitchFamily="34" charset="-79"/>
              <a:sym typeface="Wingdings" pitchFamily="2" charset="2"/>
            </a:endParaRPr>
          </a:p>
          <a:p>
            <a:pPr marL="274320" indent="-274320" eaLnBrk="1" fontAlgn="auto" hangingPunct="1">
              <a:spcAft>
                <a:spcPts val="0"/>
              </a:spcAft>
              <a:buFont typeface="Wingdings"/>
              <a:buChar char=""/>
              <a:defRPr/>
            </a:pPr>
            <a:r>
              <a:rPr lang="he-IL" sz="2800" dirty="0" smtClean="0">
                <a:solidFill>
                  <a:schemeClr val="bg1">
                    <a:lumMod val="50000"/>
                  </a:schemeClr>
                </a:solidFill>
                <a:latin typeface="David" pitchFamily="34" charset="-79"/>
                <a:cs typeface="David" pitchFamily="34" charset="-79"/>
                <a:sym typeface="Wingdings" pitchFamily="2" charset="2"/>
              </a:rPr>
              <a:t>שיבוץ </a:t>
            </a:r>
            <a:r>
              <a:rPr lang="he-IL" sz="2800" u="sng" dirty="0" smtClean="0">
                <a:solidFill>
                  <a:schemeClr val="bg1">
                    <a:lumMod val="50000"/>
                  </a:schemeClr>
                </a:solidFill>
                <a:latin typeface="David" pitchFamily="34" charset="-79"/>
                <a:cs typeface="David" pitchFamily="34" charset="-79"/>
                <a:sym typeface="Wingdings" pitchFamily="2" charset="2"/>
              </a:rPr>
              <a:t>המתמחים</a:t>
            </a:r>
            <a:r>
              <a:rPr lang="he-IL" sz="2800" dirty="0" smtClean="0">
                <a:solidFill>
                  <a:schemeClr val="bg1">
                    <a:lumMod val="50000"/>
                  </a:schemeClr>
                </a:solidFill>
                <a:latin typeface="David" pitchFamily="34" charset="-79"/>
                <a:cs typeface="David" pitchFamily="34" charset="-79"/>
                <a:sym typeface="Wingdings" pitchFamily="2" charset="2"/>
              </a:rPr>
              <a:t> ברשימות ההמתנה</a:t>
            </a:r>
          </a:p>
          <a:p>
            <a:pPr marL="274320" indent="-274320" eaLnBrk="1" fontAlgn="auto" hangingPunct="1">
              <a:spcAft>
                <a:spcPts val="0"/>
              </a:spcAft>
              <a:buFont typeface="Wingdings"/>
              <a:buChar char=""/>
              <a:defRPr/>
            </a:pPr>
            <a:r>
              <a:rPr lang="he-IL" sz="2800" u="sng" dirty="0" smtClean="0">
                <a:solidFill>
                  <a:schemeClr val="bg1">
                    <a:lumMod val="50000"/>
                  </a:schemeClr>
                </a:solidFill>
                <a:latin typeface="David" pitchFamily="34" charset="-79"/>
                <a:cs typeface="David" pitchFamily="34" charset="-79"/>
                <a:sym typeface="Wingdings" pitchFamily="2" charset="2"/>
              </a:rPr>
              <a:t>תהליך הקבלה</a:t>
            </a:r>
            <a:r>
              <a:rPr lang="he-IL" sz="2800" dirty="0" smtClean="0">
                <a:solidFill>
                  <a:schemeClr val="bg1">
                    <a:lumMod val="50000"/>
                  </a:schemeClr>
                </a:solidFill>
                <a:latin typeface="David" pitchFamily="34" charset="-79"/>
                <a:cs typeface="David" pitchFamily="34" charset="-79"/>
                <a:sym typeface="Wingdings" pitchFamily="2" charset="2"/>
              </a:rPr>
              <a:t> להתמחות</a:t>
            </a:r>
          </a:p>
          <a:p>
            <a:pPr marL="274320" indent="-274320" eaLnBrk="1" fontAlgn="auto" hangingPunct="1">
              <a:spcAft>
                <a:spcPts val="0"/>
              </a:spcAft>
              <a:buFont typeface="Wingdings"/>
              <a:buChar char=""/>
              <a:defRPr/>
            </a:pPr>
            <a:endParaRPr lang="he-IL" sz="2800" dirty="0" smtClean="0">
              <a:latin typeface="David" pitchFamily="34" charset="-79"/>
              <a:cs typeface="David" pitchFamily="34" charset="-79"/>
              <a:sym typeface="Wingdings" pitchFamily="2" charset="2"/>
            </a:endParaRPr>
          </a:p>
          <a:p>
            <a:pPr marL="274320" indent="-274320" eaLnBrk="1" fontAlgn="auto" hangingPunct="1">
              <a:spcAft>
                <a:spcPts val="0"/>
              </a:spcAft>
              <a:buFont typeface="Wingdings"/>
              <a:buNone/>
              <a:defRPr/>
            </a:pPr>
            <a:endParaRPr lang="he-IL" sz="2800" dirty="0">
              <a:latin typeface="David" pitchFamily="34" charset="-79"/>
              <a:cs typeface="David" pitchFamily="34" charset="-79"/>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Autofit/>
          </a:bodyPr>
          <a:lstStyle/>
          <a:p>
            <a:pPr algn="ctr" eaLnBrk="1" fontAlgn="auto" hangingPunct="1">
              <a:spcAft>
                <a:spcPts val="0"/>
              </a:spcAft>
              <a:defRPr/>
            </a:pPr>
            <a:r>
              <a:rPr lang="he-IL" dirty="0" smtClean="0">
                <a:latin typeface="David" pitchFamily="34" charset="-79"/>
                <a:cs typeface="David" pitchFamily="34" charset="-79"/>
                <a:sym typeface="Wingdings" pitchFamily="2" charset="2"/>
              </a:rPr>
              <a:t/>
            </a:r>
            <a:br>
              <a:rPr lang="he-IL" dirty="0" smtClean="0">
                <a:latin typeface="David" pitchFamily="34" charset="-79"/>
                <a:cs typeface="David" pitchFamily="34" charset="-79"/>
                <a:sym typeface="Wingdings" pitchFamily="2" charset="2"/>
              </a:rPr>
            </a:br>
            <a:r>
              <a:rPr lang="he-IL" dirty="0" smtClean="0">
                <a:latin typeface="David" pitchFamily="34" charset="-79"/>
                <a:cs typeface="David" pitchFamily="34" charset="-79"/>
                <a:sym typeface="Wingdings" pitchFamily="2" charset="2"/>
              </a:rPr>
              <a:t/>
            </a:r>
            <a:br>
              <a:rPr lang="he-IL" dirty="0" smtClean="0">
                <a:latin typeface="David" pitchFamily="34" charset="-79"/>
                <a:cs typeface="David" pitchFamily="34" charset="-79"/>
                <a:sym typeface="Wingdings" pitchFamily="2" charset="2"/>
              </a:rPr>
            </a:br>
            <a:r>
              <a:rPr lang="he-IL" dirty="0" smtClean="0">
                <a:latin typeface="David" pitchFamily="34" charset="-79"/>
                <a:cs typeface="David" pitchFamily="34" charset="-79"/>
                <a:sym typeface="Wingdings" pitchFamily="2" charset="2"/>
              </a:rPr>
              <a:t/>
            </a:r>
            <a:br>
              <a:rPr lang="he-IL" dirty="0" smtClean="0">
                <a:latin typeface="David" pitchFamily="34" charset="-79"/>
                <a:cs typeface="David" pitchFamily="34" charset="-79"/>
                <a:sym typeface="Wingdings" pitchFamily="2" charset="2"/>
              </a:rPr>
            </a:br>
            <a:r>
              <a:rPr lang="he-IL" dirty="0" smtClean="0">
                <a:latin typeface="David" pitchFamily="34" charset="-79"/>
                <a:cs typeface="David" pitchFamily="34" charset="-79"/>
                <a:sym typeface="Wingdings" pitchFamily="2" charset="2"/>
              </a:rPr>
              <a:t/>
            </a:r>
            <a:br>
              <a:rPr lang="he-IL" dirty="0" smtClean="0">
                <a:latin typeface="David" pitchFamily="34" charset="-79"/>
                <a:cs typeface="David" pitchFamily="34" charset="-79"/>
                <a:sym typeface="Wingdings" pitchFamily="2" charset="2"/>
              </a:rPr>
            </a:br>
            <a:r>
              <a:rPr lang="he-IL" dirty="0" smtClean="0">
                <a:latin typeface="David" pitchFamily="34" charset="-79"/>
                <a:cs typeface="David" pitchFamily="34" charset="-79"/>
                <a:sym typeface="Wingdings" pitchFamily="2" charset="2"/>
              </a:rPr>
              <a:t/>
            </a:r>
            <a:br>
              <a:rPr lang="he-IL" dirty="0" smtClean="0">
                <a:latin typeface="David" pitchFamily="34" charset="-79"/>
                <a:cs typeface="David" pitchFamily="34" charset="-79"/>
                <a:sym typeface="Wingdings" pitchFamily="2" charset="2"/>
              </a:rPr>
            </a:br>
            <a:r>
              <a:rPr lang="he-IL" dirty="0" smtClean="0">
                <a:latin typeface="David" pitchFamily="34" charset="-79"/>
                <a:cs typeface="David" pitchFamily="34" charset="-79"/>
              </a:rPr>
              <a:t>חלוקת המלגות בין המוסדות השונים</a:t>
            </a:r>
            <a:endParaRPr lang="he-IL" dirty="0" smtClean="0">
              <a:latin typeface="David" pitchFamily="34" charset="-79"/>
              <a:cs typeface="David" pitchFamily="34" charset="-79"/>
              <a:sym typeface="Wingdings" pitchFamily="2" charset="2"/>
            </a:endParaRPr>
          </a:p>
        </p:txBody>
      </p:sp>
      <p:sp>
        <p:nvSpPr>
          <p:cNvPr id="28674" name="מציין מיקום תוכן 5"/>
          <p:cNvSpPr>
            <a:spLocks noGrp="1"/>
          </p:cNvSpPr>
          <p:nvPr>
            <p:ph sz="quarter" idx="1"/>
          </p:nvPr>
        </p:nvSpPr>
        <p:spPr>
          <a:xfrm>
            <a:off x="539750" y="1557338"/>
            <a:ext cx="7467600" cy="4873625"/>
          </a:xfrm>
        </p:spPr>
        <p:txBody>
          <a:bodyPr/>
          <a:lstStyle/>
          <a:p>
            <a:pPr eaLnBrk="1" hangingPunct="1">
              <a:buFont typeface="Wingdings" pitchFamily="2" charset="2"/>
              <a:buNone/>
            </a:pPr>
            <a:endParaRPr lang="he-IL" smtClean="0">
              <a:latin typeface="David" pitchFamily="2" charset="-79"/>
              <a:cs typeface="David" pitchFamily="2" charset="-79"/>
            </a:endParaRPr>
          </a:p>
          <a:p>
            <a:pPr eaLnBrk="1" hangingPunct="1">
              <a:buFont typeface="Wingdings" pitchFamily="2" charset="2"/>
              <a:buNone/>
            </a:pPr>
            <a:endParaRPr lang="he-IL" smtClean="0">
              <a:latin typeface="David" pitchFamily="2" charset="-79"/>
              <a:cs typeface="David" pitchFamily="2" charset="-79"/>
            </a:endParaRPr>
          </a:p>
          <a:p>
            <a:pPr eaLnBrk="1" hangingPunct="1">
              <a:buFont typeface="Wingdings" pitchFamily="2" charset="2"/>
              <a:buNone/>
            </a:pPr>
            <a:endParaRPr lang="he-IL" smtClean="0">
              <a:latin typeface="David" pitchFamily="2" charset="-79"/>
              <a:cs typeface="David" pitchFamily="2" charset="-79"/>
            </a:endParaRPr>
          </a:p>
          <a:p>
            <a:pPr eaLnBrk="1" hangingPunct="1">
              <a:buFont typeface="Wingdings" pitchFamily="2" charset="2"/>
              <a:buNone/>
            </a:pPr>
            <a:endParaRPr lang="he-IL" smtClean="0">
              <a:latin typeface="David" pitchFamily="2" charset="-79"/>
              <a:cs typeface="David" pitchFamily="2" charset="-79"/>
            </a:endParaRPr>
          </a:p>
          <a:p>
            <a:pPr eaLnBrk="1" hangingPunct="1">
              <a:buFont typeface="Wingdings" pitchFamily="2" charset="2"/>
              <a:buNone/>
            </a:pPr>
            <a:endParaRPr lang="he-IL" smtClean="0">
              <a:latin typeface="David" pitchFamily="2" charset="-79"/>
              <a:cs typeface="David" pitchFamily="2" charset="-79"/>
            </a:endParaRPr>
          </a:p>
          <a:p>
            <a:pPr eaLnBrk="1" hangingPunct="1">
              <a:buFont typeface="Wingdings" pitchFamily="2" charset="2"/>
              <a:buNone/>
            </a:pPr>
            <a:endParaRPr lang="he-IL" smtClean="0">
              <a:latin typeface="David" pitchFamily="2" charset="-79"/>
              <a:cs typeface="David" pitchFamily="2" charset="-79"/>
            </a:endParaRPr>
          </a:p>
          <a:p>
            <a:pPr eaLnBrk="1" hangingPunct="1">
              <a:buFont typeface="Wingdings" pitchFamily="2" charset="2"/>
              <a:buNone/>
            </a:pPr>
            <a:endParaRPr lang="he-IL" smtClean="0">
              <a:latin typeface="David" pitchFamily="2" charset="-79"/>
              <a:cs typeface="David" pitchFamily="2" charset="-79"/>
            </a:endParaRPr>
          </a:p>
          <a:p>
            <a:pPr eaLnBrk="1" hangingPunct="1">
              <a:buFont typeface="Wingdings" pitchFamily="2" charset="2"/>
              <a:buNone/>
            </a:pPr>
            <a:endParaRPr lang="he-IL" smtClean="0">
              <a:latin typeface="David" pitchFamily="2" charset="-79"/>
              <a:cs typeface="David" pitchFamily="2" charset="-79"/>
            </a:endParaRPr>
          </a:p>
        </p:txBody>
      </p:sp>
      <p:sp>
        <p:nvSpPr>
          <p:cNvPr id="7" name="מלבן מעוגל 6"/>
          <p:cNvSpPr/>
          <p:nvPr/>
        </p:nvSpPr>
        <p:spPr>
          <a:xfrm>
            <a:off x="2051050" y="1916113"/>
            <a:ext cx="4681538" cy="7921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he-IL" sz="2400" b="1" dirty="0">
                <a:latin typeface="David" pitchFamily="34" charset="-79"/>
                <a:cs typeface="David" pitchFamily="34" charset="-79"/>
              </a:rPr>
              <a:t>מלגות בפסיכו' שיקומית ( 66 מלגות)</a:t>
            </a:r>
          </a:p>
        </p:txBody>
      </p:sp>
      <p:sp>
        <p:nvSpPr>
          <p:cNvPr id="8" name="מלבן מעוגל 7"/>
          <p:cNvSpPr/>
          <p:nvPr/>
        </p:nvSpPr>
        <p:spPr>
          <a:xfrm>
            <a:off x="684213" y="3068638"/>
            <a:ext cx="2808287" cy="23764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he-IL" sz="2400" b="1" dirty="0">
                <a:latin typeface="David" pitchFamily="34" charset="-79"/>
                <a:cs typeface="David" pitchFamily="34" charset="-79"/>
              </a:rPr>
              <a:t>20% (13 מלגות) הגדלת המכסה במוסד לפי: מיקום, תקציב ויכולת הכשרה</a:t>
            </a:r>
          </a:p>
        </p:txBody>
      </p:sp>
      <p:sp>
        <p:nvSpPr>
          <p:cNvPr id="9" name="מלבן מעוגל 8"/>
          <p:cNvSpPr/>
          <p:nvPr/>
        </p:nvSpPr>
        <p:spPr>
          <a:xfrm>
            <a:off x="5364163" y="3068638"/>
            <a:ext cx="2663825" cy="23764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sz="2400" b="1" dirty="0">
              <a:latin typeface="David" pitchFamily="34" charset="-79"/>
              <a:cs typeface="David" pitchFamily="34" charset="-79"/>
            </a:endParaRPr>
          </a:p>
          <a:p>
            <a:pPr algn="ctr" fontAlgn="auto">
              <a:spcBef>
                <a:spcPts val="0"/>
              </a:spcBef>
              <a:spcAft>
                <a:spcPts val="0"/>
              </a:spcAft>
              <a:defRPr/>
            </a:pPr>
            <a:r>
              <a:rPr lang="he-IL" sz="2400" b="1" dirty="0">
                <a:latin typeface="David" pitchFamily="34" charset="-79"/>
                <a:cs typeface="David" pitchFamily="34" charset="-79"/>
              </a:rPr>
              <a:t> 80% (53 מלגות) לפי יכולת הדרכה היחסית במוסד לעומת המוסדות האחרים בתחום </a:t>
            </a:r>
          </a:p>
          <a:p>
            <a:pPr algn="ctr" fontAlgn="auto">
              <a:spcBef>
                <a:spcPts val="0"/>
              </a:spcBef>
              <a:spcAft>
                <a:spcPts val="0"/>
              </a:spcAft>
              <a:defRPr/>
            </a:pPr>
            <a:endParaRPr lang="he-IL" sz="2400" b="1" dirty="0">
              <a:latin typeface="David" pitchFamily="34" charset="-79"/>
              <a:cs typeface="David" pitchFamily="34" charset="-79"/>
            </a:endParaRPr>
          </a:p>
        </p:txBody>
      </p:sp>
      <p:cxnSp>
        <p:nvCxnSpPr>
          <p:cNvPr id="13" name="מחבר חץ ישר 12"/>
          <p:cNvCxnSpPr/>
          <p:nvPr/>
        </p:nvCxnSpPr>
        <p:spPr>
          <a:xfrm>
            <a:off x="4643438" y="2708275"/>
            <a:ext cx="1223962" cy="2889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מחבר חץ ישר 14"/>
          <p:cNvCxnSpPr/>
          <p:nvPr/>
        </p:nvCxnSpPr>
        <p:spPr>
          <a:xfrm flipH="1">
            <a:off x="2843213" y="2708275"/>
            <a:ext cx="1008062" cy="2889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eaLnBrk="1" fontAlgn="auto" hangingPunct="1">
              <a:spcAft>
                <a:spcPts val="0"/>
              </a:spcAft>
              <a:defRPr/>
            </a:pPr>
            <a:r>
              <a:rPr lang="he-IL" dirty="0" smtClean="0">
                <a:latin typeface="David" pitchFamily="34" charset="-79"/>
                <a:cs typeface="David" pitchFamily="34" charset="-79"/>
              </a:rPr>
              <a:t>השינויים המרכזיים באופן הקצאת המלגות</a:t>
            </a:r>
            <a:endParaRPr lang="he-IL" dirty="0">
              <a:latin typeface="David" pitchFamily="34" charset="-79"/>
              <a:cs typeface="David" pitchFamily="34" charset="-79"/>
            </a:endParaRPr>
          </a:p>
        </p:txBody>
      </p:sp>
      <p:sp>
        <p:nvSpPr>
          <p:cNvPr id="3" name="מציין מיקום תוכן 2"/>
          <p:cNvSpPr>
            <a:spLocks noGrp="1"/>
          </p:cNvSpPr>
          <p:nvPr>
            <p:ph sz="quarter" idx="1"/>
          </p:nvPr>
        </p:nvSpPr>
        <p:spPr>
          <a:xfrm>
            <a:off x="457200" y="1600200"/>
            <a:ext cx="7467600" cy="4873625"/>
          </a:xfrm>
        </p:spPr>
        <p:txBody>
          <a:bodyPr>
            <a:normAutofit/>
          </a:bodyPr>
          <a:lstStyle/>
          <a:p>
            <a:pPr marL="274320" indent="-274320" eaLnBrk="1" fontAlgn="auto" hangingPunct="1">
              <a:spcAft>
                <a:spcPts val="0"/>
              </a:spcAft>
              <a:buFont typeface="Wingdings"/>
              <a:buChar char=""/>
              <a:defRPr/>
            </a:pPr>
            <a:r>
              <a:rPr lang="he-IL" sz="2800" dirty="0" smtClean="0">
                <a:solidFill>
                  <a:schemeClr val="bg1">
                    <a:lumMod val="50000"/>
                  </a:schemeClr>
                </a:solidFill>
                <a:latin typeface="David" pitchFamily="34" charset="-79"/>
                <a:cs typeface="David" pitchFamily="34" charset="-79"/>
                <a:sym typeface="Wingdings" pitchFamily="2" charset="2"/>
              </a:rPr>
              <a:t>חלוקת המלגות בין </a:t>
            </a:r>
            <a:r>
              <a:rPr lang="he-IL" sz="2800" u="sng" dirty="0" smtClean="0">
                <a:solidFill>
                  <a:schemeClr val="bg1">
                    <a:lumMod val="50000"/>
                  </a:schemeClr>
                </a:solidFill>
                <a:latin typeface="David" pitchFamily="34" charset="-79"/>
                <a:cs typeface="David" pitchFamily="34" charset="-79"/>
                <a:sym typeface="Wingdings" pitchFamily="2" charset="2"/>
              </a:rPr>
              <a:t>התחומים</a:t>
            </a:r>
            <a:r>
              <a:rPr lang="he-IL" sz="2800" dirty="0" smtClean="0">
                <a:solidFill>
                  <a:schemeClr val="bg1">
                    <a:lumMod val="50000"/>
                  </a:schemeClr>
                </a:solidFill>
                <a:latin typeface="David" pitchFamily="34" charset="-79"/>
                <a:cs typeface="David" pitchFamily="34" charset="-79"/>
                <a:sym typeface="Wingdings" pitchFamily="2" charset="2"/>
              </a:rPr>
              <a:t> השונים</a:t>
            </a:r>
          </a:p>
          <a:p>
            <a:pPr marL="274320" indent="-274320" eaLnBrk="1" fontAlgn="auto" hangingPunct="1">
              <a:spcAft>
                <a:spcPts val="0"/>
              </a:spcAft>
              <a:buFont typeface="Wingdings"/>
              <a:buChar char=""/>
              <a:defRPr/>
            </a:pPr>
            <a:r>
              <a:rPr lang="he-IL" sz="2800" dirty="0" smtClean="0">
                <a:solidFill>
                  <a:schemeClr val="bg1">
                    <a:lumMod val="50000"/>
                  </a:schemeClr>
                </a:solidFill>
                <a:latin typeface="David" pitchFamily="34" charset="-79"/>
                <a:cs typeface="David" pitchFamily="34" charset="-79"/>
              </a:rPr>
              <a:t>חלוקת המלגות בין </a:t>
            </a:r>
            <a:r>
              <a:rPr lang="he-IL" sz="2800" u="sng" dirty="0" smtClean="0">
                <a:solidFill>
                  <a:schemeClr val="bg1">
                    <a:lumMod val="50000"/>
                  </a:schemeClr>
                </a:solidFill>
                <a:latin typeface="David" pitchFamily="34" charset="-79"/>
                <a:cs typeface="David" pitchFamily="34" charset="-79"/>
              </a:rPr>
              <a:t>המוסדות</a:t>
            </a:r>
            <a:r>
              <a:rPr lang="he-IL" sz="2800" dirty="0" smtClean="0">
                <a:solidFill>
                  <a:schemeClr val="bg1">
                    <a:lumMod val="50000"/>
                  </a:schemeClr>
                </a:solidFill>
                <a:latin typeface="David" pitchFamily="34" charset="-79"/>
                <a:cs typeface="David" pitchFamily="34" charset="-79"/>
              </a:rPr>
              <a:t> השונים בכל תחום</a:t>
            </a:r>
            <a:endParaRPr lang="he-IL" sz="2800" dirty="0" smtClean="0">
              <a:solidFill>
                <a:schemeClr val="bg1">
                  <a:lumMod val="50000"/>
                </a:schemeClr>
              </a:solidFill>
              <a:latin typeface="David" pitchFamily="34" charset="-79"/>
              <a:cs typeface="David" pitchFamily="34" charset="-79"/>
              <a:sym typeface="Wingdings" pitchFamily="2" charset="2"/>
            </a:endParaRPr>
          </a:p>
          <a:p>
            <a:pPr marL="274320" indent="-274320" eaLnBrk="1" fontAlgn="auto" hangingPunct="1">
              <a:spcAft>
                <a:spcPts val="0"/>
              </a:spcAft>
              <a:buFont typeface="Wingdings"/>
              <a:buChar char=""/>
              <a:defRPr/>
            </a:pPr>
            <a:r>
              <a:rPr lang="he-IL" sz="2800" dirty="0" smtClean="0">
                <a:latin typeface="David" pitchFamily="34" charset="-79"/>
                <a:cs typeface="David" pitchFamily="34" charset="-79"/>
                <a:sym typeface="Wingdings" pitchFamily="2" charset="2"/>
              </a:rPr>
              <a:t>שיבוץ </a:t>
            </a:r>
            <a:r>
              <a:rPr lang="he-IL" sz="2800" u="sng" dirty="0" smtClean="0">
                <a:latin typeface="David" pitchFamily="34" charset="-79"/>
                <a:cs typeface="David" pitchFamily="34" charset="-79"/>
                <a:sym typeface="Wingdings" pitchFamily="2" charset="2"/>
              </a:rPr>
              <a:t>המתמחים</a:t>
            </a:r>
            <a:r>
              <a:rPr lang="he-IL" sz="2800" dirty="0" smtClean="0">
                <a:latin typeface="David" pitchFamily="34" charset="-79"/>
                <a:cs typeface="David" pitchFamily="34" charset="-79"/>
                <a:sym typeface="Wingdings" pitchFamily="2" charset="2"/>
              </a:rPr>
              <a:t> ברשימות ההמתנה</a:t>
            </a:r>
          </a:p>
          <a:p>
            <a:pPr marL="274320" indent="-274320" eaLnBrk="1" fontAlgn="auto" hangingPunct="1">
              <a:spcAft>
                <a:spcPts val="0"/>
              </a:spcAft>
              <a:buFont typeface="Wingdings"/>
              <a:buChar char=""/>
              <a:defRPr/>
            </a:pPr>
            <a:r>
              <a:rPr lang="he-IL" sz="2800" u="sng" dirty="0" smtClean="0">
                <a:solidFill>
                  <a:schemeClr val="bg1">
                    <a:lumMod val="50000"/>
                  </a:schemeClr>
                </a:solidFill>
                <a:latin typeface="David" pitchFamily="34" charset="-79"/>
                <a:cs typeface="David" pitchFamily="34" charset="-79"/>
                <a:sym typeface="Wingdings" pitchFamily="2" charset="2"/>
              </a:rPr>
              <a:t>תהליך הקבלה</a:t>
            </a:r>
            <a:r>
              <a:rPr lang="he-IL" sz="2800" dirty="0" smtClean="0">
                <a:solidFill>
                  <a:schemeClr val="bg1">
                    <a:lumMod val="50000"/>
                  </a:schemeClr>
                </a:solidFill>
                <a:latin typeface="David" pitchFamily="34" charset="-79"/>
                <a:cs typeface="David" pitchFamily="34" charset="-79"/>
                <a:sym typeface="Wingdings" pitchFamily="2" charset="2"/>
              </a:rPr>
              <a:t> להתמחות</a:t>
            </a:r>
          </a:p>
          <a:p>
            <a:pPr marL="274320" indent="-274320" eaLnBrk="1" fontAlgn="auto" hangingPunct="1">
              <a:spcAft>
                <a:spcPts val="0"/>
              </a:spcAft>
              <a:buFont typeface="Wingdings"/>
              <a:buNone/>
              <a:defRPr/>
            </a:pPr>
            <a:endParaRPr lang="he-IL" sz="2800" dirty="0" smtClean="0">
              <a:latin typeface="David" pitchFamily="34" charset="-79"/>
              <a:cs typeface="David" pitchFamily="34" charset="-79"/>
              <a:sym typeface="Wingdings" pitchFamily="2" charset="2"/>
            </a:endParaRPr>
          </a:p>
          <a:p>
            <a:pPr marL="274320" indent="-274320" eaLnBrk="1" fontAlgn="auto" hangingPunct="1">
              <a:spcAft>
                <a:spcPts val="0"/>
              </a:spcAft>
              <a:buFont typeface="Wingdings"/>
              <a:buNone/>
              <a:defRPr/>
            </a:pPr>
            <a:endParaRPr lang="he-IL" sz="2800" dirty="0">
              <a:latin typeface="David" pitchFamily="34" charset="-79"/>
              <a:cs typeface="David" pitchFamily="34" charset="-79"/>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חלון">
  <a:themeElements>
    <a:clrScheme name="חלון">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חלון">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חלון">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חלון">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Oriel</Template>
  <TotalTime>3404</TotalTime>
  <Words>2339</Words>
  <Application>Microsoft Office PowerPoint</Application>
  <PresentationFormat>‫הצגה על המסך (4:3)</PresentationFormat>
  <Paragraphs>276</Paragraphs>
  <Slides>15</Slides>
  <Notes>15</Notes>
  <HiddenSlides>1</HiddenSlides>
  <MMClips>0</MMClips>
  <ScaleCrop>false</ScaleCrop>
  <HeadingPairs>
    <vt:vector size="6" baseType="variant">
      <vt:variant>
        <vt:lpstr>Fonts Used</vt:lpstr>
      </vt:variant>
      <vt:variant>
        <vt:i4>7</vt:i4>
      </vt:variant>
      <vt:variant>
        <vt:lpstr>Design Template</vt:lpstr>
      </vt:variant>
      <vt:variant>
        <vt:i4>7</vt:i4>
      </vt:variant>
      <vt:variant>
        <vt:lpstr>Slide Titles</vt:lpstr>
      </vt:variant>
      <vt:variant>
        <vt:i4>15</vt:i4>
      </vt:variant>
    </vt:vector>
  </HeadingPairs>
  <TitlesOfParts>
    <vt:vector size="29" baseType="lpstr">
      <vt:lpstr>Arial</vt:lpstr>
      <vt:lpstr>Century Schoolbook</vt:lpstr>
      <vt:lpstr>Times New Roman</vt:lpstr>
      <vt:lpstr>Wingdings</vt:lpstr>
      <vt:lpstr>Wingdings 2</vt:lpstr>
      <vt:lpstr>Calibri</vt:lpstr>
      <vt:lpstr>David</vt:lpstr>
      <vt:lpstr>חלון</vt:lpstr>
      <vt:lpstr>חלון</vt:lpstr>
      <vt:lpstr>חלון</vt:lpstr>
      <vt:lpstr>חלון</vt:lpstr>
      <vt:lpstr>חלון</vt:lpstr>
      <vt:lpstr>חלון</vt:lpstr>
      <vt:lpstr>חלון</vt:lpstr>
      <vt:lpstr>הקצאת המלגות החדשה בפסיכולוגיה שיקומית</vt:lpstr>
      <vt:lpstr>התמחות בפסיכולוגיה</vt:lpstr>
      <vt:lpstr>השינויים המרכזיים באופן הקצאת המלגות</vt:lpstr>
      <vt:lpstr>השינויים המרכזיים באופן הקצאת המלגות</vt:lpstr>
      <vt:lpstr>     חלוקת המלגות בין התחומים השונים</vt:lpstr>
      <vt:lpstr>     הסבר נוסחת חלוקת המלגות בין התחומים השונים</vt:lpstr>
      <vt:lpstr>השינויים המרכזיים באופן הקצאת המלגות</vt:lpstr>
      <vt:lpstr>     חלוקת המלגות בין המוסדות השונים</vt:lpstr>
      <vt:lpstr>השינויים המרכזיים באופן הקצאת המלגות</vt:lpstr>
      <vt:lpstr>שיבוץ המתמחים ברשימות ההמתנה</vt:lpstr>
      <vt:lpstr>השינויים המרכזיים באופן הקצאת המלגות</vt:lpstr>
      <vt:lpstr>תהליך הקבלה להתמחות</vt:lpstr>
      <vt:lpstr>תהליך הקבלה להתמחות</vt:lpstr>
      <vt:lpstr>סיכום הליך קבלה להתמחות</vt:lpstr>
      <vt:lpstr>ועוד קצת מידע מועיל:</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הקצאת המלגות החדשה בפסיכולוגיה שיקומית</dc:title>
  <dc:creator>אלדד מורן</dc:creator>
  <cp:lastModifiedBy>User</cp:lastModifiedBy>
  <cp:revision>139</cp:revision>
  <dcterms:created xsi:type="dcterms:W3CDTF">2014-04-26T09:44:33Z</dcterms:created>
  <dcterms:modified xsi:type="dcterms:W3CDTF">2014-05-04T13:29:01Z</dcterms:modified>
</cp:coreProperties>
</file>