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  <p:sldMasterId id="2147483660" r:id="rId2"/>
    <p:sldMasterId id="2147483665" r:id="rId3"/>
    <p:sldMasterId id="2147483670" r:id="rId4"/>
    <p:sldMasterId id="2147483682" r:id="rId5"/>
  </p:sldMasterIdLst>
  <p:notesMasterIdLst>
    <p:notesMasterId r:id="rId45"/>
  </p:notesMasterIdLst>
  <p:handoutMasterIdLst>
    <p:handoutMasterId r:id="rId46"/>
  </p:handoutMasterIdLst>
  <p:sldIdLst>
    <p:sldId id="493" r:id="rId6"/>
    <p:sldId id="527" r:id="rId7"/>
    <p:sldId id="525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04" r:id="rId19"/>
    <p:sldId id="494" r:id="rId20"/>
    <p:sldId id="498" r:id="rId21"/>
    <p:sldId id="496" r:id="rId22"/>
    <p:sldId id="495" r:id="rId23"/>
    <p:sldId id="546" r:id="rId24"/>
    <p:sldId id="547" r:id="rId25"/>
    <p:sldId id="510" r:id="rId26"/>
    <p:sldId id="499" r:id="rId27"/>
    <p:sldId id="534" r:id="rId28"/>
    <p:sldId id="535" r:id="rId29"/>
    <p:sldId id="501" r:id="rId30"/>
    <p:sldId id="541" r:id="rId31"/>
    <p:sldId id="502" r:id="rId32"/>
    <p:sldId id="542" r:id="rId33"/>
    <p:sldId id="503" r:id="rId34"/>
    <p:sldId id="537" r:id="rId35"/>
    <p:sldId id="487" r:id="rId36"/>
    <p:sldId id="538" r:id="rId37"/>
    <p:sldId id="539" r:id="rId38"/>
    <p:sldId id="544" r:id="rId39"/>
    <p:sldId id="543" r:id="rId40"/>
    <p:sldId id="528" r:id="rId41"/>
    <p:sldId id="529" r:id="rId42"/>
    <p:sldId id="509" r:id="rId43"/>
    <p:sldId id="506" r:id="rId4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  <a:srgbClr val="2A1799"/>
    <a:srgbClr val="9FBBD9"/>
    <a:srgbClr val="84BAD2"/>
    <a:srgbClr val="81B9D5"/>
    <a:srgbClr val="91C7F9"/>
    <a:srgbClr val="00863D"/>
    <a:srgbClr val="5F5F5F"/>
    <a:srgbClr val="00B05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6620" autoAdjust="0"/>
  </p:normalViewPr>
  <p:slideViewPr>
    <p:cSldViewPr>
      <p:cViewPr>
        <p:scale>
          <a:sx n="60" d="100"/>
          <a:sy n="60" d="100"/>
        </p:scale>
        <p:origin x="-93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F2EBF8-91DB-4614-AEB0-453EC0E0DBCC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5BD76D-3692-4490-9541-D9A2B7B356A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65110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48FF3A-EE9A-4735-AEE3-DCD5DDF028C7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C76ECA-627B-471D-BEE8-35731A18425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770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1816A03E-9E5D-42CA-A325-80E543514A9D}" type="slidenum">
              <a:rPr lang="he-IL" sz="1200"/>
              <a:pPr algn="l" eaLnBrk="1" hangingPunct="1"/>
              <a:t>3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B2C2A-C50B-4DD1-B827-FF4F79CCE8E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92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37EB-E149-4A8E-8692-FFD9ACD4A16E}" type="slidenum">
              <a:rPr lang="he-IL" smtClean="0">
                <a:solidFill>
                  <a:prstClr val="black"/>
                </a:solidFill>
              </a:rPr>
              <a:pPr/>
              <a:t>18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74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B2C2A-C50B-4DD1-B827-FF4F79CCE8E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92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B2C2A-C50B-4DD1-B827-FF4F79CCE8E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92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527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272808" cy="45365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" name="Picture 6" descr="Logo_June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1880" y="6021288"/>
            <a:ext cx="2016224" cy="690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שקופית כותרת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תמונה 19" descr="Untitled-3c.png"/>
          <p:cNvPicPr>
            <a:picLocks noChangeAspect="1"/>
          </p:cNvPicPr>
          <p:nvPr userDrawn="1"/>
        </p:nvPicPr>
        <p:blipFill>
          <a:blip r:embed="rId3" cstate="print"/>
          <a:srcRect r="4727"/>
          <a:stretch>
            <a:fillRect/>
          </a:stretch>
        </p:blipFill>
        <p:spPr>
          <a:xfrm>
            <a:off x="129396" y="201899"/>
            <a:ext cx="8902461" cy="2981248"/>
          </a:xfrm>
          <a:prstGeom prst="rect">
            <a:avLst/>
          </a:prstGeom>
        </p:spPr>
      </p:pic>
      <p:sp>
        <p:nvSpPr>
          <p:cNvPr id="18" name="צורה חופשית 17"/>
          <p:cNvSpPr/>
          <p:nvPr userDrawn="1"/>
        </p:nvSpPr>
        <p:spPr>
          <a:xfrm rot="365734">
            <a:off x="-9856" y="169525"/>
            <a:ext cx="2663391" cy="1367900"/>
          </a:xfrm>
          <a:custGeom>
            <a:avLst/>
            <a:gdLst>
              <a:gd name="connsiteX0" fmla="*/ 0 w 2663391"/>
              <a:gd name="connsiteY0" fmla="*/ 0 h 1367900"/>
              <a:gd name="connsiteX1" fmla="*/ 2663391 w 2663391"/>
              <a:gd name="connsiteY1" fmla="*/ 0 h 1367900"/>
              <a:gd name="connsiteX2" fmla="*/ 2663391 w 2663391"/>
              <a:gd name="connsiteY2" fmla="*/ 1367900 h 1367900"/>
              <a:gd name="connsiteX3" fmla="*/ 0 w 2663391"/>
              <a:gd name="connsiteY3" fmla="*/ 1367900 h 1367900"/>
              <a:gd name="connsiteX4" fmla="*/ 0 w 2663391"/>
              <a:gd name="connsiteY4" fmla="*/ 0 h 1367900"/>
              <a:gd name="connsiteX0" fmla="*/ 0 w 2663391"/>
              <a:gd name="connsiteY0" fmla="*/ 0 h 1377769"/>
              <a:gd name="connsiteX1" fmla="*/ 2663391 w 2663391"/>
              <a:gd name="connsiteY1" fmla="*/ 0 h 1377769"/>
              <a:gd name="connsiteX2" fmla="*/ 2663391 w 2663391"/>
              <a:gd name="connsiteY2" fmla="*/ 1367900 h 1377769"/>
              <a:gd name="connsiteX3" fmla="*/ 76434 w 2663391"/>
              <a:gd name="connsiteY3" fmla="*/ 1377769 h 1377769"/>
              <a:gd name="connsiteX4" fmla="*/ 0 w 2663391"/>
              <a:gd name="connsiteY4" fmla="*/ 0 h 1377769"/>
              <a:gd name="connsiteX0" fmla="*/ 0 w 2663391"/>
              <a:gd name="connsiteY0" fmla="*/ 0 h 1368855"/>
              <a:gd name="connsiteX1" fmla="*/ 2663391 w 2663391"/>
              <a:gd name="connsiteY1" fmla="*/ 0 h 1368855"/>
              <a:gd name="connsiteX2" fmla="*/ 2663391 w 2663391"/>
              <a:gd name="connsiteY2" fmla="*/ 1367900 h 1368855"/>
              <a:gd name="connsiteX3" fmla="*/ 75482 w 2663391"/>
              <a:gd name="connsiteY3" fmla="*/ 1368855 h 1368855"/>
              <a:gd name="connsiteX4" fmla="*/ 0 w 2663391"/>
              <a:gd name="connsiteY4" fmla="*/ 0 h 1368855"/>
              <a:gd name="connsiteX0" fmla="*/ 0 w 2663391"/>
              <a:gd name="connsiteY0" fmla="*/ 0 h 1367900"/>
              <a:gd name="connsiteX1" fmla="*/ 2663391 w 2663391"/>
              <a:gd name="connsiteY1" fmla="*/ 0 h 1367900"/>
              <a:gd name="connsiteX2" fmla="*/ 2663391 w 2663391"/>
              <a:gd name="connsiteY2" fmla="*/ 1367900 h 1367900"/>
              <a:gd name="connsiteX3" fmla="*/ 74530 w 2663391"/>
              <a:gd name="connsiteY3" fmla="*/ 1359941 h 1367900"/>
              <a:gd name="connsiteX4" fmla="*/ 0 w 2663391"/>
              <a:gd name="connsiteY4" fmla="*/ 0 h 1367900"/>
              <a:gd name="connsiteX0" fmla="*/ 0 w 2663391"/>
              <a:gd name="connsiteY0" fmla="*/ 0 h 1367900"/>
              <a:gd name="connsiteX1" fmla="*/ 2663391 w 2663391"/>
              <a:gd name="connsiteY1" fmla="*/ 0 h 1367900"/>
              <a:gd name="connsiteX2" fmla="*/ 2663391 w 2663391"/>
              <a:gd name="connsiteY2" fmla="*/ 1367900 h 1367900"/>
              <a:gd name="connsiteX3" fmla="*/ 74530 w 2663391"/>
              <a:gd name="connsiteY3" fmla="*/ 1359942 h 1367900"/>
              <a:gd name="connsiteX4" fmla="*/ 0 w 2663391"/>
              <a:gd name="connsiteY4" fmla="*/ 0 h 136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391" h="1367900">
                <a:moveTo>
                  <a:pt x="0" y="0"/>
                </a:moveTo>
                <a:lnTo>
                  <a:pt x="2663391" y="0"/>
                </a:lnTo>
                <a:lnTo>
                  <a:pt x="2663391" y="1367900"/>
                </a:lnTo>
                <a:lnTo>
                  <a:pt x="74530" y="13599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466850" y="4991101"/>
            <a:ext cx="7134225" cy="8572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 kumimoji="0" lang="he-IL" sz="3000" b="0" kern="1200" cap="none" spc="0" baseline="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dirty="0" smtClean="0"/>
              <a:t>לחץ כדי לערוך סגנון כותרת משנה של תבנית בסיס</a:t>
            </a:r>
            <a:endParaRPr kumimoji="0" lang="en-US" dirty="0"/>
          </a:p>
        </p:txBody>
      </p:sp>
      <p:cxnSp>
        <p:nvCxnSpPr>
          <p:cNvPr id="16" name="מחבר ישר 15"/>
          <p:cNvCxnSpPr/>
          <p:nvPr userDrawn="1"/>
        </p:nvCxnSpPr>
        <p:spPr>
          <a:xfrm>
            <a:off x="112143" y="1228725"/>
            <a:ext cx="2297682" cy="0"/>
          </a:xfrm>
          <a:prstGeom prst="line">
            <a:avLst/>
          </a:prstGeom>
          <a:ln w="15875">
            <a:solidFill>
              <a:srgbClr val="F61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 descr="final_logo_vect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68323" y="409576"/>
            <a:ext cx="2145919" cy="757524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1428751" y="1676401"/>
            <a:ext cx="7172324" cy="1590674"/>
          </a:xfrm>
          <a:ln>
            <a:noFill/>
          </a:ln>
        </p:spPr>
        <p:txBody>
          <a:bodyPr anchor="b">
            <a:normAutofit/>
          </a:bodyPr>
          <a:lstStyle>
            <a:lvl1pPr marL="0" indent="0" algn="r">
              <a:lnSpc>
                <a:spcPts val="4700"/>
              </a:lnSpc>
              <a:defRPr sz="4400" b="0" cap="none" spc="0">
                <a:ln w="12700">
                  <a:noFill/>
                  <a:prstDash val="solid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grpSp>
        <p:nvGrpSpPr>
          <p:cNvPr id="14" name="קבוצה 13"/>
          <p:cNvGrpSpPr/>
          <p:nvPr userDrawn="1"/>
        </p:nvGrpSpPr>
        <p:grpSpPr>
          <a:xfrm>
            <a:off x="104775" y="142876"/>
            <a:ext cx="8943976" cy="6572249"/>
            <a:chOff x="104775" y="142876"/>
            <a:chExt cx="8943976" cy="6572249"/>
          </a:xfrm>
        </p:grpSpPr>
        <p:sp>
          <p:nvSpPr>
            <p:cNvPr id="15" name="מלבן 14"/>
            <p:cNvSpPr/>
            <p:nvPr userDrawn="1"/>
          </p:nvSpPr>
          <p:spPr>
            <a:xfrm>
              <a:off x="104775" y="171452"/>
              <a:ext cx="8915400" cy="65436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25400" dist="25400" dir="5400000" algn="ctr" rotWithShape="0">
                <a:schemeClr val="bg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מלבן 16"/>
            <p:cNvSpPr/>
            <p:nvPr userDrawn="1"/>
          </p:nvSpPr>
          <p:spPr>
            <a:xfrm>
              <a:off x="133351" y="142876"/>
              <a:ext cx="8915400" cy="6553281"/>
            </a:xfrm>
            <a:prstGeom prst="rect">
              <a:avLst/>
            </a:prstGeom>
            <a:noFill/>
            <a:ln w="12700">
              <a:solidFill>
                <a:srgbClr val="F6195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7930" y="6610038"/>
            <a:ext cx="2133600" cy="3017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EB473EFB-C635-479C-B1C2-6ABB419AC27E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532100" y="6610959"/>
            <a:ext cx="2761123" cy="300831"/>
          </a:xfrm>
        </p:spPr>
        <p:txBody>
          <a:bodyPr/>
          <a:lstStyle>
            <a:lvl1pPr algn="ctr"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84520" y="6719449"/>
            <a:ext cx="502920" cy="1874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947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 descr="Untitled-3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 flipV="1">
            <a:off x="4894725" y="2581837"/>
            <a:ext cx="6526307" cy="1721218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>
            <a:lvl1pPr marL="219075" indent="-257175">
              <a:buClr>
                <a:srgbClr val="F6195E"/>
              </a:buClr>
              <a:buSzPct val="60000"/>
              <a:defRPr>
                <a:latin typeface="Arial" pitchFamily="34" charset="0"/>
                <a:cs typeface="Arial" pitchFamily="34" charset="0"/>
              </a:defRPr>
            </a:lvl1pPr>
            <a:lvl2pPr marL="714375" indent="-177800">
              <a:buClr>
                <a:srgbClr val="F6195E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 marL="990600" indent="-114300">
              <a:buClr>
                <a:srgbClr val="F6195E"/>
              </a:buClr>
              <a:defRPr>
                <a:latin typeface="Arial" pitchFamily="34" charset="0"/>
                <a:cs typeface="Arial" pitchFamily="34" charset="0"/>
              </a:defRPr>
            </a:lvl3pPr>
            <a:lvl4pPr marL="1343025" indent="-180975">
              <a:buClr>
                <a:srgbClr val="F6195E"/>
              </a:buClr>
              <a:defRPr>
                <a:latin typeface="Arial" pitchFamily="34" charset="0"/>
                <a:cs typeface="Arial" pitchFamily="34" charset="0"/>
              </a:defRPr>
            </a:lvl4pPr>
            <a:lvl5pPr marL="1524000" indent="-133350">
              <a:buClr>
                <a:srgbClr val="F6195E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7930" y="6610038"/>
            <a:ext cx="2133600" cy="3017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4E1F25D3-3103-42CB-9434-EC5711628184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532100" y="6610959"/>
            <a:ext cx="2761123" cy="300831"/>
          </a:xfrm>
        </p:spPr>
        <p:txBody>
          <a:bodyPr/>
          <a:lstStyle>
            <a:lvl1pPr algn="ctr"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84520" y="6719449"/>
            <a:ext cx="502920" cy="1874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1095375"/>
          </a:xfrm>
        </p:spPr>
        <p:txBody>
          <a:bodyPr/>
          <a:lstStyle>
            <a:lvl1pPr marL="0">
              <a:defRPr b="1">
                <a:ln w="6350">
                  <a:noFill/>
                </a:ln>
                <a:solidFill>
                  <a:schemeClr val="bg2"/>
                </a:solidFill>
                <a:effectLst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pic>
        <p:nvPicPr>
          <p:cNvPr id="18" name="תמונה 17" descr="final_logo_vector.png"/>
          <p:cNvPicPr>
            <a:picLocks noChangeAspect="1"/>
          </p:cNvPicPr>
          <p:nvPr userDrawn="1"/>
        </p:nvPicPr>
        <p:blipFill>
          <a:blip r:embed="rId3" cstate="print"/>
          <a:srcRect b="3625"/>
          <a:stretch>
            <a:fillRect/>
          </a:stretch>
        </p:blipFill>
        <p:spPr>
          <a:xfrm>
            <a:off x="331614" y="6158736"/>
            <a:ext cx="1568053" cy="533465"/>
          </a:xfrm>
          <a:prstGeom prst="rect">
            <a:avLst/>
          </a:prstGeom>
        </p:spPr>
      </p:pic>
      <p:grpSp>
        <p:nvGrpSpPr>
          <p:cNvPr id="16" name="קבוצה 15"/>
          <p:cNvGrpSpPr/>
          <p:nvPr userDrawn="1"/>
        </p:nvGrpSpPr>
        <p:grpSpPr>
          <a:xfrm>
            <a:off x="104775" y="142876"/>
            <a:ext cx="8943976" cy="6572249"/>
            <a:chOff x="104775" y="142876"/>
            <a:chExt cx="8943976" cy="6572249"/>
          </a:xfrm>
        </p:grpSpPr>
        <p:sp>
          <p:nvSpPr>
            <p:cNvPr id="14" name="מלבן 13"/>
            <p:cNvSpPr/>
            <p:nvPr userDrawn="1"/>
          </p:nvSpPr>
          <p:spPr>
            <a:xfrm>
              <a:off x="104775" y="171452"/>
              <a:ext cx="8915400" cy="65436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25400" dist="25400" dir="5400000" algn="ctr" rotWithShape="0">
                <a:schemeClr val="bg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מלבן 14"/>
            <p:cNvSpPr/>
            <p:nvPr userDrawn="1"/>
          </p:nvSpPr>
          <p:spPr>
            <a:xfrm>
              <a:off x="133351" y="142876"/>
              <a:ext cx="8915400" cy="6553281"/>
            </a:xfrm>
            <a:prstGeom prst="rect">
              <a:avLst/>
            </a:prstGeom>
            <a:noFill/>
            <a:ln w="12700">
              <a:solidFill>
                <a:srgbClr val="F6195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123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תמונה 24" descr="Untitled-3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 flipV="1">
            <a:off x="4894725" y="2581837"/>
            <a:ext cx="6526307" cy="1721218"/>
          </a:xfrm>
          <a:prstGeom prst="rect">
            <a:avLst/>
          </a:prstGeom>
        </p:spPr>
      </p:pic>
      <p:grpSp>
        <p:nvGrpSpPr>
          <p:cNvPr id="21" name="קבוצה 20"/>
          <p:cNvGrpSpPr/>
          <p:nvPr userDrawn="1"/>
        </p:nvGrpSpPr>
        <p:grpSpPr>
          <a:xfrm>
            <a:off x="104775" y="142876"/>
            <a:ext cx="8943976" cy="6572249"/>
            <a:chOff x="104775" y="142876"/>
            <a:chExt cx="8943976" cy="6572249"/>
          </a:xfrm>
        </p:grpSpPr>
        <p:sp>
          <p:nvSpPr>
            <p:cNvPr id="23" name="מלבן 22"/>
            <p:cNvSpPr/>
            <p:nvPr userDrawn="1"/>
          </p:nvSpPr>
          <p:spPr>
            <a:xfrm>
              <a:off x="104775" y="171452"/>
              <a:ext cx="8915400" cy="65436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25400" dist="25400" dir="5400000" algn="ctr" rotWithShape="0">
                <a:schemeClr val="bg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מלבן 23"/>
            <p:cNvSpPr/>
            <p:nvPr userDrawn="1"/>
          </p:nvSpPr>
          <p:spPr>
            <a:xfrm>
              <a:off x="133351" y="142876"/>
              <a:ext cx="8915400" cy="6553281"/>
            </a:xfrm>
            <a:prstGeom prst="rect">
              <a:avLst/>
            </a:prstGeom>
            <a:noFill/>
            <a:ln w="12700">
              <a:solidFill>
                <a:srgbClr val="F6195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>
            <a:lvl1pPr marL="219075" indent="-257175">
              <a:buClr>
                <a:srgbClr val="4BD4F8"/>
              </a:buClr>
              <a:buSzPct val="60000"/>
              <a:defRPr>
                <a:latin typeface="Arial" pitchFamily="34" charset="0"/>
                <a:cs typeface="Arial" pitchFamily="34" charset="0"/>
              </a:defRPr>
            </a:lvl1pPr>
            <a:lvl2pPr marL="714375" indent="-177800">
              <a:buClr>
                <a:srgbClr val="4BD4F8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 marL="990600" indent="-114300">
              <a:buClr>
                <a:srgbClr val="4BD4F8"/>
              </a:buClr>
              <a:defRPr>
                <a:latin typeface="Arial" pitchFamily="34" charset="0"/>
                <a:cs typeface="Arial" pitchFamily="34" charset="0"/>
              </a:defRPr>
            </a:lvl3pPr>
            <a:lvl4pPr marL="1343025" indent="-180975">
              <a:buClr>
                <a:srgbClr val="4BD4F8"/>
              </a:buClr>
              <a:defRPr>
                <a:latin typeface="Arial" pitchFamily="34" charset="0"/>
                <a:cs typeface="Arial" pitchFamily="34" charset="0"/>
              </a:defRPr>
            </a:lvl4pPr>
            <a:lvl5pPr marL="1524000" indent="-133350">
              <a:buClr>
                <a:srgbClr val="4BD4F8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1095375"/>
          </a:xfrm>
        </p:spPr>
        <p:txBody>
          <a:bodyPr/>
          <a:lstStyle>
            <a:lvl1pPr marL="0">
              <a:defRPr b="1">
                <a:ln w="6350">
                  <a:noFill/>
                </a:ln>
                <a:solidFill>
                  <a:schemeClr val="bg2"/>
                </a:solidFill>
                <a:effectLst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pic>
        <p:nvPicPr>
          <p:cNvPr id="16" name="תמונה 15" descr="final_logo_vector.png"/>
          <p:cNvPicPr>
            <a:picLocks noChangeAspect="1"/>
          </p:cNvPicPr>
          <p:nvPr userDrawn="1"/>
        </p:nvPicPr>
        <p:blipFill>
          <a:blip r:embed="rId3" cstate="print"/>
          <a:srcRect b="3625"/>
          <a:stretch>
            <a:fillRect/>
          </a:stretch>
        </p:blipFill>
        <p:spPr>
          <a:xfrm>
            <a:off x="331614" y="6158736"/>
            <a:ext cx="1568053" cy="533465"/>
          </a:xfrm>
          <a:prstGeom prst="rect">
            <a:avLst/>
          </a:prstGeom>
        </p:spPr>
      </p:pic>
      <p:sp>
        <p:nvSpPr>
          <p:cNvPr id="12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7930" y="6610038"/>
            <a:ext cx="2133600" cy="3017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0C368DF2-04FF-4ADB-B817-0AA2CBE9F678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532100" y="6610959"/>
            <a:ext cx="2761123" cy="300831"/>
          </a:xfrm>
        </p:spPr>
        <p:txBody>
          <a:bodyPr/>
          <a:lstStyle>
            <a:lvl1pPr algn="ctr"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84520" y="6719449"/>
            <a:ext cx="502920" cy="1874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9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97C2-7BB3-42EB-915F-681FF3276CCC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שקופית כותרת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תמונה 19" descr="Untitled-3c.png"/>
          <p:cNvPicPr>
            <a:picLocks noChangeAspect="1"/>
          </p:cNvPicPr>
          <p:nvPr userDrawn="1"/>
        </p:nvPicPr>
        <p:blipFill>
          <a:blip r:embed="rId3" cstate="print"/>
          <a:srcRect r="4727"/>
          <a:stretch>
            <a:fillRect/>
          </a:stretch>
        </p:blipFill>
        <p:spPr>
          <a:xfrm>
            <a:off x="129396" y="201899"/>
            <a:ext cx="8902461" cy="2981248"/>
          </a:xfrm>
          <a:prstGeom prst="rect">
            <a:avLst/>
          </a:prstGeom>
        </p:spPr>
      </p:pic>
      <p:sp>
        <p:nvSpPr>
          <p:cNvPr id="18" name="צורה חופשית 17"/>
          <p:cNvSpPr/>
          <p:nvPr userDrawn="1"/>
        </p:nvSpPr>
        <p:spPr>
          <a:xfrm rot="365734">
            <a:off x="-9856" y="169525"/>
            <a:ext cx="2663391" cy="1367900"/>
          </a:xfrm>
          <a:custGeom>
            <a:avLst/>
            <a:gdLst>
              <a:gd name="connsiteX0" fmla="*/ 0 w 2663391"/>
              <a:gd name="connsiteY0" fmla="*/ 0 h 1367900"/>
              <a:gd name="connsiteX1" fmla="*/ 2663391 w 2663391"/>
              <a:gd name="connsiteY1" fmla="*/ 0 h 1367900"/>
              <a:gd name="connsiteX2" fmla="*/ 2663391 w 2663391"/>
              <a:gd name="connsiteY2" fmla="*/ 1367900 h 1367900"/>
              <a:gd name="connsiteX3" fmla="*/ 0 w 2663391"/>
              <a:gd name="connsiteY3" fmla="*/ 1367900 h 1367900"/>
              <a:gd name="connsiteX4" fmla="*/ 0 w 2663391"/>
              <a:gd name="connsiteY4" fmla="*/ 0 h 1367900"/>
              <a:gd name="connsiteX0" fmla="*/ 0 w 2663391"/>
              <a:gd name="connsiteY0" fmla="*/ 0 h 1377769"/>
              <a:gd name="connsiteX1" fmla="*/ 2663391 w 2663391"/>
              <a:gd name="connsiteY1" fmla="*/ 0 h 1377769"/>
              <a:gd name="connsiteX2" fmla="*/ 2663391 w 2663391"/>
              <a:gd name="connsiteY2" fmla="*/ 1367900 h 1377769"/>
              <a:gd name="connsiteX3" fmla="*/ 76434 w 2663391"/>
              <a:gd name="connsiteY3" fmla="*/ 1377769 h 1377769"/>
              <a:gd name="connsiteX4" fmla="*/ 0 w 2663391"/>
              <a:gd name="connsiteY4" fmla="*/ 0 h 1377769"/>
              <a:gd name="connsiteX0" fmla="*/ 0 w 2663391"/>
              <a:gd name="connsiteY0" fmla="*/ 0 h 1368855"/>
              <a:gd name="connsiteX1" fmla="*/ 2663391 w 2663391"/>
              <a:gd name="connsiteY1" fmla="*/ 0 h 1368855"/>
              <a:gd name="connsiteX2" fmla="*/ 2663391 w 2663391"/>
              <a:gd name="connsiteY2" fmla="*/ 1367900 h 1368855"/>
              <a:gd name="connsiteX3" fmla="*/ 75482 w 2663391"/>
              <a:gd name="connsiteY3" fmla="*/ 1368855 h 1368855"/>
              <a:gd name="connsiteX4" fmla="*/ 0 w 2663391"/>
              <a:gd name="connsiteY4" fmla="*/ 0 h 1368855"/>
              <a:gd name="connsiteX0" fmla="*/ 0 w 2663391"/>
              <a:gd name="connsiteY0" fmla="*/ 0 h 1367900"/>
              <a:gd name="connsiteX1" fmla="*/ 2663391 w 2663391"/>
              <a:gd name="connsiteY1" fmla="*/ 0 h 1367900"/>
              <a:gd name="connsiteX2" fmla="*/ 2663391 w 2663391"/>
              <a:gd name="connsiteY2" fmla="*/ 1367900 h 1367900"/>
              <a:gd name="connsiteX3" fmla="*/ 74530 w 2663391"/>
              <a:gd name="connsiteY3" fmla="*/ 1359941 h 1367900"/>
              <a:gd name="connsiteX4" fmla="*/ 0 w 2663391"/>
              <a:gd name="connsiteY4" fmla="*/ 0 h 1367900"/>
              <a:gd name="connsiteX0" fmla="*/ 0 w 2663391"/>
              <a:gd name="connsiteY0" fmla="*/ 0 h 1367900"/>
              <a:gd name="connsiteX1" fmla="*/ 2663391 w 2663391"/>
              <a:gd name="connsiteY1" fmla="*/ 0 h 1367900"/>
              <a:gd name="connsiteX2" fmla="*/ 2663391 w 2663391"/>
              <a:gd name="connsiteY2" fmla="*/ 1367900 h 1367900"/>
              <a:gd name="connsiteX3" fmla="*/ 74530 w 2663391"/>
              <a:gd name="connsiteY3" fmla="*/ 1359942 h 1367900"/>
              <a:gd name="connsiteX4" fmla="*/ 0 w 2663391"/>
              <a:gd name="connsiteY4" fmla="*/ 0 h 136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391" h="1367900">
                <a:moveTo>
                  <a:pt x="0" y="0"/>
                </a:moveTo>
                <a:lnTo>
                  <a:pt x="2663391" y="0"/>
                </a:lnTo>
                <a:lnTo>
                  <a:pt x="2663391" y="1367900"/>
                </a:lnTo>
                <a:lnTo>
                  <a:pt x="74530" y="13599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466850" y="4991101"/>
            <a:ext cx="7134225" cy="8572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 kumimoji="0" lang="he-IL" sz="3000" b="0" kern="1200" cap="none" spc="0" baseline="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dirty="0" smtClean="0"/>
              <a:t>לחץ כדי לערוך סגנון כותרת משנה של תבנית בסיס</a:t>
            </a:r>
            <a:endParaRPr kumimoji="0" lang="en-US" dirty="0"/>
          </a:p>
        </p:txBody>
      </p:sp>
      <p:cxnSp>
        <p:nvCxnSpPr>
          <p:cNvPr id="16" name="מחבר ישר 15"/>
          <p:cNvCxnSpPr/>
          <p:nvPr userDrawn="1"/>
        </p:nvCxnSpPr>
        <p:spPr>
          <a:xfrm>
            <a:off x="112143" y="1228725"/>
            <a:ext cx="2297682" cy="0"/>
          </a:xfrm>
          <a:prstGeom prst="line">
            <a:avLst/>
          </a:prstGeom>
          <a:ln w="15875">
            <a:solidFill>
              <a:srgbClr val="F61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 descr="final_logo_vect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68323" y="409576"/>
            <a:ext cx="2145919" cy="757524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1428751" y="1676401"/>
            <a:ext cx="7172324" cy="1590674"/>
          </a:xfrm>
          <a:ln>
            <a:noFill/>
          </a:ln>
        </p:spPr>
        <p:txBody>
          <a:bodyPr anchor="b">
            <a:normAutofit/>
          </a:bodyPr>
          <a:lstStyle>
            <a:lvl1pPr marL="0" indent="0" algn="r">
              <a:lnSpc>
                <a:spcPts val="4700"/>
              </a:lnSpc>
              <a:defRPr sz="4400" b="0" cap="none" spc="0">
                <a:ln w="12700">
                  <a:noFill/>
                  <a:prstDash val="solid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grpSp>
        <p:nvGrpSpPr>
          <p:cNvPr id="14" name="קבוצה 13"/>
          <p:cNvGrpSpPr/>
          <p:nvPr userDrawn="1"/>
        </p:nvGrpSpPr>
        <p:grpSpPr>
          <a:xfrm>
            <a:off x="104775" y="142876"/>
            <a:ext cx="8943976" cy="6572249"/>
            <a:chOff x="104775" y="142876"/>
            <a:chExt cx="8943976" cy="6572249"/>
          </a:xfrm>
        </p:grpSpPr>
        <p:sp>
          <p:nvSpPr>
            <p:cNvPr id="15" name="מלבן 14"/>
            <p:cNvSpPr/>
            <p:nvPr userDrawn="1"/>
          </p:nvSpPr>
          <p:spPr>
            <a:xfrm>
              <a:off x="104775" y="171452"/>
              <a:ext cx="8915400" cy="65436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25400" dist="25400" dir="5400000" algn="ctr" rotWithShape="0">
                <a:schemeClr val="bg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מלבן 16"/>
            <p:cNvSpPr/>
            <p:nvPr userDrawn="1"/>
          </p:nvSpPr>
          <p:spPr>
            <a:xfrm>
              <a:off x="133351" y="142876"/>
              <a:ext cx="8915400" cy="6553281"/>
            </a:xfrm>
            <a:prstGeom prst="rect">
              <a:avLst/>
            </a:prstGeom>
            <a:noFill/>
            <a:ln w="12700">
              <a:solidFill>
                <a:srgbClr val="F6195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7930" y="6610038"/>
            <a:ext cx="2133600" cy="3017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EB473EFB-C635-479C-B1C2-6ABB419AC27E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532100" y="6610959"/>
            <a:ext cx="2761123" cy="300831"/>
          </a:xfrm>
        </p:spPr>
        <p:txBody>
          <a:bodyPr/>
          <a:lstStyle>
            <a:lvl1pPr algn="ctr"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84520" y="6719449"/>
            <a:ext cx="502920" cy="1874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45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 descr="Untitled-3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 flipV="1">
            <a:off x="4894725" y="2581837"/>
            <a:ext cx="6526307" cy="1721218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>
            <a:lvl1pPr marL="219075" indent="-257175">
              <a:buClr>
                <a:srgbClr val="F6195E"/>
              </a:buClr>
              <a:buSzPct val="60000"/>
              <a:defRPr>
                <a:latin typeface="Arial" pitchFamily="34" charset="0"/>
                <a:cs typeface="Arial" pitchFamily="34" charset="0"/>
              </a:defRPr>
            </a:lvl1pPr>
            <a:lvl2pPr marL="714375" indent="-177800">
              <a:buClr>
                <a:srgbClr val="F6195E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 marL="990600" indent="-114300">
              <a:buClr>
                <a:srgbClr val="F6195E"/>
              </a:buClr>
              <a:defRPr>
                <a:latin typeface="Arial" pitchFamily="34" charset="0"/>
                <a:cs typeface="Arial" pitchFamily="34" charset="0"/>
              </a:defRPr>
            </a:lvl3pPr>
            <a:lvl4pPr marL="1343025" indent="-180975">
              <a:buClr>
                <a:srgbClr val="F6195E"/>
              </a:buClr>
              <a:defRPr>
                <a:latin typeface="Arial" pitchFamily="34" charset="0"/>
                <a:cs typeface="Arial" pitchFamily="34" charset="0"/>
              </a:defRPr>
            </a:lvl4pPr>
            <a:lvl5pPr marL="1524000" indent="-133350">
              <a:buClr>
                <a:srgbClr val="F6195E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7930" y="6610038"/>
            <a:ext cx="2133600" cy="3017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4E1F25D3-3103-42CB-9434-EC5711628184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532100" y="6610959"/>
            <a:ext cx="2761123" cy="300831"/>
          </a:xfrm>
        </p:spPr>
        <p:txBody>
          <a:bodyPr/>
          <a:lstStyle>
            <a:lvl1pPr algn="ctr"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84520" y="6719449"/>
            <a:ext cx="502920" cy="1874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1095375"/>
          </a:xfrm>
        </p:spPr>
        <p:txBody>
          <a:bodyPr/>
          <a:lstStyle>
            <a:lvl1pPr marL="0">
              <a:defRPr b="1">
                <a:ln w="6350">
                  <a:noFill/>
                </a:ln>
                <a:solidFill>
                  <a:schemeClr val="bg2"/>
                </a:solidFill>
                <a:effectLst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pic>
        <p:nvPicPr>
          <p:cNvPr id="18" name="תמונה 17" descr="final_logo_vector.png"/>
          <p:cNvPicPr>
            <a:picLocks noChangeAspect="1"/>
          </p:cNvPicPr>
          <p:nvPr userDrawn="1"/>
        </p:nvPicPr>
        <p:blipFill>
          <a:blip r:embed="rId3" cstate="print"/>
          <a:srcRect b="3625"/>
          <a:stretch>
            <a:fillRect/>
          </a:stretch>
        </p:blipFill>
        <p:spPr>
          <a:xfrm>
            <a:off x="331614" y="6158736"/>
            <a:ext cx="1568053" cy="533465"/>
          </a:xfrm>
          <a:prstGeom prst="rect">
            <a:avLst/>
          </a:prstGeom>
        </p:spPr>
      </p:pic>
      <p:grpSp>
        <p:nvGrpSpPr>
          <p:cNvPr id="16" name="קבוצה 15"/>
          <p:cNvGrpSpPr/>
          <p:nvPr userDrawn="1"/>
        </p:nvGrpSpPr>
        <p:grpSpPr>
          <a:xfrm>
            <a:off x="104775" y="142876"/>
            <a:ext cx="8943976" cy="6572249"/>
            <a:chOff x="104775" y="142876"/>
            <a:chExt cx="8943976" cy="6572249"/>
          </a:xfrm>
        </p:grpSpPr>
        <p:sp>
          <p:nvSpPr>
            <p:cNvPr id="14" name="מלבן 13"/>
            <p:cNvSpPr/>
            <p:nvPr userDrawn="1"/>
          </p:nvSpPr>
          <p:spPr>
            <a:xfrm>
              <a:off x="104775" y="171452"/>
              <a:ext cx="8915400" cy="65436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25400" dist="25400" dir="5400000" algn="ctr" rotWithShape="0">
                <a:schemeClr val="bg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מלבן 14"/>
            <p:cNvSpPr/>
            <p:nvPr userDrawn="1"/>
          </p:nvSpPr>
          <p:spPr>
            <a:xfrm>
              <a:off x="133351" y="142876"/>
              <a:ext cx="8915400" cy="6553281"/>
            </a:xfrm>
            <a:prstGeom prst="rect">
              <a:avLst/>
            </a:prstGeom>
            <a:noFill/>
            <a:ln w="12700">
              <a:solidFill>
                <a:srgbClr val="F6195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782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תמונה 24" descr="Untitled-3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 flipV="1">
            <a:off x="4894725" y="2581837"/>
            <a:ext cx="6526307" cy="1721218"/>
          </a:xfrm>
          <a:prstGeom prst="rect">
            <a:avLst/>
          </a:prstGeom>
        </p:spPr>
      </p:pic>
      <p:grpSp>
        <p:nvGrpSpPr>
          <p:cNvPr id="21" name="קבוצה 20"/>
          <p:cNvGrpSpPr/>
          <p:nvPr userDrawn="1"/>
        </p:nvGrpSpPr>
        <p:grpSpPr>
          <a:xfrm>
            <a:off x="104775" y="142876"/>
            <a:ext cx="8943976" cy="6572249"/>
            <a:chOff x="104775" y="142876"/>
            <a:chExt cx="8943976" cy="6572249"/>
          </a:xfrm>
        </p:grpSpPr>
        <p:sp>
          <p:nvSpPr>
            <p:cNvPr id="23" name="מלבן 22"/>
            <p:cNvSpPr/>
            <p:nvPr userDrawn="1"/>
          </p:nvSpPr>
          <p:spPr>
            <a:xfrm>
              <a:off x="104775" y="171452"/>
              <a:ext cx="8915400" cy="65436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25400" dist="25400" dir="5400000" algn="ctr" rotWithShape="0">
                <a:schemeClr val="bg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מלבן 23"/>
            <p:cNvSpPr/>
            <p:nvPr userDrawn="1"/>
          </p:nvSpPr>
          <p:spPr>
            <a:xfrm>
              <a:off x="133351" y="142876"/>
              <a:ext cx="8915400" cy="6553281"/>
            </a:xfrm>
            <a:prstGeom prst="rect">
              <a:avLst/>
            </a:prstGeom>
            <a:noFill/>
            <a:ln w="12700">
              <a:solidFill>
                <a:srgbClr val="F6195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>
            <a:lvl1pPr marL="219075" indent="-257175">
              <a:buClr>
                <a:srgbClr val="4BD4F8"/>
              </a:buClr>
              <a:buSzPct val="60000"/>
              <a:defRPr>
                <a:latin typeface="Arial" pitchFamily="34" charset="0"/>
                <a:cs typeface="Arial" pitchFamily="34" charset="0"/>
              </a:defRPr>
            </a:lvl1pPr>
            <a:lvl2pPr marL="714375" indent="-177800">
              <a:buClr>
                <a:srgbClr val="4BD4F8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 marL="990600" indent="-114300">
              <a:buClr>
                <a:srgbClr val="4BD4F8"/>
              </a:buClr>
              <a:defRPr>
                <a:latin typeface="Arial" pitchFamily="34" charset="0"/>
                <a:cs typeface="Arial" pitchFamily="34" charset="0"/>
              </a:defRPr>
            </a:lvl3pPr>
            <a:lvl4pPr marL="1343025" indent="-180975">
              <a:buClr>
                <a:srgbClr val="4BD4F8"/>
              </a:buClr>
              <a:defRPr>
                <a:latin typeface="Arial" pitchFamily="34" charset="0"/>
                <a:cs typeface="Arial" pitchFamily="34" charset="0"/>
              </a:defRPr>
            </a:lvl4pPr>
            <a:lvl5pPr marL="1524000" indent="-133350">
              <a:buClr>
                <a:srgbClr val="4BD4F8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1095375"/>
          </a:xfrm>
        </p:spPr>
        <p:txBody>
          <a:bodyPr/>
          <a:lstStyle>
            <a:lvl1pPr marL="0">
              <a:defRPr b="1">
                <a:ln w="6350">
                  <a:noFill/>
                </a:ln>
                <a:solidFill>
                  <a:schemeClr val="bg2"/>
                </a:solidFill>
                <a:effectLst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pic>
        <p:nvPicPr>
          <p:cNvPr id="16" name="תמונה 15" descr="final_logo_vector.png"/>
          <p:cNvPicPr>
            <a:picLocks noChangeAspect="1"/>
          </p:cNvPicPr>
          <p:nvPr userDrawn="1"/>
        </p:nvPicPr>
        <p:blipFill>
          <a:blip r:embed="rId3" cstate="print"/>
          <a:srcRect b="3625"/>
          <a:stretch>
            <a:fillRect/>
          </a:stretch>
        </p:blipFill>
        <p:spPr>
          <a:xfrm>
            <a:off x="331614" y="6158736"/>
            <a:ext cx="1568053" cy="533465"/>
          </a:xfrm>
          <a:prstGeom prst="rect">
            <a:avLst/>
          </a:prstGeom>
        </p:spPr>
      </p:pic>
      <p:sp>
        <p:nvSpPr>
          <p:cNvPr id="12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7930" y="6610038"/>
            <a:ext cx="2133600" cy="3017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0C368DF2-04FF-4ADB-B817-0AA2CBE9F678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532100" y="6610959"/>
            <a:ext cx="2761123" cy="300831"/>
          </a:xfrm>
        </p:spPr>
        <p:txBody>
          <a:bodyPr/>
          <a:lstStyle>
            <a:lvl1pPr algn="ctr"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84520" y="6719449"/>
            <a:ext cx="502920" cy="18745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070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97C2-7BB3-42EB-915F-681FF3276CCC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52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527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272808" cy="45365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_June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1880" y="6021288"/>
            <a:ext cx="2016224" cy="6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732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451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57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82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027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516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646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29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03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9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298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527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272808" cy="45365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_June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1880" y="6021288"/>
            <a:ext cx="2016224" cy="6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019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221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72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83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69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313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846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00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23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356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719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30FAD-545E-4A7F-80F9-8578409D626C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813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FE60-CD76-4BFC-8C46-C2B19D7E47D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4222-0097-49AE-B8BF-1B40031AE87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תמונה 6"/>
          <p:cNvSpPr>
            <a:spLocks noGrp="1"/>
          </p:cNvSpPr>
          <p:nvPr>
            <p:ph type="pic" sz="quarter" idx="13"/>
          </p:nvPr>
        </p:nvSpPr>
        <p:spPr>
          <a:xfrm>
            <a:off x="179388" y="5949950"/>
            <a:ext cx="2232025" cy="792163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0947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05C3-0D86-4E60-8DDD-F0E1A5B0C123}" type="datetimeFigureOut">
              <a:rPr lang="he-IL" smtClean="0"/>
              <a:pPr/>
              <a:t>ט'/ניסן/תשע"ה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18C04-C6E5-421A-82D0-3906B2D3003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514769"/>
            <a:ext cx="8229600" cy="1275931"/>
          </a:xfrm>
          <a:prstGeom prst="rect">
            <a:avLst/>
          </a:prstGeom>
        </p:spPr>
        <p:txBody>
          <a:bodyPr vert="horz" wrap="square" lIns="0" rIns="0" anchor="ctr">
            <a:normAutofit/>
          </a:bodyPr>
          <a:lstStyle/>
          <a:p>
            <a:r>
              <a:rPr kumimoji="0" lang="he-IL" dirty="0" smtClean="0"/>
              <a:t>איך תדע אם יש לה הפרעת קשב וריכוז?</a:t>
            </a:r>
            <a:endParaRPr kumimoji="0" lang="en-US" dirty="0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dirty="0" smtClean="0"/>
              <a:t>חברת </a:t>
            </a:r>
            <a:r>
              <a:rPr kumimoji="0" lang="he-IL" dirty="0" err="1" smtClean="0"/>
              <a:t>נוירוטק</a:t>
            </a:r>
            <a:r>
              <a:rPr kumimoji="0" lang="he-IL" dirty="0" smtClean="0"/>
              <a:t> מפתחת הטכנולוגיה החדשנית  לאבחון הפרעות קשב וריכוז</a:t>
            </a:r>
          </a:p>
          <a:p>
            <a:pPr lvl="0" eaLnBrk="1" latinLnBrk="0" hangingPunct="1"/>
            <a:r>
              <a:rPr kumimoji="0" lang="he-IL" dirty="0" smtClean="0"/>
              <a:t>כובש מקום מרכזי בכלים חדשניים </a:t>
            </a:r>
          </a:p>
          <a:p>
            <a:pPr lvl="1" eaLnBrk="1" latinLnBrk="0" hangingPunct="1"/>
            <a:r>
              <a:rPr kumimoji="0" lang="he-IL" dirty="0" smtClean="0"/>
              <a:t>חברת </a:t>
            </a:r>
            <a:r>
              <a:rPr kumimoji="0" lang="he-IL" dirty="0" err="1" smtClean="0"/>
              <a:t>נוירוטק</a:t>
            </a:r>
            <a:r>
              <a:rPr kumimoji="0" lang="he-IL" dirty="0" smtClean="0"/>
              <a:t> מפתחת הטכנולוגיה החדשנית לאבחון הפרעות רמה שלישית</a:t>
            </a:r>
          </a:p>
          <a:p>
            <a:pPr lvl="3" eaLnBrk="1" latinLnBrk="0" hangingPunct="1"/>
            <a:r>
              <a:rPr kumimoji="0" lang="he-IL" dirty="0" smtClean="0"/>
              <a:t>חברת </a:t>
            </a:r>
            <a:r>
              <a:rPr kumimoji="0" lang="he-IL" dirty="0" err="1" smtClean="0"/>
              <a:t>נוירוטק</a:t>
            </a:r>
            <a:r>
              <a:rPr kumimoji="0" lang="he-IL" dirty="0" smtClean="0"/>
              <a:t> מפתחת הטכנולוגיה החדשנית לאבחון הפרעות רמה חמישית</a:t>
            </a:r>
            <a:endParaRPr kumimoji="0" lang="en-US" dirty="0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17930" y="6710333"/>
            <a:ext cx="2133600" cy="1874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FF290A9-D58C-4697-96C9-9B97B58DF958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2339752" y="6715946"/>
            <a:ext cx="4188048" cy="186879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811410" y="6710484"/>
            <a:ext cx="502920" cy="1874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2977C791-929E-4691-A121-5BA3954EBF32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825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marL="180000" algn="r" rtl="1" eaLnBrk="1" latinLnBrk="0" hangingPunct="1">
        <a:spcBef>
          <a:spcPct val="0"/>
        </a:spcBef>
        <a:buNone/>
        <a:defRPr kumimoji="0" sz="4200" kern="1200">
          <a:ln w="6350">
            <a:solidFill>
              <a:srgbClr val="00B0F0"/>
            </a:solidFill>
          </a:ln>
          <a:solidFill>
            <a:srgbClr val="4BD4F8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24000" indent="-361950" algn="r" rtl="1" eaLnBrk="1" latinLnBrk="0" hangingPunct="1">
        <a:spcBef>
          <a:spcPct val="20000"/>
        </a:spcBef>
        <a:buClr>
          <a:srgbClr val="4BD4F8"/>
        </a:buClr>
        <a:buSzPct val="80000"/>
        <a:buFont typeface="Wingdings 2"/>
        <a:buChar char=""/>
        <a:defRPr kumimoji="0" sz="3000" kern="1200" baseline="0">
          <a:solidFill>
            <a:schemeClr val="bg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22960" indent="-285750" algn="r" rtl="1" eaLnBrk="1" latinLnBrk="0" hangingPunct="1">
        <a:spcBef>
          <a:spcPct val="20000"/>
        </a:spcBef>
        <a:buClr>
          <a:srgbClr val="4BD4F8"/>
        </a:buClr>
        <a:buSzPct val="95000"/>
        <a:buFont typeface="Verdana"/>
        <a:buChar char="›"/>
        <a:defRPr kumimoji="0" sz="2600" kern="1200">
          <a:solidFill>
            <a:schemeClr val="bg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06424" indent="-228600" algn="r" rtl="1" eaLnBrk="1" latinLnBrk="0" hangingPunct="1">
        <a:spcBef>
          <a:spcPct val="20000"/>
        </a:spcBef>
        <a:buClr>
          <a:srgbClr val="4BD4F8"/>
        </a:buClr>
        <a:buFont typeface="Wingdings 2"/>
        <a:buChar char=""/>
        <a:defRPr kumimoji="0" sz="24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rgbClr val="4BD4F8"/>
        </a:buClr>
        <a:buFont typeface="Wingdings 2"/>
        <a:buChar char=""/>
        <a:defRPr kumimoji="0" sz="2000" kern="1200">
          <a:solidFill>
            <a:schemeClr val="bg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600200" indent="-210312" algn="r" rtl="1" eaLnBrk="1" latinLnBrk="0" hangingPunct="1">
        <a:spcBef>
          <a:spcPct val="20000"/>
        </a:spcBef>
        <a:buClr>
          <a:srgbClr val="4BD4F8"/>
        </a:buClr>
        <a:buFont typeface="Wingdings 2"/>
        <a:buChar char=""/>
        <a:defRPr kumimoji="0" sz="19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514769"/>
            <a:ext cx="8229600" cy="1275931"/>
          </a:xfrm>
          <a:prstGeom prst="rect">
            <a:avLst/>
          </a:prstGeom>
        </p:spPr>
        <p:txBody>
          <a:bodyPr vert="horz" wrap="square" lIns="0" rIns="0" anchor="ctr">
            <a:normAutofit/>
          </a:bodyPr>
          <a:lstStyle/>
          <a:p>
            <a:r>
              <a:rPr kumimoji="0" lang="he-IL" dirty="0" smtClean="0"/>
              <a:t>איך תדע אם יש לה הפרעת קשב וריכוז?</a:t>
            </a:r>
            <a:endParaRPr kumimoji="0" lang="en-US" dirty="0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dirty="0" smtClean="0"/>
              <a:t>חברת </a:t>
            </a:r>
            <a:r>
              <a:rPr kumimoji="0" lang="he-IL" dirty="0" err="1" smtClean="0"/>
              <a:t>נוירוטק</a:t>
            </a:r>
            <a:r>
              <a:rPr kumimoji="0" lang="he-IL" dirty="0" smtClean="0"/>
              <a:t> מפתחת הטכנולוגיה החדשנית  לאבחון הפרעות קשב וריכוז</a:t>
            </a:r>
          </a:p>
          <a:p>
            <a:pPr lvl="0" eaLnBrk="1" latinLnBrk="0" hangingPunct="1"/>
            <a:r>
              <a:rPr kumimoji="0" lang="he-IL" dirty="0" smtClean="0"/>
              <a:t>כובש מקום מרכזי בכלים חדשניים </a:t>
            </a:r>
          </a:p>
          <a:p>
            <a:pPr lvl="1" eaLnBrk="1" latinLnBrk="0" hangingPunct="1"/>
            <a:r>
              <a:rPr kumimoji="0" lang="he-IL" dirty="0" smtClean="0"/>
              <a:t>חברת </a:t>
            </a:r>
            <a:r>
              <a:rPr kumimoji="0" lang="he-IL" dirty="0" err="1" smtClean="0"/>
              <a:t>נוירוטק</a:t>
            </a:r>
            <a:r>
              <a:rPr kumimoji="0" lang="he-IL" dirty="0" smtClean="0"/>
              <a:t> מפתחת הטכנולוגיה החדשנית לאבחון הפרעות רמה שלישית</a:t>
            </a:r>
          </a:p>
          <a:p>
            <a:pPr lvl="3" eaLnBrk="1" latinLnBrk="0" hangingPunct="1"/>
            <a:r>
              <a:rPr kumimoji="0" lang="he-IL" dirty="0" smtClean="0"/>
              <a:t>חברת </a:t>
            </a:r>
            <a:r>
              <a:rPr kumimoji="0" lang="he-IL" dirty="0" err="1" smtClean="0"/>
              <a:t>נוירוטק</a:t>
            </a:r>
            <a:r>
              <a:rPr kumimoji="0" lang="he-IL" dirty="0" smtClean="0"/>
              <a:t> מפתחת הטכנולוגיה החדשנית לאבחון הפרעות רמה חמישית</a:t>
            </a:r>
            <a:endParaRPr kumimoji="0" lang="en-US" dirty="0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17930" y="6710333"/>
            <a:ext cx="2133600" cy="1874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FF290A9-D58C-4697-96C9-9B97B58DF958}" type="datetime8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 מרץ 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2339752" y="6715946"/>
            <a:ext cx="4188048" cy="186879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811410" y="6710484"/>
            <a:ext cx="502920" cy="1874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2977C791-929E-4691-A121-5BA3954EBF32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963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marL="180000" algn="r" rtl="1" eaLnBrk="1" latinLnBrk="0" hangingPunct="1">
        <a:spcBef>
          <a:spcPct val="0"/>
        </a:spcBef>
        <a:buNone/>
        <a:defRPr kumimoji="0" sz="4200" kern="1200">
          <a:ln w="6350">
            <a:solidFill>
              <a:srgbClr val="00B0F0"/>
            </a:solidFill>
          </a:ln>
          <a:solidFill>
            <a:srgbClr val="4BD4F8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24000" indent="-361950" algn="r" rtl="1" eaLnBrk="1" latinLnBrk="0" hangingPunct="1">
        <a:spcBef>
          <a:spcPct val="20000"/>
        </a:spcBef>
        <a:buClr>
          <a:srgbClr val="4BD4F8"/>
        </a:buClr>
        <a:buSzPct val="80000"/>
        <a:buFont typeface="Wingdings 2"/>
        <a:buChar char=""/>
        <a:defRPr kumimoji="0" sz="3000" kern="1200" baseline="0">
          <a:solidFill>
            <a:schemeClr val="bg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22960" indent="-285750" algn="r" rtl="1" eaLnBrk="1" latinLnBrk="0" hangingPunct="1">
        <a:spcBef>
          <a:spcPct val="20000"/>
        </a:spcBef>
        <a:buClr>
          <a:srgbClr val="4BD4F8"/>
        </a:buClr>
        <a:buSzPct val="95000"/>
        <a:buFont typeface="Verdana"/>
        <a:buChar char="›"/>
        <a:defRPr kumimoji="0" sz="2600" kern="1200">
          <a:solidFill>
            <a:schemeClr val="bg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06424" indent="-228600" algn="r" rtl="1" eaLnBrk="1" latinLnBrk="0" hangingPunct="1">
        <a:spcBef>
          <a:spcPct val="20000"/>
        </a:spcBef>
        <a:buClr>
          <a:srgbClr val="4BD4F8"/>
        </a:buClr>
        <a:buFont typeface="Wingdings 2"/>
        <a:buChar char=""/>
        <a:defRPr kumimoji="0" sz="24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rgbClr val="4BD4F8"/>
        </a:buClr>
        <a:buFont typeface="Wingdings 2"/>
        <a:buChar char=""/>
        <a:defRPr kumimoji="0" sz="2000" kern="1200">
          <a:solidFill>
            <a:schemeClr val="bg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600200" indent="-210312" algn="r" rtl="1" eaLnBrk="1" latinLnBrk="0" hangingPunct="1">
        <a:spcBef>
          <a:spcPct val="20000"/>
        </a:spcBef>
        <a:buClr>
          <a:srgbClr val="4BD4F8"/>
        </a:buClr>
        <a:buFont typeface="Wingdings 2"/>
        <a:buChar char=""/>
        <a:defRPr kumimoji="0" sz="1900" kern="1200">
          <a:solidFill>
            <a:schemeClr val="bg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56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05C3-0D86-4E60-8DDD-F0E1A5B0C123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18C04-C6E5-421A-82D0-3906B2D3003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1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13.xml"/><Relationship Id="rId1" Type="http://schemas.openxmlformats.org/officeDocument/2006/relationships/video" Target="../media/media1.wmv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gvc-clubhouse.wikispaces.com/file/view/Israel-240-animated-flag-gifs.gif/294100378/96x72/Israel-240-animated-flag-gif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1971315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539553" y="698751"/>
            <a:ext cx="8136903" cy="2154185"/>
            <a:chOff x="539553" y="482727"/>
            <a:chExt cx="8136903" cy="2154185"/>
          </a:xfrm>
        </p:grpSpPr>
        <p:grpSp>
          <p:nvGrpSpPr>
            <p:cNvPr id="8" name="קבוצה 7"/>
            <p:cNvGrpSpPr/>
            <p:nvPr/>
          </p:nvGrpSpPr>
          <p:grpSpPr>
            <a:xfrm>
              <a:off x="1590374" y="482727"/>
              <a:ext cx="2909618" cy="1506113"/>
              <a:chOff x="928734" y="2075933"/>
              <a:chExt cx="4406212" cy="2484593"/>
            </a:xfrm>
          </p:grpSpPr>
          <p:pic>
            <p:nvPicPr>
              <p:cNvPr id="9" name="Picture 2" descr="\\ADVA-PC\Users\NEUROTECH\advanatafolder\Images\logo\logo_moxo_adhd tes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734" y="2075933"/>
                <a:ext cx="4046173" cy="2433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מלבן 9"/>
              <p:cNvSpPr/>
              <p:nvPr/>
            </p:nvSpPr>
            <p:spPr>
              <a:xfrm>
                <a:off x="928734" y="3881650"/>
                <a:ext cx="2059090" cy="627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מלבן 10"/>
              <p:cNvSpPr/>
              <p:nvPr/>
            </p:nvSpPr>
            <p:spPr>
              <a:xfrm>
                <a:off x="3275856" y="3933056"/>
                <a:ext cx="2059090" cy="627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539553" y="1155548"/>
              <a:ext cx="8136903" cy="148136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6000" b="1" dirty="0">
                  <a:solidFill>
                    <a:srgbClr val="0F0F0F"/>
                  </a:solidFill>
                </a:rPr>
                <a:t>בהערכת כשירות נהיגה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253" y="592812"/>
              <a:ext cx="6622491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6600" b="1" dirty="0" smtClean="0">
                  <a:solidFill>
                    <a:srgbClr val="0F0F0F"/>
                  </a:solidFill>
                </a:rPr>
                <a:t>מבדק ה-</a:t>
              </a:r>
              <a:endParaRPr lang="he-IL" sz="2800" b="1" dirty="0">
                <a:solidFill>
                  <a:srgbClr val="0F0F0F"/>
                </a:solidFill>
              </a:endParaRPr>
            </a:p>
          </p:txBody>
        </p:sp>
      </p:grpSp>
      <p:sp>
        <p:nvSpPr>
          <p:cNvPr id="2" name="מלבן 1"/>
          <p:cNvSpPr/>
          <p:nvPr/>
        </p:nvSpPr>
        <p:spPr>
          <a:xfrm>
            <a:off x="1862795" y="5974829"/>
            <a:ext cx="5508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ערן סנדל, מנהל תחום הדרכה</a:t>
            </a:r>
          </a:p>
          <a:p>
            <a:pPr algn="ctr">
              <a:spcBef>
                <a:spcPct val="0"/>
              </a:spcBef>
              <a:defRPr/>
            </a:pP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חברת פתרונות נוירו-טכנולוגיים בע"מ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1952" y="3717032"/>
            <a:ext cx="8136903" cy="14813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e-IL" sz="4400" b="1" dirty="0" smtClean="0">
                <a:solidFill>
                  <a:srgbClr val="0F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חשיבות </a:t>
            </a:r>
            <a:r>
              <a:rPr lang="he-IL" sz="4400" b="1" dirty="0">
                <a:solidFill>
                  <a:srgbClr val="0F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בדיקת יכולות הקשב תחת </a:t>
            </a:r>
            <a:r>
              <a:rPr lang="he-IL" sz="4400" b="1" dirty="0" smtClean="0">
                <a:solidFill>
                  <a:srgbClr val="0F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הדמיה </a:t>
            </a:r>
            <a:r>
              <a:rPr lang="he-IL" sz="4400" b="1" dirty="0">
                <a:solidFill>
                  <a:srgbClr val="0F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סביבתית</a:t>
            </a:r>
          </a:p>
        </p:txBody>
      </p:sp>
      <p:pic>
        <p:nvPicPr>
          <p:cNvPr id="16" name="Picture 2" descr="C:\Users\Boaz\AppData\Local\Microsoft\Windows\Temporary Internet Files\Content.Outlook\DFK50G9G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8122" y="-27384"/>
            <a:ext cx="2360382" cy="856358"/>
          </a:xfrm>
          <a:prstGeom prst="rect">
            <a:avLst/>
          </a:prstGeom>
          <a:noFill/>
        </p:spPr>
      </p:pic>
      <p:cxnSp>
        <p:nvCxnSpPr>
          <p:cNvPr id="17" name="Straight Connector 7"/>
          <p:cNvCxnSpPr/>
          <p:nvPr/>
        </p:nvCxnSpPr>
        <p:spPr>
          <a:xfrm>
            <a:off x="0" y="2780928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12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4. שיחות עם נוסעים נוספים ברכב.</a:t>
            </a:r>
          </a:p>
          <a:p>
            <a:pPr marL="0" indent="0">
              <a:buNone/>
            </a:pPr>
            <a:r>
              <a:rPr lang="he-IL" dirty="0" smtClean="0"/>
              <a:t>5% </a:t>
            </a:r>
            <a:r>
              <a:rPr lang="he-IL" dirty="0"/>
              <a:t>מתאונות הדרכים.</a:t>
            </a:r>
          </a:p>
        </p:txBody>
      </p:sp>
      <p:pic>
        <p:nvPicPr>
          <p:cNvPr id="6" name="Picture 2" descr="http://images.thecarconnection.com/med/teen-driver--ed-cunicelli-courtesy-the-childrens-hospital-of-philadelphia_100379638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16080" cy="45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מלבן 6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86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3. מסיחים מחוץ לרכב (אדם / חפץ / אירוע).</a:t>
            </a:r>
          </a:p>
          <a:p>
            <a:pPr marL="0" indent="0">
              <a:buNone/>
            </a:pPr>
            <a:r>
              <a:rPr lang="he-IL" dirty="0" smtClean="0"/>
              <a:t>7% </a:t>
            </a:r>
            <a:r>
              <a:rPr lang="he-IL" dirty="0"/>
              <a:t>מתאונות הדרכים.</a:t>
            </a:r>
          </a:p>
        </p:txBody>
      </p:sp>
      <p:pic>
        <p:nvPicPr>
          <p:cNvPr id="11266" name="Picture 2" descr="http://media.propertycasualty360.com/propertycasualty360/article/2013/04/11/Accident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56784" cy="47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06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2. שימוש בטלפון נייד.</a:t>
            </a:r>
          </a:p>
          <a:p>
            <a:pPr marL="0" indent="0">
              <a:buNone/>
            </a:pPr>
            <a:r>
              <a:rPr lang="he-IL" dirty="0" smtClean="0"/>
              <a:t>12% </a:t>
            </a:r>
            <a:r>
              <a:rPr lang="he-IL" dirty="0"/>
              <a:t>מתאונות הדרכים.</a:t>
            </a:r>
          </a:p>
        </p:txBody>
      </p:sp>
      <p:pic>
        <p:nvPicPr>
          <p:cNvPr id="6" name="Picture 2" descr="http://www.virginiadrivertraining.com/cms/wp-content/uploads/2015/01/AR-131009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34" y="1662486"/>
            <a:ext cx="7087858" cy="50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מלבן 6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51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1. חולמנות ו/או מוסחות כללית.</a:t>
            </a:r>
          </a:p>
          <a:p>
            <a:pPr marL="0" indent="0">
              <a:buNone/>
            </a:pPr>
            <a:r>
              <a:rPr lang="he-IL" dirty="0" smtClean="0"/>
              <a:t>62% </a:t>
            </a:r>
            <a:r>
              <a:rPr lang="he-IL" dirty="0"/>
              <a:t>מתאונות הדרכים.</a:t>
            </a:r>
          </a:p>
        </p:txBody>
      </p:sp>
      <p:pic>
        <p:nvPicPr>
          <p:cNvPr id="13314" name="Picture 2" descr="http://media.propertycasualty360.com/propertycasualty360/article/2013/04/11/Accident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94510" cy="45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36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180528" y="87944"/>
            <a:ext cx="7056784" cy="14813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כלי עזר ממוחשב למיפוי </a:t>
            </a:r>
            <a:r>
              <a:rPr lang="he-I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יכולות הקשב של הנבדק 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1560" y="4149080"/>
            <a:ext cx="8270010" cy="14813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9532" y="1412776"/>
            <a:ext cx="8496944" cy="14813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תרומתו</a:t>
            </a:r>
            <a:r>
              <a:rPr kumimoji="0" lang="he-IL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 בהערכת כשירות נהיגה</a:t>
            </a:r>
            <a:r>
              <a:rPr lang="he-IL" sz="4400" noProof="0" dirty="0" smtClean="0">
                <a:latin typeface="Tahoma" panose="020B0604030504040204" pitchFamily="34" charset="0"/>
                <a:ea typeface="Tahoma" panose="020B0604030504040204" pitchFamily="34" charset="0"/>
              </a:rPr>
              <a:t>: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pSp>
        <p:nvGrpSpPr>
          <p:cNvPr id="20" name="קבוצה 19"/>
          <p:cNvGrpSpPr/>
          <p:nvPr/>
        </p:nvGrpSpPr>
        <p:grpSpPr>
          <a:xfrm>
            <a:off x="6153403" y="44624"/>
            <a:ext cx="2909618" cy="1506113"/>
            <a:chOff x="928734" y="2075933"/>
            <a:chExt cx="4406212" cy="2484593"/>
          </a:xfrm>
        </p:grpSpPr>
        <p:pic>
          <p:nvPicPr>
            <p:cNvPr id="21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מלבן 21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לבן 22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24" name="Straight Connector 24"/>
          <p:cNvCxnSpPr/>
          <p:nvPr/>
        </p:nvCxnSpPr>
        <p:spPr>
          <a:xfrm>
            <a:off x="611560" y="1569308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232172" y="3459804"/>
            <a:ext cx="8588300" cy="14813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0" lvl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4000" b="1" noProof="0" dirty="0" smtClean="0">
              <a:latin typeface="+mj-lt"/>
              <a:ea typeface="+mj-ea"/>
            </a:endParaRPr>
          </a:p>
          <a:p>
            <a:pPr marL="685800" marR="0" lvl="0" indent="-6858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4000" dirty="0" smtClean="0">
                <a:latin typeface="+mj-lt"/>
                <a:ea typeface="+mj-ea"/>
              </a:rPr>
              <a:t>יכולת תפקוד קשבי מתמשך.</a:t>
            </a:r>
          </a:p>
          <a:p>
            <a:pPr marL="685800" marR="0" lvl="0" indent="-6858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4000" dirty="0" smtClean="0">
                <a:latin typeface="+mj-lt"/>
                <a:ea typeface="+mj-ea"/>
              </a:rPr>
              <a:t>קשב סלקטיבי והתמודדות עם מסיחים.</a:t>
            </a:r>
            <a:r>
              <a:rPr lang="he-IL" sz="4000" noProof="0" dirty="0" smtClean="0">
                <a:latin typeface="+mj-lt"/>
                <a:ea typeface="+mj-ea"/>
              </a:rPr>
              <a:t> </a:t>
            </a:r>
          </a:p>
          <a:p>
            <a:pPr marL="685800" marR="0" lvl="0" indent="-6858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4000" dirty="0" smtClean="0">
                <a:latin typeface="+mj-lt"/>
                <a:ea typeface="+mj-ea"/>
              </a:rPr>
              <a:t>קצב עיבוד מידע</a:t>
            </a:r>
            <a:r>
              <a:rPr lang="en-US" sz="4000" dirty="0" smtClean="0">
                <a:latin typeface="+mj-lt"/>
                <a:ea typeface="+mj-ea"/>
              </a:rPr>
              <a:t> </a:t>
            </a:r>
            <a:r>
              <a:rPr lang="he-IL" sz="4000" dirty="0" smtClean="0">
                <a:latin typeface="+mj-lt"/>
                <a:ea typeface="+mj-ea"/>
              </a:rPr>
              <a:t>ויכולת תזמון</a:t>
            </a:r>
            <a:r>
              <a:rPr kumimoji="0" lang="he-IL" sz="4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</a:rPr>
              <a:t>.</a:t>
            </a:r>
          </a:p>
          <a:p>
            <a:pPr marL="685800" marR="0" lvl="0" indent="-6858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4000" dirty="0" smtClean="0">
                <a:latin typeface="+mj-lt"/>
                <a:ea typeface="+mj-ea"/>
              </a:rPr>
              <a:t>תשומת לב לפרטים קטנים.</a:t>
            </a:r>
          </a:p>
          <a:p>
            <a:pPr marL="685800" marR="0" lvl="0" indent="-6858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e-IL" sz="4000" dirty="0" smtClean="0">
              <a:latin typeface="+mj-lt"/>
              <a:ea typeface="+mj-ea"/>
            </a:endParaRPr>
          </a:p>
          <a:p>
            <a:pPr marL="685800" marR="0" lvl="0" indent="-68580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40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65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2898002" y="1474583"/>
            <a:ext cx="2878857" cy="5137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46856" y="117220"/>
            <a:ext cx="8229600" cy="865835"/>
          </a:xfrm>
        </p:spPr>
        <p:txBody>
          <a:bodyPr>
            <a:noAutofit/>
          </a:bodyPr>
          <a:lstStyle/>
          <a:p>
            <a:pPr algn="ctr" rtl="0"/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he-IL" sz="3600" b="0" dirty="0" smtClean="0">
                <a:solidFill>
                  <a:schemeClr val="bg1"/>
                </a:solidFill>
              </a:rPr>
              <a:t>מבנה המבדק (גילאי 13-70)</a:t>
            </a:r>
            <a:endParaRPr lang="en-US" sz="36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99823" y="1487326"/>
            <a:ext cx="2376264" cy="63976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219075" indent="-257175" algn="r" rtl="1" eaLnBrk="1" latinLnBrk="0" hangingPunct="1">
              <a:spcBef>
                <a:spcPct val="20000"/>
              </a:spcBef>
              <a:buClr>
                <a:srgbClr val="F6195E"/>
              </a:buClr>
              <a:buSzPct val="60000"/>
              <a:buFont typeface="Wingdings 2"/>
              <a:buChar char=""/>
              <a:defRPr kumimoji="0" sz="3000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4375" indent="-177800" algn="r" rtl="1" eaLnBrk="1" latinLnBrk="0" hangingPunct="1">
              <a:spcBef>
                <a:spcPct val="20000"/>
              </a:spcBef>
              <a:buClr>
                <a:srgbClr val="F6195E"/>
              </a:buClr>
              <a:buSzPct val="95000"/>
              <a:buFont typeface="Wingdings" pitchFamily="2" charset="2"/>
              <a:buChar char="§"/>
              <a:defRPr kumimoji="0" sz="26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600" indent="-114300" algn="r" rtl="1" eaLnBrk="1" latinLnBrk="0" hangingPunct="1">
              <a:spcBef>
                <a:spcPct val="20000"/>
              </a:spcBef>
              <a:buClr>
                <a:srgbClr val="F6195E"/>
              </a:buClr>
              <a:buFont typeface="Wingdings 2"/>
              <a:buChar char=""/>
              <a:defRPr kumimoji="0" sz="24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indent="-180975" algn="r" rtl="1" eaLnBrk="1" latinLnBrk="0" hangingPunct="1">
              <a:spcBef>
                <a:spcPct val="20000"/>
              </a:spcBef>
              <a:buClr>
                <a:srgbClr val="F6195E"/>
              </a:buClr>
              <a:buFont typeface="Wingdings 2"/>
              <a:buChar char=""/>
              <a:defRPr kumimoji="0" sz="20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24000" indent="-133350" algn="r" rtl="1" eaLnBrk="1" latinLnBrk="0" hangingPunct="1">
              <a:spcBef>
                <a:spcPct val="20000"/>
              </a:spcBef>
              <a:buClr>
                <a:srgbClr val="F6195E"/>
              </a:buClr>
              <a:buFont typeface="Wingdings 2"/>
              <a:buChar char=""/>
              <a:defRPr kumimoji="0" sz="19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2"/>
              <a:buNone/>
            </a:pPr>
            <a:r>
              <a:rPr lang="he-IL" sz="2400" dirty="0" smtClean="0">
                <a:solidFill>
                  <a:srgbClr val="0070C0"/>
                </a:solidFill>
              </a:rPr>
              <a:t>אלמנט המטרה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886665" y="1483274"/>
            <a:ext cx="3213175" cy="639762"/>
          </a:xfrm>
          <a:prstGeom prst="rect">
            <a:avLst/>
          </a:prstGeom>
        </p:spPr>
        <p:txBody>
          <a:bodyPr>
            <a:noAutofit/>
          </a:bodyPr>
          <a:lstStyle>
            <a:lvl1pPr marL="324000" indent="-361950" algn="r" rtl="1" eaLnBrk="1" latinLnBrk="0" hangingPunct="1">
              <a:spcBef>
                <a:spcPct val="20000"/>
              </a:spcBef>
              <a:buClr>
                <a:srgbClr val="4BD4F8"/>
              </a:buClr>
              <a:buSzPct val="80000"/>
              <a:buFont typeface="Wingdings 2"/>
              <a:buChar char=""/>
              <a:defRPr kumimoji="0" sz="3000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rgbClr val="4BD4F8"/>
              </a:buClr>
              <a:buSzPct val="95000"/>
              <a:buFont typeface="Verdana"/>
              <a:buChar char="›"/>
              <a:defRPr kumimoji="0" sz="26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rgbClr val="4BD4F8"/>
              </a:buClr>
              <a:buFont typeface="Wingdings 2"/>
              <a:buChar char=""/>
              <a:defRPr kumimoji="0" sz="24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rgbClr val="4BD4F8"/>
              </a:buClr>
              <a:buFont typeface="Wingdings 2"/>
              <a:buChar char=""/>
              <a:defRPr kumimoji="0" sz="20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rgbClr val="4BD4F8"/>
              </a:buClr>
              <a:buFont typeface="Wingdings 2"/>
              <a:buChar char=""/>
              <a:defRPr kumimoji="0" sz="19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Wingdings 2"/>
              <a:buNone/>
            </a:pPr>
            <a:r>
              <a:rPr lang="he-IL" sz="2400" dirty="0" smtClean="0">
                <a:solidFill>
                  <a:srgbClr val="0070C0"/>
                </a:solidFill>
              </a:rPr>
              <a:t>אלמנטים שאינם מטרה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88" y="4578934"/>
            <a:ext cx="1559932" cy="15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3216"/>
            <a:ext cx="1212029" cy="121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&quot;No&quot; Symbol 1"/>
          <p:cNvSpPr/>
          <p:nvPr/>
        </p:nvSpPr>
        <p:spPr>
          <a:xfrm rot="21259801">
            <a:off x="6861374" y="5293792"/>
            <a:ext cx="1368152" cy="1224136"/>
          </a:xfrm>
          <a:prstGeom prst="noSmoking">
            <a:avLst>
              <a:gd name="adj" fmla="val 66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2898003" y="1497916"/>
            <a:ext cx="2878856" cy="639762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sz="2800" b="0" dirty="0" smtClean="0">
                <a:solidFill>
                  <a:schemeClr val="bg1"/>
                </a:solidFill>
              </a:rPr>
              <a:t>מסיחים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0159" y="21825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he-IL" dirty="0" smtClean="0">
                <a:solidFill>
                  <a:schemeClr val="bg1"/>
                </a:solidFill>
              </a:rPr>
              <a:t>חזותיים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544405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he-IL" dirty="0" smtClean="0">
                <a:solidFill>
                  <a:schemeClr val="bg1"/>
                </a:solidFill>
              </a:rPr>
              <a:t>שמיעתיים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24"/>
          <p:cNvCxnSpPr/>
          <p:nvPr/>
        </p:nvCxnSpPr>
        <p:spPr>
          <a:xfrm>
            <a:off x="688363" y="909308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/>
          <p:cNvCxnSpPr/>
          <p:nvPr/>
        </p:nvCxnSpPr>
        <p:spPr>
          <a:xfrm>
            <a:off x="688363" y="1341356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7"/>
          <p:cNvSpPr/>
          <p:nvPr/>
        </p:nvSpPr>
        <p:spPr>
          <a:xfrm>
            <a:off x="3262929" y="879691"/>
            <a:ext cx="282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משך זמן – 18.5 דקות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4712"/>
          <a:stretch/>
        </p:blipFill>
        <p:spPr bwMode="auto">
          <a:xfrm>
            <a:off x="841751" y="2334426"/>
            <a:ext cx="1342486" cy="181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9"/>
          <p:cNvPicPr>
            <a:picLocks noGrp="1"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811166" y="4016375"/>
            <a:ext cx="807488" cy="10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60132" y="4038377"/>
            <a:ext cx="850909" cy="110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3408" y="2585673"/>
            <a:ext cx="823757" cy="108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63516" y="2708849"/>
            <a:ext cx="812015" cy="106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37472" y="2590031"/>
            <a:ext cx="826131" cy="110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934" y="3359927"/>
            <a:ext cx="898549" cy="10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239" y="2218269"/>
            <a:ext cx="1630658" cy="9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175" y="3213650"/>
            <a:ext cx="813535" cy="91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741" y="4560732"/>
            <a:ext cx="1077263" cy="7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183" y="4114956"/>
            <a:ext cx="796622" cy="85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 descr="http://www.psdgraphics.com/file/speaker-volume-ico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582" y="5765621"/>
            <a:ext cx="1040442" cy="832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קבוצה 39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41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מלבן 41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3" name="מלבן 42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58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898-B143-4073-9B01-E36D83FE8B76}" type="slidenum">
              <a:rPr lang="he-IL" smtClean="0"/>
              <a:pPr/>
              <a:t>16</a:t>
            </a:fld>
            <a:endParaRPr lang="he-I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6512" y="81889"/>
            <a:ext cx="9143999" cy="1124743"/>
          </a:xfrm>
          <a:prstGeom prst="rect">
            <a:avLst/>
          </a:prstGeom>
        </p:spPr>
        <p:txBody>
          <a:bodyPr rtlCol="1" anchor="ctr">
            <a:normAutofit fontScale="97500"/>
          </a:bodyPr>
          <a:lstStyle/>
          <a:p>
            <a:pPr algn="ctr">
              <a:defRPr/>
            </a:pPr>
            <a:r>
              <a:rPr lang="he-IL" sz="36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הדגמת המסיחים</a:t>
            </a:r>
            <a:endParaRPr lang="he-IL" sz="3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adults comb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12590" y="1196752"/>
            <a:ext cx="6410659" cy="4808417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3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מלבן 13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cxnSp>
        <p:nvCxnSpPr>
          <p:cNvPr id="16" name="Straight Connector 24"/>
          <p:cNvCxnSpPr/>
          <p:nvPr/>
        </p:nvCxnSpPr>
        <p:spPr>
          <a:xfrm>
            <a:off x="688363" y="909308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2"/>
          <p:cNvSpPr/>
          <p:nvPr/>
        </p:nvSpPr>
        <p:spPr>
          <a:xfrm rot="739747">
            <a:off x="7164288" y="980728"/>
            <a:ext cx="1872208" cy="1152128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prstClr val="white"/>
                </a:solidFill>
              </a:rPr>
              <a:t>לחץ על הסרטון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8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0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he-IL" sz="3600" b="0" dirty="0" smtClean="0">
                <a:solidFill>
                  <a:schemeClr val="bg1"/>
                </a:solidFill>
              </a:rPr>
              <a:t>ערך ה-</a:t>
            </a:r>
            <a:r>
              <a:rPr lang="en-US" sz="3600" b="0" dirty="0" smtClean="0">
                <a:solidFill>
                  <a:schemeClr val="bg1"/>
                </a:solidFill>
              </a:rPr>
              <a:t>MOXO </a:t>
            </a:r>
            <a:r>
              <a:rPr lang="he-IL" sz="3600" b="0" dirty="0" smtClean="0">
                <a:solidFill>
                  <a:schemeClr val="bg1"/>
                </a:solidFill>
              </a:rPr>
              <a:t> לאנשי מקצוע</a:t>
            </a:r>
            <a:endParaRPr lang="en-US" sz="36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1494"/>
            <a:ext cx="4232176" cy="489581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he-IL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תוצאות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r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2000" dirty="0" smtClean="0">
                <a:solidFill>
                  <a:schemeClr val="bg1"/>
                </a:solidFill>
              </a:rPr>
              <a:t>כמותיות, מופקות מידית.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r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2000" dirty="0" smtClean="0">
                <a:solidFill>
                  <a:schemeClr val="bg1"/>
                </a:solidFill>
              </a:rPr>
              <a:t>ברורות וקלות לקריאה.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r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2000" dirty="0" smtClean="0">
                <a:solidFill>
                  <a:schemeClr val="bg1"/>
                </a:solidFill>
              </a:rPr>
              <a:t>מעבירות מסר חזותי ברור לאיש המקצוע ולנבדק עצמו.</a:t>
            </a:r>
          </a:p>
          <a:p>
            <a:pPr algn="r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2000" dirty="0" smtClean="0">
                <a:solidFill>
                  <a:schemeClr val="bg1"/>
                </a:solidFill>
              </a:rPr>
              <a:t>השוואה סטטיסטית לנורמות לפי גיל ומגדר.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r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2000" dirty="0" smtClean="0">
                <a:solidFill>
                  <a:schemeClr val="bg1"/>
                </a:solidFill>
              </a:rPr>
              <a:t>גרף ביצוע המספק פרופיל קשבי של הנבדק תחת סביבות מסיחים שונות.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340768"/>
            <a:ext cx="4250559" cy="51571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80000"/>
              </a:lnSpc>
              <a:buClr>
                <a:srgbClr val="F6195E"/>
              </a:buClr>
              <a:buSzPct val="60000"/>
              <a:buFont typeface="Arial" pitchFamily="34" charset="0"/>
              <a:buNone/>
            </a:pPr>
            <a:r>
              <a:rPr lang="he-IL" sz="2400" dirty="0" smtClean="0">
                <a:solidFill>
                  <a:srgbClr val="005BD3">
                    <a:lumMod val="60000"/>
                    <a:lumOff val="40000"/>
                  </a:srgbClr>
                </a:solidFill>
              </a:rPr>
              <a:t>תפעול</a:t>
            </a:r>
            <a:endParaRPr lang="en-US" sz="2400" dirty="0">
              <a:solidFill>
                <a:srgbClr val="005BD3">
                  <a:lumMod val="60000"/>
                  <a:lumOff val="40000"/>
                </a:srgbClr>
              </a:solidFill>
            </a:endParaRPr>
          </a:p>
          <a:p>
            <a:pPr marL="219075" indent="-257175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מבוסס אינטרנט, עלות נמוכה.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9075" indent="-257175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אין צורך ברכישת תוכנה / חומרה.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Clr>
                <a:srgbClr val="005BD3">
                  <a:lumMod val="60000"/>
                  <a:lumOff val="40000"/>
                </a:srgbClr>
              </a:buClr>
              <a:buFont typeface="Arial" pitchFamily="34" charset="0"/>
              <a:buNone/>
            </a:pPr>
            <a:endParaRPr lang="en-US" sz="1800" b="1" u="sng" dirty="0" smtClean="0">
              <a:solidFill>
                <a:prstClr val="black"/>
              </a:solidFill>
            </a:endParaRPr>
          </a:p>
          <a:p>
            <a:pPr marL="0" indent="0" algn="ctr">
              <a:buClr>
                <a:srgbClr val="005BD3">
                  <a:lumMod val="60000"/>
                  <a:lumOff val="40000"/>
                </a:srgbClr>
              </a:buClr>
              <a:buFont typeface="Arial" pitchFamily="34" charset="0"/>
              <a:buNone/>
            </a:pPr>
            <a:r>
              <a:rPr lang="he-IL" sz="2400" dirty="0">
                <a:solidFill>
                  <a:srgbClr val="005BD3">
                    <a:lumMod val="60000"/>
                    <a:lumOff val="40000"/>
                  </a:srgbClr>
                </a:solidFill>
              </a:rPr>
              <a:t>מבנה המבדק</a:t>
            </a:r>
          </a:p>
          <a:p>
            <a:pPr marL="219075" indent="-257175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גירוי המטרה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5600" lvl="2" indent="-260350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לא תלוי שפה / תרבות.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5600" lvl="2" indent="-260350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תקף אקולוגית </a:t>
            </a:r>
            <a:r>
              <a:rPr lang="he-I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(דימוי סביבת מציאות).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9075" indent="-257175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endParaRPr lang="he-IL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9075" indent="-257175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מסיחים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5250" lvl="2" indent="266700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לקוחים מעולם התוכן היומיומי.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5250" lvl="2" indent="266700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חזותיים, שמיעתיים ומשולבים.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5600" lvl="2" indent="-260350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מאתגרים את </a:t>
            </a:r>
            <a:r>
              <a:rPr lang="he-IL" sz="1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יכולותו</a:t>
            </a:r>
            <a:r>
              <a:rPr lang="he-I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הקוגניטיבית של </a:t>
            </a:r>
            <a:r>
              <a:rPr lang="he-I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הנבדק מעבר למבדקי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CPT</a:t>
            </a:r>
            <a:r>
              <a:rPr lang="he-I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סטנדרטיים.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9075" indent="-257175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endParaRPr lang="he-IL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9075" indent="-257175" algn="r">
              <a:lnSpc>
                <a:spcPct val="80000"/>
              </a:lnSpc>
              <a:buClr>
                <a:srgbClr val="005BD3">
                  <a:lumMod val="60000"/>
                  <a:lumOff val="40000"/>
                </a:srgbClr>
              </a:buClr>
              <a:buSzPct val="60000"/>
              <a:buFont typeface="Wingdings 2"/>
              <a:buChar char=""/>
            </a:pPr>
            <a:r>
              <a:rPr lang="he-I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עומד בפרוטוקול אבטחת מידע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HIPPA</a:t>
            </a:r>
            <a:r>
              <a:rPr lang="he-I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72000" y="1340768"/>
            <a:ext cx="0" cy="51571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קבוצה 10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2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מלבן 12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cxnSp>
        <p:nvCxnSpPr>
          <p:cNvPr id="15" name="Straight Connector 24"/>
          <p:cNvCxnSpPr/>
          <p:nvPr/>
        </p:nvCxnSpPr>
        <p:spPr>
          <a:xfrm>
            <a:off x="688363" y="909308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24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2898-B143-4073-9B01-E36D83FE8B76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11445" y="315685"/>
            <a:ext cx="8997059" cy="929832"/>
          </a:xfrm>
        </p:spPr>
        <p:txBody>
          <a:bodyPr>
            <a:noAutofit/>
          </a:bodyPr>
          <a:lstStyle/>
          <a:p>
            <a:pPr algn="ctr" rtl="0"/>
            <a:r>
              <a:rPr lang="he-IL" sz="3600" b="0" dirty="0" smtClean="0">
                <a:solidFill>
                  <a:schemeClr val="bg1"/>
                </a:solidFill>
                <a:effectLst/>
              </a:rPr>
              <a:t>טבלת השוואה לנורמה וגרף ביצוע המבדק</a:t>
            </a:r>
            <a:endParaRPr lang="en-US" sz="36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half" idx="1"/>
          </p:nvPr>
        </p:nvSpPr>
        <p:spPr>
          <a:xfrm>
            <a:off x="4679523" y="1268692"/>
            <a:ext cx="4038600" cy="27363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1800" u="sng" dirty="0" smtClean="0">
                <a:solidFill>
                  <a:schemeClr val="bg1"/>
                </a:solidFill>
              </a:rPr>
              <a:t>טבלת השוואה לנורמה</a:t>
            </a:r>
            <a:endParaRPr lang="en-US" sz="1800" u="sng" dirty="0" smtClean="0">
              <a:solidFill>
                <a:schemeClr val="bg1"/>
              </a:solidFill>
            </a:endParaRPr>
          </a:p>
          <a:p>
            <a:pPr algn="r">
              <a:buClr>
                <a:schemeClr val="accent5"/>
              </a:buClr>
            </a:pPr>
            <a:r>
              <a:rPr lang="he-IL" sz="1800" dirty="0" smtClean="0">
                <a:solidFill>
                  <a:schemeClr val="bg1"/>
                </a:solidFill>
              </a:rPr>
              <a:t>השוואת ביצועי הנבדק לנורמה </a:t>
            </a:r>
          </a:p>
          <a:p>
            <a:pPr marL="0" indent="0" algn="r">
              <a:buClr>
                <a:schemeClr val="accent5"/>
              </a:buClr>
              <a:buNone/>
            </a:pPr>
            <a:r>
              <a:rPr lang="he-IL" sz="1800" dirty="0" smtClean="0">
                <a:solidFill>
                  <a:schemeClr val="bg1"/>
                </a:solidFill>
              </a:rPr>
              <a:t>    על פי גיל ומגדר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r">
              <a:buClr>
                <a:schemeClr val="accent5"/>
              </a:buClr>
            </a:pPr>
            <a:r>
              <a:rPr lang="he-IL" sz="1800" dirty="0" smtClean="0">
                <a:solidFill>
                  <a:schemeClr val="bg1"/>
                </a:solidFill>
              </a:rPr>
              <a:t>ארבעה מדדים: קשב / תזמון / אימפולסיביות והיפראקטיביות.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r">
              <a:buClr>
                <a:schemeClr val="accent5"/>
              </a:buClr>
            </a:pPr>
            <a:r>
              <a:rPr lang="he-IL" sz="1800" dirty="0" smtClean="0">
                <a:solidFill>
                  <a:schemeClr val="bg1"/>
                </a:solidFill>
              </a:rPr>
              <a:t>ציון תקן – מחושב עבור כל מדד בנפרד</a:t>
            </a:r>
          </a:p>
          <a:p>
            <a:pPr algn="r">
              <a:buClr>
                <a:schemeClr val="accent5"/>
              </a:buClr>
            </a:pPr>
            <a:r>
              <a:rPr lang="he-IL" sz="1800" dirty="0" smtClean="0">
                <a:solidFill>
                  <a:schemeClr val="bg1"/>
                </a:solidFill>
              </a:rPr>
              <a:t>עבור כל מדד חריג מהנורמה </a:t>
            </a:r>
          </a:p>
          <a:p>
            <a:pPr marL="0" indent="0" algn="r">
              <a:buClr>
                <a:schemeClr val="accent5"/>
              </a:buClr>
              <a:buNone/>
            </a:pPr>
            <a:r>
              <a:rPr lang="he-IL" sz="1800" dirty="0">
                <a:solidFill>
                  <a:schemeClr val="bg1"/>
                </a:solidFill>
              </a:rPr>
              <a:t> </a:t>
            </a:r>
            <a:r>
              <a:rPr lang="he-IL" sz="1800" dirty="0" smtClean="0">
                <a:solidFill>
                  <a:schemeClr val="bg1"/>
                </a:solidFill>
              </a:rPr>
              <a:t>   מחושבת דרגת חומרה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611560" y="1124744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4050174" cy="2592288"/>
          </a:xfrm>
          <a:prstGeom prst="rect">
            <a:avLst/>
          </a:prstGeom>
        </p:spPr>
      </p:pic>
      <p:pic>
        <p:nvPicPr>
          <p:cNvPr id="10" name="תמונה 6"/>
          <p:cNvPicPr/>
          <p:nvPr/>
        </p:nvPicPr>
        <p:blipFill rotWithShape="1">
          <a:blip r:embed="rId4" cstate="print"/>
          <a:srcRect b="25203"/>
          <a:stretch/>
        </p:blipFill>
        <p:spPr>
          <a:xfrm>
            <a:off x="306504" y="4057945"/>
            <a:ext cx="4279974" cy="2448273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4373702" y="4077072"/>
            <a:ext cx="4623357" cy="2664296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219075" indent="-257175" algn="r" rtl="1" eaLnBrk="1" latinLnBrk="0" hangingPunct="1">
              <a:spcBef>
                <a:spcPct val="20000"/>
              </a:spcBef>
              <a:buClr>
                <a:srgbClr val="F6195E"/>
              </a:buClr>
              <a:buSzPct val="60000"/>
              <a:buFont typeface="Wingdings 2"/>
              <a:buChar char=""/>
              <a:defRPr kumimoji="0" sz="3000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4375" indent="-177800" algn="r" rtl="1" eaLnBrk="1" latinLnBrk="0" hangingPunct="1">
              <a:spcBef>
                <a:spcPct val="20000"/>
              </a:spcBef>
              <a:buClr>
                <a:srgbClr val="F6195E"/>
              </a:buClr>
              <a:buSzPct val="95000"/>
              <a:buFont typeface="Wingdings" pitchFamily="2" charset="2"/>
              <a:buChar char="§"/>
              <a:defRPr kumimoji="0" sz="26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600" indent="-114300" algn="r" rtl="1" eaLnBrk="1" latinLnBrk="0" hangingPunct="1">
              <a:spcBef>
                <a:spcPct val="20000"/>
              </a:spcBef>
              <a:buClr>
                <a:srgbClr val="F6195E"/>
              </a:buClr>
              <a:buFont typeface="Wingdings 2"/>
              <a:buChar char=""/>
              <a:defRPr kumimoji="0" sz="24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indent="-180975" algn="r" rtl="1" eaLnBrk="1" latinLnBrk="0" hangingPunct="1">
              <a:spcBef>
                <a:spcPct val="20000"/>
              </a:spcBef>
              <a:buClr>
                <a:srgbClr val="F6195E"/>
              </a:buClr>
              <a:buFont typeface="Wingdings 2"/>
              <a:buChar char=""/>
              <a:defRPr kumimoji="0" sz="20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24000" indent="-133350" algn="r" rtl="1" eaLnBrk="1" latinLnBrk="0" hangingPunct="1">
              <a:spcBef>
                <a:spcPct val="20000"/>
              </a:spcBef>
              <a:buClr>
                <a:srgbClr val="F6195E"/>
              </a:buClr>
              <a:buFont typeface="Wingdings 2"/>
              <a:buChar char=""/>
              <a:defRPr kumimoji="0" sz="190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he-IL" sz="1800" u="sng" dirty="0" smtClean="0">
                <a:solidFill>
                  <a:schemeClr val="bg1"/>
                </a:solidFill>
              </a:rPr>
              <a:t>גרף ביצוע</a:t>
            </a:r>
            <a:endParaRPr lang="en-US" sz="1800" u="sng" dirty="0" smtClean="0">
              <a:solidFill>
                <a:schemeClr val="bg1"/>
              </a:solidFill>
            </a:endParaRPr>
          </a:p>
          <a:p>
            <a:pPr algn="r">
              <a:buClr>
                <a:schemeClr val="accent5"/>
              </a:buClr>
            </a:pPr>
            <a:r>
              <a:rPr lang="he-IL" sz="1900" dirty="0" smtClean="0">
                <a:solidFill>
                  <a:schemeClr val="bg1"/>
                </a:solidFill>
              </a:rPr>
              <a:t>ממפה את הביצוע לאורך המבדק </a:t>
            </a:r>
          </a:p>
          <a:p>
            <a:pPr marL="0" indent="0" algn="r">
              <a:buClr>
                <a:schemeClr val="accent5"/>
              </a:buClr>
              <a:buNone/>
            </a:pPr>
            <a:r>
              <a:rPr lang="he-IL" sz="1900" dirty="0">
                <a:solidFill>
                  <a:schemeClr val="bg1"/>
                </a:solidFill>
              </a:rPr>
              <a:t> </a:t>
            </a:r>
            <a:r>
              <a:rPr lang="he-IL" sz="1900" dirty="0" smtClean="0">
                <a:solidFill>
                  <a:schemeClr val="bg1"/>
                </a:solidFill>
              </a:rPr>
              <a:t>   (תפקוד מתמשך).</a:t>
            </a:r>
          </a:p>
          <a:p>
            <a:pPr>
              <a:buClr>
                <a:schemeClr val="accent5"/>
              </a:buClr>
            </a:pPr>
            <a:r>
              <a:rPr lang="he-IL" sz="1900" dirty="0">
                <a:solidFill>
                  <a:schemeClr val="bg1"/>
                </a:solidFill>
              </a:rPr>
              <a:t>ממפה את השפעת המסיחים על כל מדד </a:t>
            </a:r>
            <a:r>
              <a:rPr lang="he-IL" sz="1900" dirty="0" smtClean="0">
                <a:solidFill>
                  <a:schemeClr val="bg1"/>
                </a:solidFill>
              </a:rPr>
              <a:t>בנפרד</a:t>
            </a:r>
            <a:endParaRPr lang="en-US" sz="1900" dirty="0" smtClean="0">
              <a:solidFill>
                <a:schemeClr val="bg1"/>
              </a:solidFill>
            </a:endParaRPr>
          </a:p>
          <a:p>
            <a:pPr lvl="1" algn="r">
              <a:buClr>
                <a:schemeClr val="accent5"/>
              </a:buClr>
            </a:pPr>
            <a:r>
              <a:rPr lang="he-IL" sz="1800" dirty="0" smtClean="0">
                <a:solidFill>
                  <a:schemeClr val="bg1"/>
                </a:solidFill>
              </a:rPr>
              <a:t>תפקוד בסיסי ללא מסיחים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 algn="r">
              <a:buClr>
                <a:schemeClr val="accent5"/>
              </a:buClr>
            </a:pPr>
            <a:r>
              <a:rPr lang="he-IL" sz="1800" dirty="0" smtClean="0">
                <a:solidFill>
                  <a:schemeClr val="bg1"/>
                </a:solidFill>
              </a:rPr>
              <a:t>מיעוט / עומס מסיחים חזותיים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 algn="r">
              <a:buClr>
                <a:schemeClr val="accent5"/>
              </a:buClr>
            </a:pPr>
            <a:r>
              <a:rPr lang="he-IL" sz="1800" dirty="0" smtClean="0">
                <a:solidFill>
                  <a:schemeClr val="bg1"/>
                </a:solidFill>
              </a:rPr>
              <a:t>מיעוט / עומס מסיחים שמיעתיים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 algn="r">
              <a:buClr>
                <a:schemeClr val="accent5"/>
              </a:buClr>
            </a:pPr>
            <a:r>
              <a:rPr lang="he-IL" sz="1800" dirty="0" smtClean="0">
                <a:solidFill>
                  <a:schemeClr val="bg1"/>
                </a:solidFill>
              </a:rPr>
              <a:t>מיעוט</a:t>
            </a:r>
            <a:r>
              <a:rPr lang="he-IL" sz="1800" dirty="0">
                <a:solidFill>
                  <a:schemeClr val="bg1"/>
                </a:solidFill>
              </a:rPr>
              <a:t> /</a:t>
            </a:r>
            <a:r>
              <a:rPr lang="he-IL" sz="1800" dirty="0" smtClean="0">
                <a:solidFill>
                  <a:schemeClr val="bg1"/>
                </a:solidFill>
              </a:rPr>
              <a:t> עומס מסיחים משולבים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3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מלבן 13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968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/>
        </p:nvGrpSpPr>
        <p:grpSpPr>
          <a:xfrm>
            <a:off x="5124314" y="1772816"/>
            <a:ext cx="3938865" cy="2526464"/>
            <a:chOff x="5220072" y="1772816"/>
            <a:chExt cx="3938865" cy="252646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72816"/>
              <a:ext cx="3938865" cy="232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36296" y="3138704"/>
              <a:ext cx="720080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50%</a:t>
              </a:r>
              <a:endParaRPr lang="he-IL" sz="15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8583" y="3365087"/>
              <a:ext cx="720080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30%</a:t>
              </a:r>
              <a:endParaRPr lang="he-IL" sz="1500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6136" y="3558119"/>
              <a:ext cx="720080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15%</a:t>
              </a:r>
              <a:endParaRPr lang="he-IL" sz="15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6455" y="3786018"/>
              <a:ext cx="720080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5%</a:t>
              </a:r>
              <a:endParaRPr lang="he-IL" sz="15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8264" y="3976115"/>
              <a:ext cx="360040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0</a:t>
              </a:r>
              <a:endParaRPr lang="he-IL" sz="1500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3969931"/>
              <a:ext cx="719322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-0.825</a:t>
              </a:r>
              <a:endParaRPr lang="he-IL" sz="15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6096" y="3969931"/>
              <a:ext cx="719322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500" b="1" dirty="0" smtClean="0">
                  <a:solidFill>
                    <a:prstClr val="black"/>
                  </a:solidFill>
                </a:rPr>
                <a:t>-1.65</a:t>
              </a:r>
              <a:endParaRPr lang="he-IL" sz="15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" name="Straight Connector 32"/>
          <p:cNvCxnSpPr/>
          <p:nvPr/>
        </p:nvCxnSpPr>
        <p:spPr>
          <a:xfrm>
            <a:off x="1043608" y="1124744"/>
            <a:ext cx="720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72008" y="216024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dirty="0" smtClean="0">
                <a:solidFill>
                  <a:srgbClr val="4F81BD">
                    <a:lumMod val="50000"/>
                  </a:srgbClr>
                </a:solidFill>
              </a:rPr>
              <a:t>טבלת השוואה לנורמה</a:t>
            </a:r>
            <a:endParaRPr lang="he-IL" sz="5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339752" y="2409013"/>
            <a:ext cx="1160710" cy="22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051720" y="2076614"/>
            <a:ext cx="1160710" cy="22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0" t="9323" r="7521" b="3976"/>
          <a:stretch/>
        </p:blipFill>
        <p:spPr bwMode="auto">
          <a:xfrm>
            <a:off x="225630" y="1772816"/>
            <a:ext cx="3811979" cy="468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6791762"/>
              </p:ext>
            </p:extLst>
          </p:nvPr>
        </p:nvGraphicFramePr>
        <p:xfrm>
          <a:off x="3960311" y="2450862"/>
          <a:ext cx="1728192" cy="116400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28192"/>
              </a:tblGrid>
              <a:tr h="29100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Z 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&gt; </a:t>
                      </a: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0</a:t>
                      </a:r>
                      <a:r>
                        <a:rPr lang="he-I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)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9100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&lt; Z ≤ 0</a:t>
                      </a:r>
                      <a:r>
                        <a:rPr lang="he-IL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0.825 -)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9100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(0.825- </a:t>
                      </a: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&lt; Z ≤</a:t>
                      </a:r>
                      <a:r>
                        <a:rPr lang="he-I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 1.65 -)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9100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(1.65-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Z &lt;</a:t>
                      </a:r>
                      <a:r>
                        <a:rPr lang="he-IL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cs typeface="+mn-cs"/>
                        </a:rPr>
                        <a:t> )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817816"/>
              </p:ext>
            </p:extLst>
          </p:nvPr>
        </p:nvGraphicFramePr>
        <p:xfrm>
          <a:off x="3995936" y="4077071"/>
          <a:ext cx="1800200" cy="16229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00200"/>
              </a:tblGrid>
              <a:tr h="40573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(2.55-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Z ≤</a:t>
                      </a:r>
                      <a:r>
                        <a:rPr lang="he-IL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0573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(2.25-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&lt; Z ≤</a:t>
                      </a:r>
                      <a:r>
                        <a:rPr lang="he-IL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 2.55-)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0573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(1.95-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&lt;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Z ≤</a:t>
                      </a:r>
                      <a:r>
                        <a:rPr lang="he-IL" sz="1400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 </a:t>
                      </a:r>
                      <a:r>
                        <a:rPr lang="he-IL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2.25-)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0573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(1.65-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&lt; Z ≤</a:t>
                      </a:r>
                      <a:r>
                        <a:rPr lang="he-IL" sz="1400" dirty="0" smtClean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 1.95-)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pSp>
        <p:nvGrpSpPr>
          <p:cNvPr id="22" name="קבוצה 21"/>
          <p:cNvGrpSpPr/>
          <p:nvPr/>
        </p:nvGrpSpPr>
        <p:grpSpPr>
          <a:xfrm>
            <a:off x="5880777" y="4725144"/>
            <a:ext cx="2039973" cy="723596"/>
            <a:chOff x="5880777" y="4725144"/>
            <a:chExt cx="2039973" cy="72359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880777" y="4725144"/>
                  <a:ext cx="2039973" cy="72359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800" i="1" dirty="0" smtClean="0">
                      <a:solidFill>
                        <a:prstClr val="black"/>
                      </a:solidFill>
                    </a:rPr>
                    <a:t>Z</a:t>
                  </a:r>
                  <a:r>
                    <a:rPr lang="en-US" sz="2800" dirty="0" smtClean="0">
                      <a:solidFill>
                        <a:prstClr val="black"/>
                      </a:solidFill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a14:m>
                  <a:endParaRPr lang="he-IL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777" y="4725144"/>
                  <a:ext cx="2039973" cy="723596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092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מחבר ישר 23"/>
            <p:cNvCxnSpPr/>
            <p:nvPr/>
          </p:nvCxnSpPr>
          <p:spPr>
            <a:xfrm>
              <a:off x="7585703" y="4807785"/>
              <a:ext cx="12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0" y="-2674"/>
            <a:ext cx="1431316" cy="5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6632"/>
            <a:ext cx="8856984" cy="1143000"/>
          </a:xfrm>
        </p:spPr>
        <p:txBody>
          <a:bodyPr>
            <a:noAutofit/>
          </a:bodyPr>
          <a:lstStyle/>
          <a:p>
            <a:r>
              <a:rPr lang="he-I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מיומנויות הקשב </a:t>
            </a:r>
            <a:r>
              <a:rPr lang="he-I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הנדרשות לנהיגה הן:</a:t>
            </a:r>
            <a:endParaRPr lang="he-IL" alt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301080"/>
            <a:ext cx="8568952" cy="4648200"/>
          </a:xfrm>
        </p:spPr>
        <p:txBody>
          <a:bodyPr>
            <a:norm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ערנות.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פיצול קשב.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דריכות.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מעקב חזותי.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זמן </a:t>
            </a:r>
            <a:r>
              <a:rPr lang="he-I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תגובה מהיר למידע אשר משתנה </a:t>
            </a: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בהתמדה.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דחיית סיפוקים.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יכולת תזמון.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התמודדות עם גירוי קבוע.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מיומנות מוטורית (הילוכים / גז / ברקס ועוד).</a:t>
            </a:r>
          </a:p>
          <a:p>
            <a:pPr algn="just"/>
            <a:endParaRPr lang="he-IL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8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alt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7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מלבן 7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9" name="מלבן 8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7999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36" y="1916832"/>
            <a:ext cx="8784000" cy="473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גרף ביצוע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65" y="47245"/>
            <a:ext cx="1728192" cy="58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95536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sz="3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הרעה בין סוף המבדק לתחילתו</a:t>
            </a:r>
            <a:endParaRPr lang="he-IL" sz="3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סוגר מסולסל שמאלי 6"/>
          <p:cNvSpPr/>
          <p:nvPr/>
        </p:nvSpPr>
        <p:spPr>
          <a:xfrm rot="5400000">
            <a:off x="4488562" y="4633933"/>
            <a:ext cx="310892" cy="158417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063" y="4876184"/>
            <a:ext cx="1008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prstClr val="black"/>
                </a:solidFill>
              </a:rPr>
              <a:t>חזותי</a:t>
            </a:r>
            <a:endParaRPr lang="he-IL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7248" y="4891731"/>
            <a:ext cx="1008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prstClr val="black"/>
                </a:solidFill>
              </a:rPr>
              <a:t>שמיעתי</a:t>
            </a:r>
            <a:endParaRPr lang="he-IL" sz="2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979" y="4910574"/>
            <a:ext cx="1008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prstClr val="black"/>
                </a:solidFill>
              </a:rPr>
              <a:t>משולב</a:t>
            </a:r>
            <a:endParaRPr lang="he-IL" sz="2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909864"/>
            <a:ext cx="720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prstClr val="black"/>
                </a:solidFill>
              </a:rPr>
              <a:t>ללא</a:t>
            </a:r>
            <a:endParaRPr lang="he-IL" sz="2000" b="1" dirty="0">
              <a:solidFill>
                <a:prstClr val="black"/>
              </a:solidFill>
            </a:endParaRPr>
          </a:p>
        </p:txBody>
      </p:sp>
      <p:sp>
        <p:nvSpPr>
          <p:cNvPr id="12" name="סוגר מסולסל שמאלי 11"/>
          <p:cNvSpPr/>
          <p:nvPr/>
        </p:nvSpPr>
        <p:spPr>
          <a:xfrm rot="5400000">
            <a:off x="506856" y="5209997"/>
            <a:ext cx="310892" cy="43204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3" name="סוגר מסולסל שמאלי 12"/>
          <p:cNvSpPr/>
          <p:nvPr/>
        </p:nvSpPr>
        <p:spPr>
          <a:xfrm rot="5400000">
            <a:off x="2256314" y="4633934"/>
            <a:ext cx="310892" cy="158417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סוגר מסולסל שמאלי 13"/>
          <p:cNvSpPr/>
          <p:nvPr/>
        </p:nvSpPr>
        <p:spPr>
          <a:xfrm rot="5400000">
            <a:off x="6720810" y="4633934"/>
            <a:ext cx="310892" cy="158417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4941168"/>
            <a:ext cx="720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prstClr val="black"/>
                </a:solidFill>
              </a:rPr>
              <a:t>ללא</a:t>
            </a:r>
            <a:endParaRPr lang="he-IL" sz="2000" b="1" dirty="0">
              <a:solidFill>
                <a:prstClr val="black"/>
              </a:solidFill>
            </a:endParaRPr>
          </a:p>
        </p:txBody>
      </p:sp>
      <p:sp>
        <p:nvSpPr>
          <p:cNvPr id="16" name="סוגר מסולסל שמאלי 15"/>
          <p:cNvSpPr/>
          <p:nvPr/>
        </p:nvSpPr>
        <p:spPr>
          <a:xfrm rot="5400000">
            <a:off x="8427736" y="5241301"/>
            <a:ext cx="310892" cy="43204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2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9600" dirty="0" smtClean="0">
                <a:solidFill>
                  <a:schemeClr val="tx2"/>
                </a:solidFill>
              </a:rPr>
              <a:t>דוגמאות לשימוש  </a:t>
            </a:r>
            <a:endParaRPr lang="en-US" sz="9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988840"/>
            <a:ext cx="9144000" cy="170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581128"/>
            <a:ext cx="9144000" cy="170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קבוצה 8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2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מלבן 13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45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he-IL" sz="3600" dirty="0" smtClean="0">
                <a:latin typeface="+mj-lt"/>
                <a:ea typeface="+mj-ea"/>
              </a:rPr>
              <a:t>השפעת מסיחים חזותיים</a:t>
            </a:r>
            <a:endParaRPr lang="he-IL" sz="3600" dirty="0">
              <a:latin typeface="+mj-lt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360" y="3429000"/>
            <a:ext cx="6333632" cy="33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אליפסה 19"/>
          <p:cNvSpPr/>
          <p:nvPr/>
        </p:nvSpPr>
        <p:spPr>
          <a:xfrm rot="20730568">
            <a:off x="3753475" y="3954036"/>
            <a:ext cx="1294606" cy="52883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3707904" y="4942038"/>
            <a:ext cx="427045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3491880" y="4942038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ירידה בביצוע במדד התזמון בנוכחות מסיחים חזותיים ומשולבים </a:t>
            </a:r>
            <a:endParaRPr lang="he-IL" sz="2400" dirty="0"/>
          </a:p>
        </p:txBody>
      </p:sp>
      <p:sp>
        <p:nvSpPr>
          <p:cNvPr id="23" name="אליפסה 22"/>
          <p:cNvSpPr/>
          <p:nvPr/>
        </p:nvSpPr>
        <p:spPr>
          <a:xfrm rot="20076635">
            <a:off x="6903499" y="4161201"/>
            <a:ext cx="1294606" cy="52883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400778" y="1556792"/>
            <a:ext cx="415813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sz="2800" dirty="0" smtClean="0">
                <a:latin typeface="+mj-lt"/>
                <a:ea typeface="+mj-ea"/>
              </a:rPr>
              <a:t>נבדק בן 33</a:t>
            </a:r>
          </a:p>
          <a:p>
            <a:pPr algn="ctr"/>
            <a:r>
              <a:rPr lang="he-IL" dirty="0" smtClean="0">
                <a:latin typeface="+mj-lt"/>
                <a:ea typeface="+mj-ea"/>
              </a:rPr>
              <a:t>קוד 497167</a:t>
            </a:r>
            <a:endParaRPr lang="he-IL" dirty="0">
              <a:latin typeface="+mj-lt"/>
              <a:ea typeface="+mj-ea"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4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מלבן 14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cxnSp>
        <p:nvCxnSpPr>
          <p:cNvPr id="17" name="Straight Connector 9"/>
          <p:cNvCxnSpPr/>
          <p:nvPr/>
        </p:nvCxnSpPr>
        <p:spPr>
          <a:xfrm>
            <a:off x="611560" y="1124744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9" y="1357290"/>
            <a:ext cx="2689368" cy="35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50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מסיחים מחוץ לרכב (אדם / חפץ / אירוע).</a:t>
            </a:r>
          </a:p>
          <a:p>
            <a:pPr marL="0" indent="0">
              <a:buNone/>
            </a:pPr>
            <a:r>
              <a:rPr lang="he-IL" dirty="0" smtClean="0"/>
              <a:t>7% </a:t>
            </a:r>
            <a:r>
              <a:rPr lang="he-IL" dirty="0"/>
              <a:t>מתאונות הדרכים.</a:t>
            </a:r>
          </a:p>
        </p:txBody>
      </p:sp>
      <p:pic>
        <p:nvPicPr>
          <p:cNvPr id="11266" name="Picture 2" descr="http://media.propertycasualty360.com/propertycasualty360/article/2013/04/11/Accident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56784" cy="47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73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שימוש בטלפון נייד.</a:t>
            </a:r>
          </a:p>
          <a:p>
            <a:pPr marL="0" indent="0">
              <a:buNone/>
            </a:pPr>
            <a:r>
              <a:rPr lang="he-IL" dirty="0" smtClean="0"/>
              <a:t>12% </a:t>
            </a:r>
            <a:r>
              <a:rPr lang="he-IL" dirty="0"/>
              <a:t>מתאונות הדרכים.</a:t>
            </a:r>
          </a:p>
        </p:txBody>
      </p:sp>
      <p:pic>
        <p:nvPicPr>
          <p:cNvPr id="6" name="Picture 2" descr="http://www.virginiadrivertraining.com/cms/wp-content/uploads/2015/01/AR-131009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534" y="1662486"/>
            <a:ext cx="7087858" cy="50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מלבן 6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943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82986"/>
            <a:ext cx="6408712" cy="343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מלבן מעוגל 20"/>
          <p:cNvSpPr/>
          <p:nvPr/>
        </p:nvSpPr>
        <p:spPr>
          <a:xfrm>
            <a:off x="3707904" y="5118283"/>
            <a:ext cx="427045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3491880" y="5085184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הנמכה בקשב </a:t>
            </a:r>
          </a:p>
          <a:p>
            <a:pPr algn="ctr"/>
            <a:r>
              <a:rPr lang="he-IL" sz="2400" dirty="0" smtClean="0"/>
              <a:t>תחת מסיחים שמיעתיים</a:t>
            </a:r>
            <a:endParaRPr lang="he-IL" sz="24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400778" y="1556792"/>
            <a:ext cx="415813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sz="2800" dirty="0" smtClean="0">
                <a:latin typeface="+mj-lt"/>
                <a:ea typeface="+mj-ea"/>
              </a:rPr>
              <a:t>נבדקת בת 27</a:t>
            </a:r>
          </a:p>
          <a:p>
            <a:pPr algn="ctr"/>
            <a:r>
              <a:rPr lang="he-IL" dirty="0" smtClean="0">
                <a:latin typeface="+mj-lt"/>
                <a:ea typeface="+mj-ea"/>
              </a:rPr>
              <a:t>קוד </a:t>
            </a:r>
            <a:r>
              <a:rPr lang="he-IL" dirty="0">
                <a:latin typeface="+mj-lt"/>
                <a:ea typeface="+mj-ea"/>
              </a:rPr>
              <a:t>408937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92" y="1357290"/>
            <a:ext cx="2501293" cy="326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אליפסה 11"/>
          <p:cNvSpPr/>
          <p:nvPr/>
        </p:nvSpPr>
        <p:spPr>
          <a:xfrm rot="2259882">
            <a:off x="5230190" y="4137776"/>
            <a:ext cx="1550403" cy="52883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4" name="קבוצה 1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6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מלבן 16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he-IL" sz="3600" dirty="0" smtClean="0">
                <a:latin typeface="+mj-lt"/>
                <a:ea typeface="+mj-ea"/>
              </a:rPr>
              <a:t>דוגמא 3 – השפעת מסיחים שמיעתיים</a:t>
            </a:r>
            <a:endParaRPr lang="he-IL" sz="3600" dirty="0">
              <a:latin typeface="+mj-lt"/>
              <a:ea typeface="+mj-ea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611560" y="1124744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78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 descr="The biggest distraction to drivers isn't their cell phone, but their children claims recent re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35" y="908720"/>
            <a:ext cx="834390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קבוצה 5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7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מלבן 7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9" name="מלבן 8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82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03425"/>
            <a:ext cx="6281142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400778" y="1556792"/>
            <a:ext cx="415813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sz="2800" dirty="0" smtClean="0">
                <a:latin typeface="+mj-lt"/>
                <a:ea typeface="+mj-ea"/>
              </a:rPr>
              <a:t>נבדק בן 36</a:t>
            </a:r>
          </a:p>
          <a:p>
            <a:pPr algn="ctr"/>
            <a:r>
              <a:rPr lang="he-IL" dirty="0">
                <a:latin typeface="+mj-lt"/>
                <a:ea typeface="+mj-ea"/>
              </a:rPr>
              <a:t>קוד 352366</a:t>
            </a:r>
          </a:p>
        </p:txBody>
      </p:sp>
      <p:sp>
        <p:nvSpPr>
          <p:cNvPr id="12" name="אליפסה 11"/>
          <p:cNvSpPr/>
          <p:nvPr/>
        </p:nvSpPr>
        <p:spPr>
          <a:xfrm rot="20777218">
            <a:off x="5381571" y="3930935"/>
            <a:ext cx="1087461" cy="528833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8593319" y="4406927"/>
            <a:ext cx="271865" cy="264416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3" name="קבוצה 12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7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מלבן 17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he-IL" sz="3600" dirty="0" smtClean="0">
                <a:latin typeface="+mj-lt"/>
                <a:ea typeface="+mj-ea"/>
              </a:rPr>
              <a:t>השפעת הזמן + מסיחים שמיעתיים</a:t>
            </a:r>
            <a:endParaRPr lang="he-IL" sz="3600" dirty="0">
              <a:latin typeface="+mj-lt"/>
              <a:ea typeface="+mj-ea"/>
            </a:endParaRPr>
          </a:p>
        </p:txBody>
      </p:sp>
      <p:cxnSp>
        <p:nvCxnSpPr>
          <p:cNvPr id="23" name="Straight Connector 9"/>
          <p:cNvCxnSpPr/>
          <p:nvPr/>
        </p:nvCxnSpPr>
        <p:spPr>
          <a:xfrm>
            <a:off x="611560" y="1124744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83" y="1290564"/>
            <a:ext cx="2511655" cy="32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526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4. שיחות עם נוסעים נוספים ברכב.</a:t>
            </a:r>
          </a:p>
          <a:p>
            <a:pPr marL="0" indent="0">
              <a:buNone/>
            </a:pPr>
            <a:r>
              <a:rPr lang="he-IL" dirty="0" smtClean="0"/>
              <a:t>5% </a:t>
            </a:r>
            <a:r>
              <a:rPr lang="he-IL" dirty="0"/>
              <a:t>מתאונות הדרכים.</a:t>
            </a:r>
          </a:p>
        </p:txBody>
      </p:sp>
      <p:pic>
        <p:nvPicPr>
          <p:cNvPr id="6" name="Picture 2" descr="http://images.thecarconnection.com/med/teen-driver--ed-cunicelli-courtesy-the-childrens-hospital-of-philadelphia_100379638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16080" cy="45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מלבן 6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6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442" y="3480137"/>
            <a:ext cx="6309717" cy="33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400778" y="1556792"/>
            <a:ext cx="415813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sz="2800" dirty="0" smtClean="0">
                <a:latin typeface="+mj-lt"/>
                <a:ea typeface="+mj-ea"/>
              </a:rPr>
              <a:t>נבדק בן 25</a:t>
            </a:r>
          </a:p>
          <a:p>
            <a:pPr algn="ctr"/>
            <a:r>
              <a:rPr lang="he-IL" dirty="0">
                <a:latin typeface="+mj-lt"/>
                <a:ea typeface="+mj-ea"/>
              </a:rPr>
              <a:t>קוד 443046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7" y="1357290"/>
            <a:ext cx="2581077" cy="331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קבוצה 7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9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מלבן 9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2" name="מלבן 11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he-IL" sz="3600" dirty="0" smtClean="0">
                <a:latin typeface="+mj-lt"/>
                <a:ea typeface="+mj-ea"/>
              </a:rPr>
              <a:t>השפעת כלל המסיחים</a:t>
            </a:r>
            <a:endParaRPr lang="he-IL" sz="3600" dirty="0">
              <a:latin typeface="+mj-lt"/>
              <a:ea typeface="+mj-ea"/>
            </a:endParaRPr>
          </a:p>
        </p:txBody>
      </p:sp>
      <p:cxnSp>
        <p:nvCxnSpPr>
          <p:cNvPr id="16" name="Straight Connector 9"/>
          <p:cNvCxnSpPr/>
          <p:nvPr/>
        </p:nvCxnSpPr>
        <p:spPr>
          <a:xfrm>
            <a:off x="611560" y="1124744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47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90264"/>
            <a:ext cx="8229600" cy="1143000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he-I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הפרעת קשב וריכוז (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</a:t>
            </a:r>
            <a:r>
              <a:rPr lang="he-I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45091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1308824"/>
            <a:ext cx="417646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הפרעת </a:t>
            </a:r>
            <a:r>
              <a:rPr lang="he-IL" sz="2400" dirty="0"/>
              <a:t>קשב וריכוז </a:t>
            </a:r>
            <a:r>
              <a:rPr lang="he-IL" sz="2400" dirty="0" smtClean="0"/>
              <a:t>מאופיינת </a:t>
            </a:r>
            <a:r>
              <a:rPr lang="he-IL" sz="2400" dirty="0"/>
              <a:t>בסימפטומים </a:t>
            </a:r>
            <a:r>
              <a:rPr lang="he-IL" sz="2400" dirty="0" smtClean="0"/>
              <a:t>של: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קושי </a:t>
            </a:r>
            <a:r>
              <a:rPr lang="he-IL" sz="2400" dirty="0"/>
              <a:t>בחלוקת </a:t>
            </a:r>
            <a:r>
              <a:rPr lang="he-IL" sz="2400" dirty="0" smtClean="0"/>
              <a:t>קשב.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הסחת </a:t>
            </a:r>
            <a:r>
              <a:rPr lang="he-IL" sz="2400" dirty="0"/>
              <a:t>דעת </a:t>
            </a:r>
            <a:r>
              <a:rPr lang="he-IL" sz="2400" dirty="0" smtClean="0"/>
              <a:t>בקלות.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אימפולסיביות (לדוגמא, התנהגות המקדימה את החשיבה)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היפראקטיביות </a:t>
            </a:r>
            <a:r>
              <a:rPr lang="he-IL" sz="2400" dirty="0"/>
              <a:t>(לדוגמא, תנועתיות יתר וחוסר מנוחה</a:t>
            </a:r>
            <a:r>
              <a:rPr lang="he-IL" sz="2400" dirty="0" smtClean="0"/>
              <a:t>).</a:t>
            </a:r>
          </a:p>
        </p:txBody>
      </p:sp>
      <p:sp>
        <p:nvSpPr>
          <p:cNvPr id="2" name="מלבן 1"/>
          <p:cNvSpPr/>
          <p:nvPr/>
        </p:nvSpPr>
        <p:spPr>
          <a:xfrm>
            <a:off x="179512" y="561304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/>
              <a:t>אצל נהגים בעלי </a:t>
            </a:r>
            <a:r>
              <a:rPr lang="en-US" sz="2400" dirty="0" smtClean="0"/>
              <a:t>ADHD</a:t>
            </a:r>
            <a:r>
              <a:rPr lang="he-IL" sz="2400" dirty="0" smtClean="0"/>
              <a:t>, בעיית הקשב היא מובנית, ולכן הם עלולים להוות קבוצת סיכון בכביש, במידה והם לא למדו לנהל את הקשב באופן נכון ולנטרל מסיחי דעת.</a:t>
            </a:r>
            <a:endParaRPr lang="he-IL" sz="2400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0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מלבן 10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2" name="מלבן 11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8984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ytimg.com/vi/Pqqlz2q_ifE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93397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.timeout.co.il/media/2013/12/monit-sherut-H-680x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568" y="7959"/>
            <a:ext cx="6026432" cy="33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קבוצה 7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9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מלבן 9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1" name="מלבן 10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73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1656" y="476672"/>
            <a:ext cx="8507288" cy="6301308"/>
          </a:xfrm>
        </p:spPr>
        <p:txBody>
          <a:bodyPr>
            <a:normAutofit/>
          </a:bodyPr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4" t="19531" r="19620" b="11198"/>
          <a:stretch/>
        </p:blipFill>
        <p:spPr bwMode="auto">
          <a:xfrm>
            <a:off x="3077662" y="3140967"/>
            <a:ext cx="5814817" cy="357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8" t="27343" r="50000" b="8334"/>
          <a:stretch/>
        </p:blipFill>
        <p:spPr bwMode="auto">
          <a:xfrm>
            <a:off x="34331" y="1268760"/>
            <a:ext cx="28581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קבוצה 7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9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מלבן 9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1" name="מלבן 10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/>
            <a:r>
              <a:rPr lang="he-IL" sz="3600" dirty="0" smtClean="0">
                <a:latin typeface="+mj-lt"/>
                <a:ea typeface="+mj-ea"/>
              </a:rPr>
              <a:t>אימפולסיביות (אי דחיית סיפוקים)</a:t>
            </a:r>
            <a:endParaRPr lang="he-IL" sz="3600" dirty="0">
              <a:latin typeface="+mj-lt"/>
              <a:ea typeface="+mj-ea"/>
            </a:endParaRPr>
          </a:p>
        </p:txBody>
      </p:sp>
      <p:cxnSp>
        <p:nvCxnSpPr>
          <p:cNvPr id="13" name="Straight Connector 9"/>
          <p:cNvCxnSpPr/>
          <p:nvPr/>
        </p:nvCxnSpPr>
        <p:spPr>
          <a:xfrm>
            <a:off x="611560" y="1124744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400778" y="1556792"/>
            <a:ext cx="415813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he-IL" sz="2800" dirty="0" smtClean="0">
                <a:latin typeface="+mj-lt"/>
                <a:ea typeface="+mj-ea"/>
              </a:rPr>
              <a:t>נבדקת בת 42</a:t>
            </a:r>
          </a:p>
          <a:p>
            <a:pPr algn="ctr"/>
            <a:r>
              <a:rPr lang="he-IL" dirty="0">
                <a:latin typeface="+mj-lt"/>
                <a:ea typeface="+mj-ea"/>
              </a:rPr>
              <a:t>קוד </a:t>
            </a:r>
            <a:r>
              <a:rPr lang="he-IL" dirty="0" smtClean="0">
                <a:latin typeface="+mj-lt"/>
                <a:ea typeface="+mj-ea"/>
              </a:rPr>
              <a:t>498625</a:t>
            </a:r>
            <a:endParaRPr lang="he-IL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0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אכילה או שתיה בזמן נהיגה.</a:t>
            </a:r>
          </a:p>
          <a:p>
            <a:pPr marL="0" indent="0">
              <a:buNone/>
            </a:pPr>
            <a:r>
              <a:rPr lang="he-IL" dirty="0" smtClean="0"/>
              <a:t>2% </a:t>
            </a:r>
            <a:r>
              <a:rPr lang="he-IL" dirty="0"/>
              <a:t>מתאונות הדרכים.</a:t>
            </a:r>
          </a:p>
        </p:txBody>
      </p:sp>
      <p:pic>
        <p:nvPicPr>
          <p:cNvPr id="7170" name="Picture 2" descr="http://media.propertycasualty360.com/propertycasualty360/article/2013/04/11/Accident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12" y="1628800"/>
            <a:ext cx="71287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4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6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מלבן 6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01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newstrack.com/wp-content/uploads/2013/03/TextingWhileDrivingDange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4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6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מלבן 6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536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7200" dirty="0" smtClean="0">
                <a:solidFill>
                  <a:schemeClr val="tx2"/>
                </a:solidFill>
              </a:rPr>
              <a:t>בדיקת יעילות טיפולית</a:t>
            </a:r>
            <a:endParaRPr lang="en-US" sz="72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988840"/>
            <a:ext cx="9144000" cy="170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581128"/>
            <a:ext cx="9144000" cy="170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קבוצה 8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2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מלבן 13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28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מחבר חץ ישר 6"/>
          <p:cNvCxnSpPr/>
          <p:nvPr/>
        </p:nvCxnSpPr>
        <p:spPr>
          <a:xfrm>
            <a:off x="4499992" y="4862341"/>
            <a:ext cx="50405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87465" y="1148551"/>
            <a:ext cx="9056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000" dirty="0" smtClean="0"/>
              <a:t>7.2.15</a:t>
            </a:r>
          </a:p>
          <a:p>
            <a:pPr algn="just" rtl="0"/>
            <a:r>
              <a:rPr lang="en-US" sz="3200" dirty="0" smtClean="0"/>
              <a:t>	     None		</a:t>
            </a:r>
            <a:r>
              <a:rPr lang="en-US" sz="3200" dirty="0"/>
              <a:t> </a:t>
            </a:r>
            <a:r>
              <a:rPr lang="en-US" sz="3200" dirty="0" smtClean="0"/>
              <a:t>                      Ritalin LA 30 mg</a:t>
            </a:r>
            <a:endParaRPr lang="en-US" sz="3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3904"/>
            <a:ext cx="2967575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273" y="2708920"/>
            <a:ext cx="2978199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מלבן 12"/>
          <p:cNvSpPr/>
          <p:nvPr/>
        </p:nvSpPr>
        <p:spPr>
          <a:xfrm>
            <a:off x="2009241" y="303039"/>
            <a:ext cx="708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e-IL" sz="2400" dirty="0" smtClean="0">
                <a:solidFill>
                  <a:prstClr val="black"/>
                </a:solidFill>
              </a:rPr>
              <a:t>נבדקת בת 30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מאובחנת כ-</a:t>
            </a:r>
            <a:r>
              <a:rPr lang="en-US" sz="2400" dirty="0" smtClean="0">
                <a:solidFill>
                  <a:prstClr val="black"/>
                </a:solidFill>
              </a:rPr>
              <a:t>ADHD</a:t>
            </a:r>
            <a:r>
              <a:rPr lang="he-IL" sz="2400" dirty="0" smtClean="0">
                <a:solidFill>
                  <a:prstClr val="black"/>
                </a:solidFill>
              </a:rPr>
              <a:t>. בדיקת יעילות תרופתית.</a:t>
            </a:r>
            <a:endParaRPr lang="he-IL" sz="2400" dirty="0">
              <a:solidFill>
                <a:prstClr val="black"/>
              </a:solidFill>
            </a:endParaRPr>
          </a:p>
        </p:txBody>
      </p:sp>
      <p:grpSp>
        <p:nvGrpSpPr>
          <p:cNvPr id="14" name="קבוצה 1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מלבן 1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62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0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he-IL" sz="36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ריפוי בעיסוק ושיקום נהיגה</a:t>
            </a:r>
            <a:endParaRPr lang="en-US" sz="36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998" y="1340768"/>
            <a:ext cx="8585561" cy="51571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BD3"/>
              </a:buClr>
              <a:buSzPct val="60000"/>
              <a:buNone/>
            </a:pP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קהל </a:t>
            </a: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היעד מגוון וכולל נהגים או נהגים פוטנציאלים הסובלים מבעיות רפואיות או תפקודיות, נרכשות, מולדות, קבועות או פרוגרסיביות, היכולות להשפיע על יכולתם לנהוג, כגון</a:t>
            </a: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19075" indent="-257175">
              <a:buClr>
                <a:srgbClr val="005BD3"/>
              </a:buClr>
              <a:buSzPct val="60000"/>
              <a:buFont typeface="Wingdings 2"/>
              <a:buChar char=""/>
            </a:pP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מצבים </a:t>
            </a: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מולדים או התפתחותיים </a:t>
            </a: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(שיתוק </a:t>
            </a: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מוחין, לקויות למידה,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ADHD</a:t>
            </a: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ועוד).</a:t>
            </a:r>
          </a:p>
          <a:p>
            <a:pPr marL="219075" indent="-257175">
              <a:buClr>
                <a:srgbClr val="005BD3"/>
              </a:buClr>
              <a:buSzPct val="60000"/>
              <a:buFont typeface="Wingdings 2"/>
              <a:buChar char=""/>
            </a:pP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מצבים </a:t>
            </a: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נרכשים </a:t>
            </a: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(אירוע </a:t>
            </a: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מוחי, פגיעות ראש, פגיעה בחוט </a:t>
            </a: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השדרה, קטיעות ועוד).</a:t>
            </a:r>
          </a:p>
          <a:p>
            <a:pPr marL="219075" indent="-257175">
              <a:buClr>
                <a:srgbClr val="005BD3"/>
              </a:buClr>
              <a:buSzPct val="60000"/>
              <a:buFont typeface="Wingdings 2"/>
              <a:buChar char=""/>
            </a:pP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מחלות </a:t>
            </a: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פרוגרסיביות כגון: פרקינסון, טרשת נפוצה, דלקות פרקים ודמנציה. </a:t>
            </a:r>
            <a:endParaRPr lang="he-I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075" indent="-257175">
              <a:buClr>
                <a:srgbClr val="005BD3"/>
              </a:buClr>
              <a:buSzPct val="60000"/>
              <a:buFont typeface="Wingdings 2"/>
              <a:buChar char=""/>
            </a:pPr>
            <a:r>
              <a:rPr lang="he-I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קשישים </a:t>
            </a: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בריאים שהם ו/או משפחתם מעוניינים לאמוד את כשירותם להמשיך לנהוג בעקבות שינויי הגיל. </a:t>
            </a:r>
            <a:endParaRPr lang="en-US" sz="18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2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מלבן 12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399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מחבר חץ ישר 7"/>
          <p:cNvCxnSpPr/>
          <p:nvPr/>
        </p:nvCxnSpPr>
        <p:spPr>
          <a:xfrm>
            <a:off x="4463988" y="4648627"/>
            <a:ext cx="50405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87465" y="1412776"/>
            <a:ext cx="9056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solidFill>
                  <a:prstClr val="black"/>
                </a:solidFill>
              </a:rPr>
              <a:t>	   15.1.14 					2.5.14	</a:t>
            </a:r>
          </a:p>
          <a:p>
            <a:pPr algn="ctr" rtl="0"/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he-IL" sz="3200" dirty="0" smtClean="0">
                <a:solidFill>
                  <a:prstClr val="black"/>
                </a:solidFill>
              </a:rPr>
              <a:t> טיפול של ריפוי בעיסוק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5352"/>
            <a:ext cx="3041445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11"/>
          <p:cNvSpPr/>
          <p:nvPr/>
        </p:nvSpPr>
        <p:spPr>
          <a:xfrm>
            <a:off x="3328136" y="260648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e-IL" sz="2400" dirty="0" smtClean="0">
                <a:solidFill>
                  <a:prstClr val="black"/>
                </a:solidFill>
              </a:rPr>
              <a:t>נבדק בן 25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לאחר פגיעת ראש בתאונת דרכים.</a:t>
            </a:r>
            <a:endParaRPr lang="he-IL" sz="24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415" y="2769315"/>
            <a:ext cx="2959729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קבוצה 10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3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מלבן 13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5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0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he-IL" sz="36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סיכום</a:t>
            </a:r>
            <a:endParaRPr lang="en-US" sz="36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998" y="1340768"/>
            <a:ext cx="8585561" cy="51571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lvl="0" indent="-257175">
              <a:buClr>
                <a:srgbClr val="005BD3"/>
              </a:buClr>
              <a:buSzPct val="60000"/>
              <a:buFont typeface="Wingdings 2"/>
              <a:buChar char=""/>
            </a:pP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מבדק ה-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MOXO</a:t>
            </a: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מאפשר למפות באופן מיטבי את יכולות הקשב של הנהג הפוטנציאלי ובכך להתאים או לשלול תפקידים מקצועיים הכרוכים באחריות רבה על הכביש.</a:t>
            </a:r>
          </a:p>
          <a:p>
            <a:pPr marL="219075" indent="-257175">
              <a:buClr>
                <a:srgbClr val="005BD3"/>
              </a:buClr>
              <a:buSzPct val="60000"/>
              <a:buFont typeface="Wingdings 2"/>
              <a:buChar char=""/>
            </a:pP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המבדק נגיש ותוצאותיו ברורות להסבר עבור הנהגים, המאבחנים והמטפלים גם יחד</a:t>
            </a:r>
            <a:r>
              <a:rPr lang="he-I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he-IL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9075" indent="-257175">
              <a:buClr>
                <a:srgbClr val="005BD3"/>
              </a:buClr>
              <a:buSzPct val="60000"/>
              <a:buFont typeface="Wingdings 2"/>
              <a:buChar char=""/>
            </a:pP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ניתן </a:t>
            </a:r>
            <a:r>
              <a:rPr lang="he-I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לבחון את יעילות הטיפול הניתן (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test- retest</a:t>
            </a:r>
            <a:r>
              <a:rPr lang="he-I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19075" lvl="0" indent="-257175">
              <a:buClr>
                <a:srgbClr val="005BD3"/>
              </a:buClr>
              <a:buSzPct val="60000"/>
              <a:buFont typeface="Wingdings 2"/>
              <a:buChar char=""/>
            </a:pP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ה-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MOXO</a:t>
            </a: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איננו תלוי שפה או סממן תרבותי אחר ועל כן נגיש לכלל האוכלוסייה כאחד.</a:t>
            </a:r>
          </a:p>
          <a:p>
            <a:pPr marL="0" lvl="0" indent="0">
              <a:buClr>
                <a:srgbClr val="005BD3"/>
              </a:buClr>
              <a:buSzPct val="60000"/>
              <a:buNone/>
            </a:pPr>
            <a:r>
              <a:rPr lang="he-IL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he-IL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Clr>
                <a:srgbClr val="005BD3">
                  <a:lumMod val="60000"/>
                  <a:lumOff val="40000"/>
                </a:srgbClr>
              </a:buClr>
              <a:buFont typeface="Arial" pitchFamily="34" charset="0"/>
              <a:buNone/>
            </a:pPr>
            <a:endParaRPr lang="en-US" sz="2000" b="1" u="sng" dirty="0" smtClean="0">
              <a:solidFill>
                <a:schemeClr val="bg1"/>
              </a:solidFill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2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מלבן 12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he-IL" kern="0" smtClea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cxnSp>
        <p:nvCxnSpPr>
          <p:cNvPr id="15" name="Straight Connector 24"/>
          <p:cNvCxnSpPr/>
          <p:nvPr/>
        </p:nvCxnSpPr>
        <p:spPr>
          <a:xfrm>
            <a:off x="688363" y="909308"/>
            <a:ext cx="799288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44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9600" dirty="0" smtClean="0">
                <a:solidFill>
                  <a:schemeClr val="tx2"/>
                </a:solidFill>
              </a:rPr>
              <a:t>תודה!</a:t>
            </a:r>
            <a:endParaRPr lang="en-US" sz="9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988840"/>
            <a:ext cx="9144000" cy="170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581128"/>
            <a:ext cx="9144000" cy="170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276872"/>
            <a:ext cx="2171700" cy="2105025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12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מלבן 13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35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7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מלבן 7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9" name="מלבן 8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1143000"/>
          </a:xfrm>
        </p:spPr>
        <p:txBody>
          <a:bodyPr>
            <a:noAutofit/>
          </a:bodyPr>
          <a:lstStyle/>
          <a:p>
            <a:r>
              <a:rPr lang="he-I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עשרת המסיחים בנהיגה המשפיעים </a:t>
            </a:r>
            <a:br>
              <a:rPr lang="he-I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תאונות דרכים</a:t>
            </a:r>
            <a:endParaRPr lang="he-IL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10. עישון סיגריות (הדלקה / שימוש במאפרה).</a:t>
            </a:r>
          </a:p>
          <a:p>
            <a:pPr marL="0" indent="0">
              <a:buNone/>
            </a:pPr>
            <a:r>
              <a:rPr lang="he-IL" dirty="0" smtClean="0"/>
              <a:t>1% מתאונות הדרכים.</a:t>
            </a:r>
            <a:endParaRPr lang="he-IL" dirty="0"/>
          </a:p>
        </p:txBody>
      </p:sp>
      <p:pic>
        <p:nvPicPr>
          <p:cNvPr id="3074" name="Picture 2" descr="http://media.propertycasualty360.com/propertycasualty360/article/2013/04/11/Accident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956" y="3363819"/>
            <a:ext cx="4958308" cy="33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0" y="1700808"/>
            <a:ext cx="9143999" cy="10081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2400" dirty="0" smtClean="0"/>
              <a:t>על פי דו"ח (2013) של חברת הביטוח האמריקאית </a:t>
            </a:r>
            <a:r>
              <a:rPr lang="en-US" sz="2400" b="1" dirty="0"/>
              <a:t>Erie Insurance Group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11651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9. אובייקטים זזים (בעלי חיים או חרקים).</a:t>
            </a:r>
          </a:p>
          <a:p>
            <a:pPr marL="0" indent="0">
              <a:buNone/>
            </a:pPr>
            <a:r>
              <a:rPr lang="he-IL" dirty="0" smtClean="0"/>
              <a:t>1% מתאונות הדרכים.</a:t>
            </a:r>
            <a:endParaRPr lang="he-IL" dirty="0"/>
          </a:p>
        </p:txBody>
      </p:sp>
      <p:pic>
        <p:nvPicPr>
          <p:cNvPr id="4098" name="Picture 2" descr="http://media.propertycasualty360.com/propertycasualty360/article/2013/04/11/Accident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391" y="2222037"/>
            <a:ext cx="6562969" cy="43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570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8. התעסקות עם אביזרים בתוך הרכב.</a:t>
            </a:r>
          </a:p>
          <a:p>
            <a:pPr marL="0" indent="0">
              <a:buNone/>
            </a:pPr>
            <a:r>
              <a:rPr lang="he-IL" dirty="0"/>
              <a:t>1% מתאונות הדרכים.</a:t>
            </a:r>
          </a:p>
        </p:txBody>
      </p:sp>
      <p:pic>
        <p:nvPicPr>
          <p:cNvPr id="5122" name="Picture 2" descr="http://media.propertycasualty360.com/propertycasualty360/article/2013/04/11/Accident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398" y="1910002"/>
            <a:ext cx="6490962" cy="432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23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872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7. התעסקות עם הרדיו או מיזוג אוויר.</a:t>
            </a:r>
          </a:p>
          <a:p>
            <a:pPr marL="0" indent="0">
              <a:buNone/>
            </a:pPr>
            <a:r>
              <a:rPr lang="he-IL" dirty="0" smtClean="0"/>
              <a:t> 2% </a:t>
            </a:r>
            <a:r>
              <a:rPr lang="he-IL" dirty="0"/>
              <a:t>מתאונות הדרכים.</a:t>
            </a:r>
          </a:p>
        </p:txBody>
      </p:sp>
      <p:pic>
        <p:nvPicPr>
          <p:cNvPr id="6146" name="Picture 2" descr="http://media.propertycasualty360.com/propertycasualty360/article/2013/04/11/Accident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12" y="1916832"/>
            <a:ext cx="6670980" cy="44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7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6. אכילה או שתיה בזמן נהיגה.</a:t>
            </a:r>
          </a:p>
          <a:p>
            <a:pPr marL="0" indent="0">
              <a:buNone/>
            </a:pPr>
            <a:r>
              <a:rPr lang="he-IL" dirty="0" smtClean="0"/>
              <a:t>2% </a:t>
            </a:r>
            <a:r>
              <a:rPr lang="he-IL" dirty="0"/>
              <a:t>מתאונות הדרכים.</a:t>
            </a:r>
          </a:p>
        </p:txBody>
      </p:sp>
      <p:pic>
        <p:nvPicPr>
          <p:cNvPr id="7170" name="Picture 2" descr="http://media.propertycasualty360.com/propertycasualty360/article/2013/04/11/Accident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12" y="1628800"/>
            <a:ext cx="71287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34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5. שימוש או ניסיון להגיע לאביזרים בתוך הרכב (מכשיר ניווט / אזניות וכו').</a:t>
            </a:r>
          </a:p>
          <a:p>
            <a:pPr marL="0" indent="0">
              <a:buNone/>
            </a:pPr>
            <a:r>
              <a:rPr lang="he-IL" dirty="0" smtClean="0"/>
              <a:t> 2% </a:t>
            </a:r>
            <a:r>
              <a:rPr lang="he-IL" dirty="0"/>
              <a:t>מתאונות הדרכים.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8194" name="Picture 2" descr="http://media.propertycasualty360.com/propertycasualty360/article/2013/04/11/Accident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398467" cy="42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30298" y="44498"/>
            <a:ext cx="884630" cy="558918"/>
            <a:chOff x="928734" y="2075933"/>
            <a:chExt cx="4406212" cy="2484593"/>
          </a:xfrm>
        </p:grpSpPr>
        <p:pic>
          <p:nvPicPr>
            <p:cNvPr id="5" name="Picture 2" descr="\\ADVA-PC\Users\NEUROTECH\advanatafolder\Images\logo\logo_moxo_adhd te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34" y="2075933"/>
              <a:ext cx="4046173" cy="243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/>
            <p:cNvSpPr/>
            <p:nvPr/>
          </p:nvSpPr>
          <p:spPr>
            <a:xfrm>
              <a:off x="928734" y="3881650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3275856" y="3933056"/>
              <a:ext cx="2059090" cy="62747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86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התלהבות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התלהבות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16415</TotalTime>
  <Words>927</Words>
  <Application>Microsoft Office PowerPoint</Application>
  <PresentationFormat>‫הצגה על המסך (4:3)</PresentationFormat>
  <Paragraphs>184</Paragraphs>
  <Slides>39</Slides>
  <Notes>5</Notes>
  <HiddenSlides>0</HiddenSlides>
  <MMClips>1</MMClips>
  <ScaleCrop>false</ScaleCrop>
  <HeadingPairs>
    <vt:vector size="4" baseType="variant"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39</vt:i4>
      </vt:variant>
    </vt:vector>
  </HeadingPairs>
  <TitlesOfParts>
    <vt:vector size="44" baseType="lpstr">
      <vt:lpstr>Office Theme</vt:lpstr>
      <vt:lpstr>התלהבות</vt:lpstr>
      <vt:lpstr>1_התלהבות</vt:lpstr>
      <vt:lpstr>1_Office Theme</vt:lpstr>
      <vt:lpstr>2_Office Theme</vt:lpstr>
      <vt:lpstr>שקופית 1</vt:lpstr>
      <vt:lpstr>מיומנויות הקשב הנדרשות לנהיגה הן:</vt:lpstr>
      <vt:lpstr>הפרעת קשב וריכוז (ADHD)</vt:lpstr>
      <vt:lpstr>עשרת המסיחים בנהיגה המשפיעים  על תאונות דרכים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  מבנה המבדק (גילאי 13-70)</vt:lpstr>
      <vt:lpstr>שקופית 16</vt:lpstr>
      <vt:lpstr>ערך ה-MOXO  לאנשי מקצוע</vt:lpstr>
      <vt:lpstr>טבלת השוואה לנורמה וגרף ביצוע המבדק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ריפוי בעיסוק ושיקום נהיגה</vt:lpstr>
      <vt:lpstr>שקופית 37</vt:lpstr>
      <vt:lpstr>סיכום</vt:lpstr>
      <vt:lpstr>שקופית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Boaz fartouk</dc:creator>
  <cp:lastModifiedBy>הילה</cp:lastModifiedBy>
  <cp:revision>790</cp:revision>
  <cp:lastPrinted>2011-11-23T13:05:50Z</cp:lastPrinted>
  <dcterms:created xsi:type="dcterms:W3CDTF">2010-08-11T06:49:29Z</dcterms:created>
  <dcterms:modified xsi:type="dcterms:W3CDTF">2015-03-29T11:51:36Z</dcterms:modified>
</cp:coreProperties>
</file>