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67" r:id="rId3"/>
    <p:sldId id="264" r:id="rId4"/>
    <p:sldId id="258" r:id="rId5"/>
    <p:sldId id="261" r:id="rId6"/>
    <p:sldId id="259" r:id="rId7"/>
    <p:sldId id="265" r:id="rId8"/>
    <p:sldId id="260" r:id="rId9"/>
    <p:sldId id="262" r:id="rId10"/>
    <p:sldId id="263" r:id="rId11"/>
    <p:sldId id="268" r:id="rId1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0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1668120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2871511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1449437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1049431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284786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421228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964246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132486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145568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2961075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432B995-9A82-4B5B-8027-C442713DF821}" type="datetimeFigureOut">
              <a:rPr lang="he-IL" smtClean="0"/>
              <a:t>כ"ח.ניסן.תשע"ז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72570B9-3818-471C-9789-8DBD7F8D7914}" type="slidenum">
              <a:rPr lang="he-IL" smtClean="0"/>
              <a:t>‹#›</a:t>
            </a:fld>
            <a:endParaRPr lang="he-IL"/>
          </a:p>
        </p:txBody>
      </p:sp>
    </p:spTree>
    <p:extLst>
      <p:ext uri="{BB962C8B-B14F-4D97-AF65-F5344CB8AC3E}">
        <p14:creationId xmlns:p14="http://schemas.microsoft.com/office/powerpoint/2010/main" val="722528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432B995-9A82-4B5B-8027-C442713DF821}" type="datetimeFigureOut">
              <a:rPr lang="he-IL" smtClean="0"/>
              <a:t>כ"ח.ניסן.תשע"ז</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2570B9-3818-471C-9789-8DBD7F8D7914}" type="slidenum">
              <a:rPr lang="he-IL" smtClean="0"/>
              <a:t>‹#›</a:t>
            </a:fld>
            <a:endParaRPr lang="he-IL"/>
          </a:p>
        </p:txBody>
      </p:sp>
    </p:spTree>
    <p:extLst>
      <p:ext uri="{BB962C8B-B14F-4D97-AF65-F5344CB8AC3E}">
        <p14:creationId xmlns:p14="http://schemas.microsoft.com/office/powerpoint/2010/main" val="391983567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3568" y="836712"/>
            <a:ext cx="7772400" cy="2160239"/>
          </a:xfrm>
        </p:spPr>
        <p:style>
          <a:lnRef idx="2">
            <a:schemeClr val="accent3"/>
          </a:lnRef>
          <a:fillRef idx="1">
            <a:schemeClr val="lt1"/>
          </a:fillRef>
          <a:effectRef idx="0">
            <a:schemeClr val="accent3"/>
          </a:effectRef>
          <a:fontRef idx="minor">
            <a:schemeClr val="dk1"/>
          </a:fontRef>
        </p:style>
        <p:txBody>
          <a:bodyPr/>
          <a:lstStyle/>
          <a:p>
            <a:r>
              <a:rPr lang="he-IL" b="1" dirty="0" smtClean="0">
                <a:solidFill>
                  <a:srgbClr val="0070C0"/>
                </a:solidFill>
              </a:rPr>
              <a:t>קוד האתיקה המקצועית של הפסיכולוגים בישראל</a:t>
            </a:r>
            <a:endParaRPr lang="he-IL" b="1" dirty="0">
              <a:solidFill>
                <a:srgbClr val="0070C0"/>
              </a:solidFill>
            </a:endParaRPr>
          </a:p>
        </p:txBody>
      </p:sp>
      <p:sp>
        <p:nvSpPr>
          <p:cNvPr id="3" name="כותרת משנה 2"/>
          <p:cNvSpPr>
            <a:spLocks noGrp="1"/>
          </p:cNvSpPr>
          <p:nvPr>
            <p:ph type="subTitle" idx="1"/>
          </p:nvPr>
        </p:nvSpPr>
        <p:spPr>
          <a:xfrm>
            <a:off x="1371600" y="3068960"/>
            <a:ext cx="6400800" cy="3600400"/>
          </a:xfrm>
        </p:spPr>
        <p:txBody>
          <a:bodyPr>
            <a:normAutofit lnSpcReduction="10000"/>
          </a:bodyPr>
          <a:lstStyle/>
          <a:p>
            <a:r>
              <a:rPr lang="he-IL" b="1" dirty="0" smtClean="0">
                <a:solidFill>
                  <a:srgbClr val="0070C0"/>
                </a:solidFill>
              </a:rPr>
              <a:t>2004</a:t>
            </a:r>
          </a:p>
          <a:p>
            <a:endParaRPr lang="he-IL" dirty="0" smtClean="0">
              <a:solidFill>
                <a:srgbClr val="0070C0"/>
              </a:solidFill>
            </a:endParaRPr>
          </a:p>
          <a:p>
            <a:endParaRPr lang="he-IL" dirty="0">
              <a:solidFill>
                <a:srgbClr val="0070C0"/>
              </a:solidFill>
            </a:endParaRPr>
          </a:p>
          <a:p>
            <a:endParaRPr lang="he-IL" dirty="0" smtClean="0">
              <a:solidFill>
                <a:srgbClr val="0070C0"/>
              </a:solidFill>
            </a:endParaRPr>
          </a:p>
          <a:p>
            <a:r>
              <a:rPr lang="he-IL" b="1" dirty="0" smtClean="0">
                <a:solidFill>
                  <a:srgbClr val="00B050"/>
                </a:solidFill>
              </a:rPr>
              <a:t>2017</a:t>
            </a:r>
          </a:p>
          <a:p>
            <a:pPr algn="l"/>
            <a:r>
              <a:rPr lang="he-IL" sz="2400" b="1" dirty="0" smtClean="0">
                <a:solidFill>
                  <a:schemeClr val="tx1"/>
                </a:solidFill>
                <a:cs typeface="+mj-cs"/>
              </a:rPr>
              <a:t>חנה בן ציון</a:t>
            </a:r>
          </a:p>
          <a:p>
            <a:pPr algn="l"/>
            <a:r>
              <a:rPr lang="he-IL" sz="2400" b="1" smtClean="0">
                <a:solidFill>
                  <a:schemeClr val="tx1"/>
                </a:solidFill>
                <a:cs typeface="+mj-cs"/>
              </a:rPr>
              <a:t>31.1.17</a:t>
            </a:r>
            <a:endParaRPr lang="he-IL" sz="2400" b="1" dirty="0" smtClean="0">
              <a:solidFill>
                <a:schemeClr val="tx1"/>
              </a:solidFill>
              <a:cs typeface="+mj-cs"/>
            </a:endParaRPr>
          </a:p>
          <a:p>
            <a:pPr algn="l"/>
            <a:endParaRPr lang="he-IL" sz="2400" b="1" dirty="0">
              <a:solidFill>
                <a:srgbClr val="00B050"/>
              </a:solidFill>
            </a:endParaRPr>
          </a:p>
        </p:txBody>
      </p:sp>
      <p:sp>
        <p:nvSpPr>
          <p:cNvPr id="4" name="חץ ימינה 3"/>
          <p:cNvSpPr/>
          <p:nvPr/>
        </p:nvSpPr>
        <p:spPr>
          <a:xfrm rot="5400000">
            <a:off x="4016508" y="4056500"/>
            <a:ext cx="1224136" cy="9772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rgbClr val="00B050"/>
              </a:solidFill>
            </a:endParaRPr>
          </a:p>
        </p:txBody>
      </p:sp>
    </p:spTree>
    <p:extLst>
      <p:ext uri="{BB962C8B-B14F-4D97-AF65-F5344CB8AC3E}">
        <p14:creationId xmlns:p14="http://schemas.microsoft.com/office/powerpoint/2010/main" val="57697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25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25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25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25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heel(1)">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395536" y="116632"/>
            <a:ext cx="8229600" cy="5966123"/>
          </a:xfrm>
        </p:spPr>
        <p:txBody>
          <a:bodyPr>
            <a:normAutofit fontScale="92500" lnSpcReduction="10000"/>
          </a:bodyPr>
          <a:lstStyle/>
          <a:p>
            <a:pPr marL="0" indent="0">
              <a:buNone/>
            </a:pPr>
            <a:endParaRPr lang="he-IL" b="1" dirty="0">
              <a:solidFill>
                <a:srgbClr val="00B050"/>
              </a:solidFill>
            </a:endParaRPr>
          </a:p>
          <a:p>
            <a:pPr marL="0" indent="0">
              <a:buNone/>
            </a:pPr>
            <a:r>
              <a:rPr lang="he-IL" b="1" dirty="0" smtClean="0">
                <a:solidFill>
                  <a:srgbClr val="00B050"/>
                </a:solidFill>
              </a:rPr>
              <a:t>10.10</a:t>
            </a:r>
            <a:r>
              <a:rPr lang="he-IL" sz="2800" b="1" dirty="0" smtClean="0">
                <a:solidFill>
                  <a:srgbClr val="00B050"/>
                </a:solidFill>
                <a:latin typeface="David" panose="020E0502060401010101" pitchFamily="34" charset="-79"/>
                <a:cs typeface="David" panose="020E0502060401010101" pitchFamily="34" charset="-79"/>
              </a:rPr>
              <a:t> </a:t>
            </a:r>
            <a:r>
              <a:rPr lang="he-IL" b="1" dirty="0" smtClean="0">
                <a:solidFill>
                  <a:srgbClr val="00B050"/>
                </a:solidFill>
                <a:latin typeface="David" panose="020E0502060401010101" pitchFamily="34" charset="-79"/>
                <a:cs typeface="David" panose="020E0502060401010101" pitchFamily="34" charset="-79"/>
              </a:rPr>
              <a:t>תכניות במדיה שיש בהן מעורבות של פסיכולוגים</a:t>
            </a:r>
          </a:p>
          <a:p>
            <a:pPr marL="0" indent="0">
              <a:buNone/>
            </a:pPr>
            <a:r>
              <a:rPr lang="he-IL" sz="2800" dirty="0" smtClean="0">
                <a:latin typeface="David" panose="020E0502060401010101" pitchFamily="34" charset="-79"/>
                <a:cs typeface="David" panose="020E0502060401010101" pitchFamily="34" charset="-79"/>
              </a:rPr>
              <a:t>פסיכולוג שבוחר ללוות תכניות במדיה שבהן נדרשת התערבות פסיכולוגית, חייב להכיר את מכלול הלחצים הנפשיים הכרוכים בהשתתפות בתוכנית כזו והשפעותיהם. הפסיכולוג ינקוט את כל אמצעי הזהירות כדי לוודא כי המשתתפים בתוכנית כשירים לעמוד בלחצים הללו.</a:t>
            </a:r>
          </a:p>
          <a:p>
            <a:pPr marL="0" indent="0">
              <a:buNone/>
            </a:pPr>
            <a:r>
              <a:rPr lang="he-IL" sz="2800" dirty="0" smtClean="0">
                <a:latin typeface="David" panose="020E0502060401010101" pitchFamily="34" charset="-79"/>
                <a:cs typeface="David" panose="020E0502060401010101" pitchFamily="34" charset="-79"/>
              </a:rPr>
              <a:t>על הפסיכולוג להיות ערני למצב של נאמנות כפולה שבה הוא נמצא, למזער את נזקיה האפשריים ולהעדיף תמיד את טובתם ואת רווחתם הנפשית של המשתתפים על פני טובת ההפקה.</a:t>
            </a:r>
          </a:p>
          <a:p>
            <a:pPr marL="0" indent="0">
              <a:buNone/>
            </a:pPr>
            <a:r>
              <a:rPr lang="he-IL" sz="2800" dirty="0">
                <a:solidFill>
                  <a:prstClr val="black"/>
                </a:solidFill>
                <a:latin typeface="David" panose="020E0502060401010101" pitchFamily="34" charset="-79"/>
                <a:cs typeface="David" panose="020E0502060401010101" pitchFamily="34" charset="-79"/>
              </a:rPr>
              <a:t>אם ייקלע משתתף למצוקה נפשית במהלך </a:t>
            </a:r>
            <a:r>
              <a:rPr lang="he-IL" sz="2800" dirty="0" smtClean="0">
                <a:solidFill>
                  <a:prstClr val="black"/>
                </a:solidFill>
                <a:latin typeface="David" panose="020E0502060401010101" pitchFamily="34" charset="-79"/>
                <a:cs typeface="David" panose="020E0502060401010101" pitchFamily="34" charset="-79"/>
              </a:rPr>
              <a:t>התוכנית, על הפסיכולוג המלווה להפעיל שיקול דעת ביחס לצורך בהתערבות מקצועית ובמידת הצורך, להמליץ על הפסקת השתתפות המשתתף בתכנית. חוות דעת זו תהיה כפופה לכל כללי האתיקה המקצועית, תהיה מתועדת והמשתתף או באי כוחו יהיו זכאים לקבלה אם ידרשו זאת.</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1027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3">
                                            <p:txEl>
                                              <p:pRg st="1" end="1"/>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3">
                                            <p:txEl>
                                              <p:pRg st="2" end="2"/>
                                            </p:txEl>
                                          </p:spTgt>
                                        </p:tgtEl>
                                        <p:attrNameLst>
                                          <p:attrName>style.color</p:attrName>
                                        </p:attrNameLst>
                                      </p:cBhvr>
                                      <p:to>
                                        <a:schemeClr val="accent2"/>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2000" fill="hold"/>
                                        <p:tgtEl>
                                          <p:spTgt spid="3">
                                            <p:txEl>
                                              <p:pRg st="3" end="3"/>
                                            </p:txEl>
                                          </p:spTgt>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2000" fill="hold"/>
                                        <p:tgtEl>
                                          <p:spTgt spid="3">
                                            <p:txEl>
                                              <p:pRg st="4" end="4"/>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a:bodyPr>
          <a:lstStyle/>
          <a:p>
            <a:pPr marL="0" indent="0" algn="ctr">
              <a:buNone/>
            </a:pPr>
            <a:r>
              <a:rPr lang="he-IL" sz="5400" dirty="0" smtClean="0">
                <a:cs typeface="+mj-cs"/>
              </a:rPr>
              <a:t>תודה על ההקשבה</a:t>
            </a:r>
          </a:p>
          <a:p>
            <a:pPr marL="0" indent="0" algn="ctr">
              <a:buNone/>
            </a:pPr>
            <a:endParaRPr lang="he-IL" sz="5400" dirty="0">
              <a:cs typeface="+mj-cs"/>
            </a:endParaRPr>
          </a:p>
          <a:p>
            <a:pPr marL="0" indent="0" algn="ctr">
              <a:buNone/>
            </a:pPr>
            <a:endParaRPr lang="he-IL" sz="5400" dirty="0">
              <a:cs typeface="+mj-cs"/>
            </a:endParaRPr>
          </a:p>
        </p:txBody>
      </p:sp>
      <p:pic>
        <p:nvPicPr>
          <p:cNvPr id="1026" name="Picture 2" descr="C:\Users\HANABEN\AppData\Local\Microsoft\Windows\INetCache\IE\UO1V5G03\73890120091142281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996952"/>
            <a:ext cx="5832648"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85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B050"/>
                </a:solidFill>
              </a:rPr>
              <a:t>קוד 2017</a:t>
            </a:r>
            <a:r>
              <a:rPr lang="he-IL" dirty="0" smtClean="0"/>
              <a:t> </a:t>
            </a:r>
            <a:r>
              <a:rPr lang="he-IL" sz="2000" dirty="0" smtClean="0"/>
              <a:t>לעומת</a:t>
            </a:r>
            <a:r>
              <a:rPr lang="he-IL" dirty="0" smtClean="0"/>
              <a:t> </a:t>
            </a:r>
            <a:r>
              <a:rPr lang="he-IL" b="1" dirty="0" smtClean="0">
                <a:solidFill>
                  <a:srgbClr val="0070C0"/>
                </a:solidFill>
              </a:rPr>
              <a:t>קוד 2004</a:t>
            </a:r>
            <a:endParaRPr lang="he-IL" b="1" dirty="0">
              <a:solidFill>
                <a:srgbClr val="0070C0"/>
              </a:solidFill>
            </a:endParaRPr>
          </a:p>
        </p:txBody>
      </p:sp>
      <p:sp>
        <p:nvSpPr>
          <p:cNvPr id="3" name="מציין מיקום תוכן 2"/>
          <p:cNvSpPr>
            <a:spLocks noGrp="1"/>
          </p:cNvSpPr>
          <p:nvPr>
            <p:ph idx="1"/>
          </p:nvPr>
        </p:nvSpPr>
        <p:spPr/>
        <p:txBody>
          <a:bodyPr>
            <a:normAutofit/>
          </a:bodyPr>
          <a:lstStyle/>
          <a:p>
            <a:r>
              <a:rPr lang="he-IL" sz="1800" dirty="0" smtClean="0">
                <a:cs typeface="+mj-cs"/>
              </a:rPr>
              <a:t>בניית קוד אתי לפסיכולוגים מתבססת על תקנון האתיקה של </a:t>
            </a:r>
            <a:r>
              <a:rPr lang="he-IL" sz="1800" dirty="0" err="1" smtClean="0">
                <a:cs typeface="+mj-cs"/>
              </a:rPr>
              <a:t>הפ"י</a:t>
            </a:r>
            <a:r>
              <a:rPr lang="he-IL" sz="1800" dirty="0" smtClean="0">
                <a:cs typeface="+mj-cs"/>
              </a:rPr>
              <a:t> סעיף 43 א</a:t>
            </a:r>
            <a:r>
              <a:rPr lang="en-US" sz="1800" dirty="0" smtClean="0">
                <a:cs typeface="+mj-cs"/>
              </a:rPr>
              <a:t>'</a:t>
            </a:r>
            <a:r>
              <a:rPr lang="he-IL" sz="1800" dirty="0" smtClean="0">
                <a:cs typeface="+mj-cs"/>
              </a:rPr>
              <a:t> ו-ב</a:t>
            </a:r>
            <a:r>
              <a:rPr lang="en-US" sz="1800" dirty="0" smtClean="0">
                <a:cs typeface="+mj-cs"/>
              </a:rPr>
              <a:t>'</a:t>
            </a:r>
            <a:r>
              <a:rPr lang="he-IL" sz="1800" dirty="0" smtClean="0">
                <a:cs typeface="+mj-cs"/>
              </a:rPr>
              <a:t>.</a:t>
            </a:r>
          </a:p>
          <a:p>
            <a:pPr lvl="0"/>
            <a:r>
              <a:rPr lang="he-IL" sz="1800" dirty="0">
                <a:solidFill>
                  <a:prstClr val="black"/>
                </a:solidFill>
                <a:cs typeface="Times New Roman"/>
              </a:rPr>
              <a:t>קוד האתיקה המקצועית של הפסיכולוגים בישראל (2017) מרחיב ומשדרג את הקוד הקודם (2014).</a:t>
            </a:r>
          </a:p>
          <a:p>
            <a:r>
              <a:rPr lang="he-IL" sz="1800" dirty="0" smtClean="0">
                <a:cs typeface="+mj-cs"/>
              </a:rPr>
              <a:t>עדכון הקוד והרחבתו נעשו על סמך דיונים שהיו לגבי נושאים שעלו מתוך פניות במשך השנים לוועדת האתיקה של </a:t>
            </a:r>
            <a:r>
              <a:rPr lang="he-IL" sz="1800" dirty="0" err="1" smtClean="0">
                <a:cs typeface="+mj-cs"/>
              </a:rPr>
              <a:t>הפ"י</a:t>
            </a:r>
            <a:r>
              <a:rPr lang="he-IL" sz="1800" dirty="0" smtClean="0">
                <a:cs typeface="+mj-cs"/>
              </a:rPr>
              <a:t> ורוח הזמן המביאה בעקבותיה נושאים רלבנטיים ואקטואליים. </a:t>
            </a:r>
          </a:p>
          <a:p>
            <a:r>
              <a:rPr lang="he-IL" sz="1800" dirty="0" smtClean="0">
                <a:cs typeface="+mj-cs"/>
              </a:rPr>
              <a:t>כל סעיף נוסח מחדש תוך הכנסת השינויים הנדרשים. במקביל נוסחו סעיפים חדשים.</a:t>
            </a:r>
          </a:p>
          <a:p>
            <a:r>
              <a:rPr lang="he-IL" sz="1800" dirty="0" smtClean="0">
                <a:cs typeface="+mj-cs"/>
              </a:rPr>
              <a:t>ועדת האתיקה החלה את עבודתה על עדכון הקוד כבר בשנת 2010 . טיוטת הקוד הראשונה נשלחה </a:t>
            </a:r>
            <a:r>
              <a:rPr lang="he-IL" sz="1800" dirty="0">
                <a:solidFill>
                  <a:prstClr val="black"/>
                </a:solidFill>
                <a:cs typeface="Times New Roman"/>
              </a:rPr>
              <a:t>בשנת 2014 </a:t>
            </a:r>
            <a:r>
              <a:rPr lang="he-IL" sz="1800" dirty="0" smtClean="0">
                <a:cs typeface="+mj-cs"/>
              </a:rPr>
              <a:t>למדגם של פסיכולוגים מכל התחומים, אנשי אקדמיה ושדה ממעמדות מקצועיים שונים.</a:t>
            </a:r>
          </a:p>
          <a:p>
            <a:r>
              <a:rPr lang="he-IL" sz="1800" dirty="0" smtClean="0">
                <a:cs typeface="+mj-cs"/>
              </a:rPr>
              <a:t>התקבלו הערות רבות של המגיבים ושל אנשים בעלי עניין, שקבלו התייחסות ושובצו במידת הצורך בקוד עצמו.</a:t>
            </a:r>
          </a:p>
          <a:p>
            <a:r>
              <a:rPr lang="he-IL" sz="1800" dirty="0" smtClean="0">
                <a:cs typeface="+mj-cs"/>
              </a:rPr>
              <a:t>השינויים העיקריים יוצגו במצגת הבאה:  (לשם ההשוואה: ב</a:t>
            </a:r>
            <a:r>
              <a:rPr lang="he-IL" sz="1800" b="1" dirty="0" smtClean="0">
                <a:solidFill>
                  <a:srgbClr val="0070C0"/>
                </a:solidFill>
                <a:cs typeface="+mj-cs"/>
              </a:rPr>
              <a:t>כחול</a:t>
            </a:r>
            <a:r>
              <a:rPr lang="he-IL" sz="1800" dirty="0" smtClean="0">
                <a:cs typeface="+mj-cs"/>
              </a:rPr>
              <a:t>- מקוד 2004 וב</a:t>
            </a:r>
            <a:r>
              <a:rPr lang="he-IL" sz="1800" b="1" dirty="0" smtClean="0">
                <a:solidFill>
                  <a:srgbClr val="00B050"/>
                </a:solidFill>
                <a:cs typeface="+mj-cs"/>
              </a:rPr>
              <a:t>ירוק</a:t>
            </a:r>
            <a:r>
              <a:rPr lang="he-IL" sz="1800" dirty="0" smtClean="0">
                <a:cs typeface="+mj-cs"/>
              </a:rPr>
              <a:t>- מקוד 2017)</a:t>
            </a:r>
          </a:p>
          <a:p>
            <a:pPr>
              <a:buFont typeface="Wingdings" panose="05000000000000000000" pitchFamily="2" charset="2"/>
              <a:buChar char="Ø"/>
            </a:pPr>
            <a:r>
              <a:rPr lang="he-IL" sz="1800" dirty="0" smtClean="0">
                <a:cs typeface="+mj-cs"/>
              </a:rPr>
              <a:t>נוסף ערך </a:t>
            </a:r>
            <a:r>
              <a:rPr lang="he-IL" sz="1800" b="1" dirty="0" smtClean="0">
                <a:cs typeface="+mj-cs"/>
              </a:rPr>
              <a:t>"הפסיכולוג כאדם" </a:t>
            </a:r>
            <a:r>
              <a:rPr lang="he-IL" sz="1800" dirty="0" smtClean="0">
                <a:cs typeface="+mj-cs"/>
              </a:rPr>
              <a:t>לעקרונות</a:t>
            </a:r>
            <a:r>
              <a:rPr lang="en-US" sz="1800" dirty="0" smtClean="0">
                <a:cs typeface="+mj-cs"/>
              </a:rPr>
              <a:t>/</a:t>
            </a:r>
            <a:r>
              <a:rPr lang="he-IL" sz="1800" dirty="0" smtClean="0">
                <a:cs typeface="+mj-cs"/>
              </a:rPr>
              <a:t> ערכים בסיסיים שעליהם מושתת הקוד.</a:t>
            </a:r>
          </a:p>
          <a:p>
            <a:pPr>
              <a:buFont typeface="Wingdings" panose="05000000000000000000" pitchFamily="2" charset="2"/>
              <a:buChar char="Ø"/>
            </a:pPr>
            <a:r>
              <a:rPr lang="he-IL" sz="1800" dirty="0" smtClean="0">
                <a:cs typeface="+mj-cs"/>
              </a:rPr>
              <a:t>נוספו שני פרקים חדשים לקוד: </a:t>
            </a:r>
            <a:r>
              <a:rPr lang="he-IL" sz="1800" b="1" dirty="0" smtClean="0">
                <a:cs typeface="+mj-cs"/>
              </a:rPr>
              <a:t>הרשומה הפסיכולוגית ופסיכולוגיה ומערכת המשפט</a:t>
            </a:r>
          </a:p>
          <a:p>
            <a:pPr>
              <a:buFont typeface="Wingdings" panose="05000000000000000000" pitchFamily="2" charset="2"/>
              <a:buChar char="Ø"/>
            </a:pPr>
            <a:r>
              <a:rPr lang="he-IL" sz="1800" dirty="0" smtClean="0">
                <a:cs typeface="+mj-cs"/>
              </a:rPr>
              <a:t>הורחב הפרק של </a:t>
            </a:r>
            <a:r>
              <a:rPr lang="he-IL" sz="1800" b="1" dirty="0" smtClean="0">
                <a:cs typeface="+mj-cs"/>
              </a:rPr>
              <a:t>התערבות פסיכולוגית באמצעים מרחוק</a:t>
            </a:r>
            <a:r>
              <a:rPr lang="he-IL" sz="1800" dirty="0" smtClean="0">
                <a:cs typeface="+mj-cs"/>
              </a:rPr>
              <a:t>.</a:t>
            </a:r>
          </a:p>
          <a:p>
            <a:pPr>
              <a:buFont typeface="Wingdings" panose="05000000000000000000" pitchFamily="2" charset="2"/>
              <a:buChar char="Ø"/>
            </a:pPr>
            <a:r>
              <a:rPr lang="he-IL" sz="1800" dirty="0" smtClean="0">
                <a:cs typeface="+mj-cs"/>
              </a:rPr>
              <a:t>בכל פרק נוספו סעיפים העוסקים בכללי האתיקה לגבי </a:t>
            </a:r>
            <a:r>
              <a:rPr lang="he-IL" sz="1800" b="1" dirty="0" smtClean="0">
                <a:cs typeface="+mj-cs"/>
              </a:rPr>
              <a:t>התערבות פסיכולוגית בגיל הרך.</a:t>
            </a:r>
            <a:endParaRPr lang="he-IL" sz="1800" dirty="0" smtClean="0">
              <a:cs typeface="+mj-cs"/>
            </a:endParaRPr>
          </a:p>
          <a:p>
            <a:endParaRPr lang="he-IL" dirty="0" smtClean="0"/>
          </a:p>
          <a:p>
            <a:endParaRPr lang="he-IL" dirty="0" smtClean="0"/>
          </a:p>
          <a:p>
            <a:endParaRPr lang="he-IL" dirty="0"/>
          </a:p>
        </p:txBody>
      </p:sp>
    </p:spTree>
    <p:extLst>
      <p:ext uri="{BB962C8B-B14F-4D97-AF65-F5344CB8AC3E}">
        <p14:creationId xmlns:p14="http://schemas.microsoft.com/office/powerpoint/2010/main" val="228935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solidFill>
            <a:srgbClr val="00B050"/>
          </a:solidFill>
        </p:spPr>
        <p:txBody>
          <a:bodyPr/>
          <a:lstStyle/>
          <a:p>
            <a:r>
              <a:rPr lang="he-IL" dirty="0" smtClean="0"/>
              <a:t>תקנון </a:t>
            </a:r>
            <a:r>
              <a:rPr lang="he-IL" dirty="0" err="1" smtClean="0"/>
              <a:t>הפ"י</a:t>
            </a:r>
            <a:endParaRPr lang="he-IL" dirty="0"/>
          </a:p>
        </p:txBody>
      </p:sp>
      <p:sp>
        <p:nvSpPr>
          <p:cNvPr id="3" name="מלבן 2"/>
          <p:cNvSpPr/>
          <p:nvPr/>
        </p:nvSpPr>
        <p:spPr>
          <a:xfrm>
            <a:off x="971600" y="1628800"/>
            <a:ext cx="7056784" cy="4067780"/>
          </a:xfrm>
          <a:prstGeom prst="rect">
            <a:avLst/>
          </a:prstGeom>
          <a:ln>
            <a:solidFill>
              <a:srgbClr val="00B050"/>
            </a:solidFill>
          </a:ln>
        </p:spPr>
        <p:txBody>
          <a:bodyPr wrap="square">
            <a:spAutoFit/>
          </a:bodyPr>
          <a:lstStyle/>
          <a:p>
            <a:pPr marL="457200">
              <a:lnSpc>
                <a:spcPct val="150000"/>
              </a:lnSpc>
              <a:spcAft>
                <a:spcPts val="1000"/>
              </a:spcAft>
            </a:pPr>
            <a:r>
              <a:rPr lang="he-IL" b="1" dirty="0">
                <a:ea typeface="Times New Roman"/>
                <a:cs typeface="Times New Roman"/>
              </a:rPr>
              <a:t>43</a:t>
            </a:r>
            <a:r>
              <a:rPr lang="he-IL" sz="1600" b="1" dirty="0">
                <a:ea typeface="Times New Roman"/>
                <a:cs typeface="David"/>
              </a:rPr>
              <a:t> </a:t>
            </a:r>
            <a:r>
              <a:rPr lang="he-IL" sz="1600" dirty="0">
                <a:ea typeface="Times New Roman"/>
                <a:cs typeface="David"/>
              </a:rPr>
              <a:t>. </a:t>
            </a:r>
            <a:r>
              <a:rPr lang="he-IL" b="1" dirty="0">
                <a:ea typeface="Times New Roman"/>
                <a:cs typeface="Times New Roman"/>
              </a:rPr>
              <a:t>תפקידי ועדת האתיקה:</a:t>
            </a:r>
            <a:endParaRPr lang="en-US" sz="1400" dirty="0">
              <a:ea typeface="Calibri"/>
              <a:cs typeface="Arial"/>
            </a:endParaRPr>
          </a:p>
          <a:p>
            <a:pPr marL="342900" marR="771525" lvl="0" indent="-342900" algn="just">
              <a:buFont typeface="+mj-cs"/>
              <a:buAutoNum type="hebrew2Minus"/>
              <a:tabLst>
                <a:tab pos="854075" algn="l"/>
              </a:tabLst>
            </a:pPr>
            <a:r>
              <a:rPr lang="he-IL" b="1" dirty="0">
                <a:solidFill>
                  <a:srgbClr val="0070C0"/>
                </a:solidFill>
                <a:ea typeface="Times New Roman"/>
                <a:cs typeface="Times New Roman"/>
              </a:rPr>
              <a:t>פעילות לשם הטמעת חשיבה </a:t>
            </a:r>
            <a:r>
              <a:rPr lang="he-IL" b="1" dirty="0" smtClean="0">
                <a:solidFill>
                  <a:srgbClr val="0070C0"/>
                </a:solidFill>
                <a:ea typeface="Times New Roman"/>
                <a:cs typeface="Times New Roman"/>
              </a:rPr>
              <a:t>אתית-מקצועית בקרב קהילת הפסיכולוגים</a:t>
            </a:r>
            <a:r>
              <a:rPr lang="he-IL" b="1" dirty="0" smtClean="0">
                <a:solidFill>
                  <a:srgbClr val="0070C0"/>
                </a:solidFill>
                <a:latin typeface="Times New Roman"/>
                <a:ea typeface="Times New Roman"/>
                <a:cs typeface="Guttman Yad-Brush"/>
              </a:rPr>
              <a:t>.</a:t>
            </a:r>
          </a:p>
          <a:p>
            <a:pPr marL="342900" marR="771525" lvl="0" indent="-342900" algn="just">
              <a:buFont typeface="+mj-cs"/>
              <a:buAutoNum type="hebrew2Minus"/>
              <a:tabLst>
                <a:tab pos="854075" algn="l"/>
              </a:tabLst>
            </a:pPr>
            <a:endParaRPr lang="en-US" dirty="0"/>
          </a:p>
          <a:p>
            <a:pPr marL="342900" marR="771525" lvl="0" indent="-342900" algn="just">
              <a:spcAft>
                <a:spcPts val="1000"/>
              </a:spcAft>
              <a:buFont typeface="+mj-cs"/>
              <a:buAutoNum type="hebrew2Minus"/>
              <a:tabLst>
                <a:tab pos="854075" algn="l"/>
              </a:tabLst>
            </a:pPr>
            <a:r>
              <a:rPr lang="he-IL" b="1" dirty="0">
                <a:solidFill>
                  <a:srgbClr val="0070C0"/>
                </a:solidFill>
                <a:ea typeface="Times New Roman"/>
                <a:cs typeface="Times New Roman"/>
              </a:rPr>
              <a:t>עדכון שוטף של קוד האתיקה והגשת המלצות לשינוי לאישורו של הוועד המרכזי של </a:t>
            </a:r>
            <a:r>
              <a:rPr lang="he-IL" b="1" dirty="0" err="1">
                <a:solidFill>
                  <a:srgbClr val="0070C0"/>
                </a:solidFill>
                <a:ea typeface="Times New Roman"/>
                <a:cs typeface="Times New Roman"/>
              </a:rPr>
              <a:t>הפ"י</a:t>
            </a:r>
            <a:r>
              <a:rPr lang="he-IL" b="1" dirty="0" smtClean="0">
                <a:solidFill>
                  <a:srgbClr val="0070C0"/>
                </a:solidFill>
                <a:ea typeface="Times New Roman"/>
                <a:cs typeface="Times New Roman"/>
              </a:rPr>
              <a:t>.</a:t>
            </a:r>
            <a:endParaRPr lang="he-IL" dirty="0" smtClean="0">
              <a:ea typeface="Times New Roman"/>
              <a:cs typeface="Times New Roman"/>
            </a:endParaRPr>
          </a:p>
          <a:p>
            <a:pPr marL="342900" marR="771525" lvl="0" indent="-342900" algn="just">
              <a:spcAft>
                <a:spcPts val="1000"/>
              </a:spcAft>
              <a:buFont typeface="+mj-cs"/>
              <a:buAutoNum type="hebrew2Minus"/>
              <a:tabLst>
                <a:tab pos="854075" algn="l"/>
              </a:tabLst>
            </a:pPr>
            <a:r>
              <a:rPr lang="he-IL" dirty="0" smtClean="0">
                <a:ea typeface="Times New Roman"/>
                <a:cs typeface="Times New Roman"/>
              </a:rPr>
              <a:t> ייעוץ </a:t>
            </a:r>
            <a:r>
              <a:rPr lang="he-IL" dirty="0">
                <a:ea typeface="Times New Roman"/>
                <a:cs typeface="Times New Roman"/>
              </a:rPr>
              <a:t>לפסיכולוגים חברי </a:t>
            </a:r>
            <a:r>
              <a:rPr lang="he-IL" dirty="0" err="1">
                <a:ea typeface="Times New Roman"/>
                <a:cs typeface="Times New Roman"/>
              </a:rPr>
              <a:t>הפ"י</a:t>
            </a:r>
            <a:r>
              <a:rPr lang="he-IL" dirty="0">
                <a:ea typeface="Times New Roman"/>
                <a:cs typeface="Times New Roman"/>
              </a:rPr>
              <a:t> בנושאי אתיקה מקצועית של הפסיכולוגים</a:t>
            </a:r>
            <a:r>
              <a:rPr lang="he-IL" dirty="0">
                <a:latin typeface="Times New Roman"/>
                <a:ea typeface="Times New Roman"/>
                <a:cs typeface="Guttman Yad-Brush"/>
              </a:rPr>
              <a:t>. </a:t>
            </a:r>
            <a:endParaRPr lang="he-IL" dirty="0" smtClean="0">
              <a:latin typeface="Times New Roman"/>
              <a:ea typeface="Times New Roman"/>
              <a:cs typeface="Guttman Yad-Brush"/>
            </a:endParaRPr>
          </a:p>
          <a:p>
            <a:pPr marL="342900" marR="771525" lvl="0" indent="-342900" algn="just">
              <a:spcAft>
                <a:spcPts val="1000"/>
              </a:spcAft>
              <a:buFont typeface="+mj-cs"/>
              <a:buAutoNum type="hebrew2Minus"/>
              <a:tabLst>
                <a:tab pos="854075" algn="l"/>
              </a:tabLst>
            </a:pPr>
            <a:r>
              <a:rPr lang="he-IL" dirty="0" smtClean="0">
                <a:ea typeface="Times New Roman"/>
                <a:cs typeface="Times New Roman"/>
              </a:rPr>
              <a:t> טיפול </a:t>
            </a:r>
            <a:r>
              <a:rPr lang="he-IL" dirty="0">
                <a:ea typeface="Times New Roman"/>
                <a:cs typeface="Times New Roman"/>
              </a:rPr>
              <a:t>בתלונות מבעלי עניין על פסיכולוגים</a:t>
            </a:r>
            <a:r>
              <a:rPr lang="he-IL" dirty="0" smtClean="0">
                <a:ea typeface="Times New Roman"/>
                <a:cs typeface="Times New Roman"/>
              </a:rPr>
              <a:t>.</a:t>
            </a:r>
            <a:endParaRPr lang="he-IL" sz="1400" dirty="0" smtClean="0">
              <a:ea typeface="Times New Roman"/>
              <a:cs typeface="Arial"/>
            </a:endParaRPr>
          </a:p>
          <a:p>
            <a:pPr marR="771525" lvl="0" algn="just">
              <a:spcAft>
                <a:spcPts val="1000"/>
              </a:spcAft>
              <a:tabLst>
                <a:tab pos="854075" algn="l"/>
              </a:tabLst>
            </a:pPr>
            <a:r>
              <a:rPr lang="he-IL" b="1" dirty="0" smtClean="0">
                <a:latin typeface="Times New Roman"/>
                <a:ea typeface="Times New Roman"/>
              </a:rPr>
              <a:t>                                                                                                                        </a:t>
            </a:r>
            <a:r>
              <a:rPr lang="he-IL" dirty="0" smtClean="0">
                <a:latin typeface="Times New Roman"/>
                <a:ea typeface="Times New Roman"/>
                <a:cs typeface="+mj-cs"/>
              </a:rPr>
              <a:t>ה-</a:t>
            </a:r>
            <a:r>
              <a:rPr lang="he-IL" b="1" dirty="0" smtClean="0">
                <a:latin typeface="Times New Roman"/>
                <a:ea typeface="Times New Roman"/>
              </a:rPr>
              <a:t> </a:t>
            </a:r>
            <a:r>
              <a:rPr lang="he-IL" dirty="0" smtClean="0">
                <a:ea typeface="Times New Roman"/>
                <a:cs typeface="Times New Roman"/>
              </a:rPr>
              <a:t>ועדת </a:t>
            </a:r>
            <a:r>
              <a:rPr lang="he-IL" dirty="0">
                <a:ea typeface="Times New Roman"/>
                <a:cs typeface="Times New Roman"/>
              </a:rPr>
              <a:t>האתיקה תהא רשאית לדון ולחוות דעתה בנושאים עקרוניים שלפי שיקול דעתה יש בהם עניין לציבור וכן ליזום דיון או לתת מענה לפניות אליה בנושאי אתיקה של </a:t>
            </a:r>
            <a:r>
              <a:rPr lang="he-IL" dirty="0" smtClean="0">
                <a:ea typeface="Times New Roman"/>
                <a:cs typeface="Times New Roman"/>
              </a:rPr>
              <a:t>פסיכולוגים.</a:t>
            </a:r>
            <a:endParaRPr lang="en-US" dirty="0">
              <a:effectLst/>
            </a:endParaRPr>
          </a:p>
        </p:txBody>
      </p:sp>
    </p:spTree>
    <p:extLst>
      <p:ext uri="{BB962C8B-B14F-4D97-AF65-F5344CB8AC3E}">
        <p14:creationId xmlns:p14="http://schemas.microsoft.com/office/powerpoint/2010/main" val="3374970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70C0"/>
                </a:solidFill>
              </a:rPr>
              <a:t>עקרונות</a:t>
            </a:r>
            <a:r>
              <a:rPr lang="en-US" b="1" dirty="0" smtClean="0">
                <a:solidFill>
                  <a:srgbClr val="0070C0"/>
                </a:solidFill>
              </a:rPr>
              <a:t>/</a:t>
            </a:r>
            <a:r>
              <a:rPr lang="he-IL" b="1" dirty="0" smtClean="0">
                <a:solidFill>
                  <a:srgbClr val="0070C0"/>
                </a:solidFill>
              </a:rPr>
              <a:t> </a:t>
            </a:r>
            <a:r>
              <a:rPr lang="he-IL" b="1" dirty="0" smtClean="0">
                <a:solidFill>
                  <a:srgbClr val="00B050"/>
                </a:solidFill>
              </a:rPr>
              <a:t>ערכים</a:t>
            </a:r>
            <a:endParaRPr lang="he-IL" b="1" dirty="0">
              <a:solidFill>
                <a:srgbClr val="00B050"/>
              </a:solidFill>
            </a:endParaRPr>
          </a:p>
        </p:txBody>
      </p:sp>
      <p:sp>
        <p:nvSpPr>
          <p:cNvPr id="3" name="מציין מיקום תוכן 2"/>
          <p:cNvSpPr>
            <a:spLocks noGrp="1"/>
          </p:cNvSpPr>
          <p:nvPr>
            <p:ph idx="1"/>
          </p:nvPr>
        </p:nvSpPr>
        <p:spPr>
          <a:xfrm>
            <a:off x="395536" y="1340768"/>
            <a:ext cx="8229600" cy="4785395"/>
          </a:xfrm>
        </p:spPr>
        <p:txBody>
          <a:bodyPr>
            <a:normAutofit fontScale="55000" lnSpcReduction="20000"/>
          </a:bodyPr>
          <a:lstStyle/>
          <a:p>
            <a:pPr marL="0" lvl="0" indent="0">
              <a:buNone/>
            </a:pPr>
            <a:endParaRPr lang="he-IL" b="1" dirty="0" smtClean="0">
              <a:ea typeface="+mj-ea"/>
              <a:cs typeface="Times New Roman"/>
            </a:endParaRPr>
          </a:p>
          <a:p>
            <a:pPr marL="0" indent="0">
              <a:buNone/>
            </a:pPr>
            <a:r>
              <a:rPr lang="he-IL" sz="4500" b="1" dirty="0" smtClean="0">
                <a:solidFill>
                  <a:srgbClr val="0070C0"/>
                </a:solidFill>
                <a:ea typeface="+mj-ea"/>
                <a:cs typeface="+mj-cs"/>
              </a:rPr>
              <a:t>א</a:t>
            </a:r>
            <a:r>
              <a:rPr lang="en-US" sz="4500" b="1" dirty="0" smtClean="0">
                <a:solidFill>
                  <a:srgbClr val="0070C0"/>
                </a:solidFill>
                <a:ea typeface="+mj-ea"/>
                <a:cs typeface="+mj-cs"/>
              </a:rPr>
              <a:t>'</a:t>
            </a:r>
            <a:r>
              <a:rPr lang="he-IL" sz="4500" b="1" dirty="0" smtClean="0">
                <a:solidFill>
                  <a:srgbClr val="0070C0"/>
                </a:solidFill>
                <a:ea typeface="+mj-ea"/>
                <a:cs typeface="+mj-cs"/>
              </a:rPr>
              <a:t>: קי</a:t>
            </a:r>
            <a:r>
              <a:rPr lang="he-IL" sz="4500" b="1" dirty="0" smtClean="0">
                <a:solidFill>
                  <a:srgbClr val="0070C0"/>
                </a:solidFill>
                <a:cs typeface="+mj-cs"/>
              </a:rPr>
              <a:t>דום טובתם ורווחתם</a:t>
            </a:r>
            <a:r>
              <a:rPr lang="he-IL" sz="45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j-cs"/>
              </a:rPr>
              <a:t> </a:t>
            </a:r>
            <a:r>
              <a:rPr lang="he-IL" sz="4500" b="1" dirty="0" smtClean="0">
                <a:solidFill>
                  <a:srgbClr val="0070C0"/>
                </a:solidFill>
                <a:cs typeface="+mj-cs"/>
              </a:rPr>
              <a:t>הנפשית  </a:t>
            </a:r>
            <a:r>
              <a:rPr lang="he-IL" sz="4500" b="1" dirty="0">
                <a:solidFill>
                  <a:srgbClr val="0070C0"/>
                </a:solidFill>
                <a:cs typeface="+mj-cs"/>
              </a:rPr>
              <a:t>של </a:t>
            </a:r>
            <a:r>
              <a:rPr lang="he-IL" sz="4500" b="1" dirty="0" smtClean="0">
                <a:solidFill>
                  <a:srgbClr val="0070C0"/>
                </a:solidFill>
                <a:cs typeface="+mj-cs"/>
              </a:rPr>
              <a:t>הלקוחות</a:t>
            </a:r>
            <a:endParaRPr lang="he-IL" sz="4500" dirty="0">
              <a:solidFill>
                <a:prstClr val="black"/>
              </a:solidFill>
              <a:cs typeface="+mj-cs"/>
            </a:endParaRPr>
          </a:p>
          <a:p>
            <a:pPr marL="0" lvl="0" indent="0">
              <a:buNone/>
            </a:pPr>
            <a:r>
              <a:rPr lang="he-IL" sz="4500" b="1" dirty="0" smtClean="0">
                <a:solidFill>
                  <a:srgbClr val="00B050"/>
                </a:solidFill>
                <a:cs typeface="+mj-cs"/>
              </a:rPr>
              <a:t>א</a:t>
            </a:r>
            <a:r>
              <a:rPr lang="en-US" sz="4500" b="1" dirty="0" smtClean="0">
                <a:solidFill>
                  <a:srgbClr val="00B050"/>
                </a:solidFill>
                <a:cs typeface="+mj-cs"/>
              </a:rPr>
              <a:t>'</a:t>
            </a:r>
            <a:r>
              <a:rPr lang="he-IL" sz="4500" b="1" dirty="0" smtClean="0">
                <a:solidFill>
                  <a:srgbClr val="00B050"/>
                </a:solidFill>
                <a:cs typeface="+mj-cs"/>
              </a:rPr>
              <a:t>: ייעוד ומחויבות המקצוע והעוסקים בו לקידום הרווחה הנפשית. </a:t>
            </a:r>
          </a:p>
          <a:p>
            <a:pPr marL="0" lvl="0" indent="0">
              <a:buNone/>
            </a:pPr>
            <a:r>
              <a:rPr lang="he-IL" sz="3400" b="1" dirty="0" smtClean="0">
                <a:solidFill>
                  <a:srgbClr val="00B050"/>
                </a:solidFill>
                <a:cs typeface="+mj-cs"/>
              </a:rPr>
              <a:t>                                                            </a:t>
            </a:r>
          </a:p>
          <a:p>
            <a:pPr marL="0" lvl="0" indent="0">
              <a:buNone/>
            </a:pPr>
            <a:r>
              <a:rPr lang="he-IL" sz="4000" b="1" dirty="0" smtClean="0">
                <a:solidFill>
                  <a:srgbClr val="0070C0"/>
                </a:solidFill>
                <a:ea typeface="+mj-ea"/>
                <a:cs typeface="+mj-cs"/>
              </a:rPr>
              <a:t>ב</a:t>
            </a:r>
            <a:r>
              <a:rPr lang="en-US" sz="4000" b="1" dirty="0" smtClean="0">
                <a:solidFill>
                  <a:srgbClr val="0070C0"/>
                </a:solidFill>
                <a:ea typeface="+mj-ea"/>
                <a:cs typeface="+mj-cs"/>
              </a:rPr>
              <a:t>'</a:t>
            </a:r>
            <a:r>
              <a:rPr lang="he-IL" sz="4000" dirty="0" smtClean="0">
                <a:solidFill>
                  <a:srgbClr val="0070C0"/>
                </a:solidFill>
                <a:ea typeface="+mj-ea"/>
                <a:cs typeface="+mj-cs"/>
              </a:rPr>
              <a:t>: </a:t>
            </a:r>
            <a:r>
              <a:rPr lang="he-IL" sz="4000" b="1" dirty="0" smtClean="0">
                <a:solidFill>
                  <a:srgbClr val="0070C0"/>
                </a:solidFill>
                <a:cs typeface="+mj-cs"/>
              </a:rPr>
              <a:t>מקצועיות</a:t>
            </a:r>
            <a:endParaRPr lang="he-IL" sz="4000" dirty="0" smtClean="0">
              <a:solidFill>
                <a:prstClr val="black"/>
              </a:solidFill>
              <a:cs typeface="+mj-cs"/>
            </a:endParaRPr>
          </a:p>
          <a:p>
            <a:pPr marL="0" lvl="0" indent="0">
              <a:buNone/>
            </a:pPr>
            <a:r>
              <a:rPr lang="he-IL" sz="4000" b="1" dirty="0" smtClean="0">
                <a:solidFill>
                  <a:srgbClr val="00B050"/>
                </a:solidFill>
                <a:effectLst>
                  <a:outerShdw blurRad="38100" dist="38100" dir="2700000" algn="tl">
                    <a:srgbClr val="000000">
                      <a:alpha val="43137"/>
                    </a:srgbClr>
                  </a:outerShdw>
                </a:effectLst>
                <a:cs typeface="+mj-cs"/>
              </a:rPr>
              <a:t>ב</a:t>
            </a:r>
            <a:r>
              <a:rPr lang="en-US" sz="4000" b="1" dirty="0" smtClean="0">
                <a:solidFill>
                  <a:srgbClr val="00B050"/>
                </a:solidFill>
                <a:effectLst>
                  <a:outerShdw blurRad="38100" dist="38100" dir="2700000" algn="tl">
                    <a:srgbClr val="000000">
                      <a:alpha val="43137"/>
                    </a:srgbClr>
                  </a:outerShdw>
                </a:effectLst>
                <a:cs typeface="+mj-cs"/>
              </a:rPr>
              <a:t>'</a:t>
            </a:r>
            <a:r>
              <a:rPr lang="he-IL" sz="4000" b="1" dirty="0" smtClean="0">
                <a:solidFill>
                  <a:srgbClr val="00B050"/>
                </a:solidFill>
                <a:effectLst>
                  <a:outerShdw blurRad="38100" dist="38100" dir="2700000" algn="tl">
                    <a:srgbClr val="000000">
                      <a:alpha val="43137"/>
                    </a:srgbClr>
                  </a:outerShdw>
                </a:effectLst>
                <a:cs typeface="+mj-cs"/>
              </a:rPr>
              <a:t>:הפסיכולוג כאדם</a:t>
            </a:r>
          </a:p>
          <a:p>
            <a:pPr marL="0" lvl="0" indent="0">
              <a:buNone/>
            </a:pPr>
            <a:endParaRPr lang="he-IL" sz="4000" b="1" dirty="0" smtClean="0">
              <a:solidFill>
                <a:srgbClr val="00B050"/>
              </a:solidFill>
              <a:effectLst>
                <a:outerShdw blurRad="38100" dist="38100" dir="2700000" algn="tl">
                  <a:srgbClr val="000000">
                    <a:alpha val="43137"/>
                  </a:srgbClr>
                </a:outerShdw>
              </a:effectLst>
              <a:cs typeface="+mj-cs"/>
            </a:endParaRPr>
          </a:p>
          <a:p>
            <a:pPr marL="0" lvl="0" indent="0">
              <a:buNone/>
            </a:pPr>
            <a:r>
              <a:rPr lang="he-IL" sz="4000" b="1" dirty="0" smtClean="0">
                <a:solidFill>
                  <a:srgbClr val="0070C0"/>
                </a:solidFill>
                <a:cs typeface="+mj-cs"/>
              </a:rPr>
              <a:t>ג</a:t>
            </a:r>
            <a:r>
              <a:rPr lang="en-US" sz="4000" b="1" dirty="0" smtClean="0">
                <a:solidFill>
                  <a:srgbClr val="0070C0"/>
                </a:solidFill>
                <a:cs typeface="+mj-cs"/>
              </a:rPr>
              <a:t> :'</a:t>
            </a:r>
            <a:r>
              <a:rPr lang="he-IL" sz="4000" b="1" dirty="0" smtClean="0">
                <a:solidFill>
                  <a:srgbClr val="0070C0"/>
                </a:solidFill>
                <a:cs typeface="+mj-cs"/>
              </a:rPr>
              <a:t>יושרה</a:t>
            </a:r>
          </a:p>
          <a:p>
            <a:pPr marL="0" lvl="0" indent="0">
              <a:buNone/>
            </a:pPr>
            <a:r>
              <a:rPr lang="he-IL" sz="4000" b="1" dirty="0" smtClean="0">
                <a:solidFill>
                  <a:srgbClr val="00B050"/>
                </a:solidFill>
                <a:cs typeface="+mj-cs"/>
              </a:rPr>
              <a:t>ג</a:t>
            </a:r>
            <a:r>
              <a:rPr lang="en-US" sz="4000" b="1" dirty="0" smtClean="0">
                <a:solidFill>
                  <a:srgbClr val="00B050"/>
                </a:solidFill>
                <a:cs typeface="+mj-cs"/>
              </a:rPr>
              <a:t>'</a:t>
            </a:r>
            <a:r>
              <a:rPr lang="he-IL" sz="4000" b="1" dirty="0" smtClean="0">
                <a:solidFill>
                  <a:srgbClr val="00B050"/>
                </a:solidFill>
                <a:cs typeface="+mj-cs"/>
              </a:rPr>
              <a:t>:עבודה </a:t>
            </a:r>
            <a:r>
              <a:rPr lang="he-IL" sz="4000" b="1" dirty="0">
                <a:solidFill>
                  <a:srgbClr val="00B050"/>
                </a:solidFill>
                <a:cs typeface="+mj-cs"/>
              </a:rPr>
              <a:t>מקצועית </a:t>
            </a:r>
            <a:r>
              <a:rPr lang="he-IL" sz="4000" b="1" dirty="0" smtClean="0">
                <a:solidFill>
                  <a:srgbClr val="00B050"/>
                </a:solidFill>
                <a:cs typeface="+mj-cs"/>
              </a:rPr>
              <a:t>אתית</a:t>
            </a:r>
          </a:p>
          <a:p>
            <a:pPr marL="0" lvl="0" indent="0">
              <a:buNone/>
            </a:pPr>
            <a:endParaRPr lang="he-IL" sz="4000" b="1" dirty="0" smtClean="0">
              <a:solidFill>
                <a:srgbClr val="00B050"/>
              </a:solidFill>
              <a:cs typeface="+mj-cs"/>
            </a:endParaRPr>
          </a:p>
          <a:p>
            <a:pPr marL="0" lvl="0" indent="0">
              <a:buNone/>
            </a:pPr>
            <a:r>
              <a:rPr lang="he-IL" sz="4000" b="1" dirty="0" smtClean="0">
                <a:solidFill>
                  <a:srgbClr val="0070C0"/>
                </a:solidFill>
                <a:cs typeface="+mj-cs"/>
              </a:rPr>
              <a:t>ד</a:t>
            </a:r>
            <a:r>
              <a:rPr lang="en-US" sz="4000" b="1" dirty="0" smtClean="0">
                <a:solidFill>
                  <a:srgbClr val="0070C0"/>
                </a:solidFill>
                <a:cs typeface="+mj-cs"/>
              </a:rPr>
              <a:t>'</a:t>
            </a:r>
            <a:r>
              <a:rPr lang="he-IL" sz="4000" b="1" dirty="0" smtClean="0">
                <a:solidFill>
                  <a:srgbClr val="0070C0"/>
                </a:solidFill>
                <a:cs typeface="+mj-cs"/>
              </a:rPr>
              <a:t>:</a:t>
            </a:r>
            <a:r>
              <a:rPr lang="he-IL" sz="4000" b="1" dirty="0" smtClean="0">
                <a:cs typeface="+mj-cs"/>
              </a:rPr>
              <a:t> </a:t>
            </a:r>
            <a:r>
              <a:rPr lang="he-IL" sz="4000" b="1" dirty="0">
                <a:solidFill>
                  <a:srgbClr val="0070C0"/>
                </a:solidFill>
                <a:cs typeface="+mj-cs"/>
              </a:rPr>
              <a:t>אחריות </a:t>
            </a:r>
            <a:r>
              <a:rPr lang="he-IL" sz="4000" b="1" dirty="0" smtClean="0">
                <a:solidFill>
                  <a:srgbClr val="0070C0"/>
                </a:solidFill>
                <a:cs typeface="+mj-cs"/>
              </a:rPr>
              <a:t>חברתית</a:t>
            </a:r>
            <a:endParaRPr lang="he-IL" sz="4000" dirty="0">
              <a:solidFill>
                <a:prstClr val="black"/>
              </a:solidFill>
              <a:cs typeface="+mj-cs"/>
            </a:endParaRPr>
          </a:p>
          <a:p>
            <a:pPr marL="0" lvl="0" indent="0">
              <a:buNone/>
            </a:pPr>
            <a:r>
              <a:rPr lang="he-IL" sz="4000" b="1" dirty="0" smtClean="0">
                <a:solidFill>
                  <a:srgbClr val="00B050"/>
                </a:solidFill>
                <a:cs typeface="+mj-cs"/>
              </a:rPr>
              <a:t>ד</a:t>
            </a:r>
            <a:r>
              <a:rPr lang="en-US" sz="4000" b="1" dirty="0" smtClean="0">
                <a:solidFill>
                  <a:srgbClr val="00B050"/>
                </a:solidFill>
                <a:cs typeface="+mj-cs"/>
              </a:rPr>
              <a:t>'</a:t>
            </a:r>
            <a:r>
              <a:rPr lang="he-IL" sz="4000" b="1" dirty="0" smtClean="0">
                <a:solidFill>
                  <a:srgbClr val="00B050"/>
                </a:solidFill>
                <a:cs typeface="+mj-cs"/>
              </a:rPr>
              <a:t>: מחויבות </a:t>
            </a:r>
            <a:r>
              <a:rPr lang="he-IL" sz="4000" b="1" dirty="0">
                <a:solidFill>
                  <a:srgbClr val="00B050"/>
                </a:solidFill>
                <a:cs typeface="+mj-cs"/>
              </a:rPr>
              <a:t>חברתית</a:t>
            </a:r>
          </a:p>
          <a:p>
            <a:pPr marL="0" lvl="0" indent="0">
              <a:buNone/>
            </a:pPr>
            <a:endParaRPr lang="he-IL" b="1" dirty="0"/>
          </a:p>
          <a:p>
            <a:pPr marL="0" lvl="0" indent="0">
              <a:buNone/>
            </a:pPr>
            <a:endParaRPr lang="he-IL" dirty="0">
              <a:cs typeface="+mj-cs"/>
            </a:endParaRPr>
          </a:p>
          <a:p>
            <a:pPr lvl="0"/>
            <a:endParaRPr lang="he-IL" b="1" dirty="0">
              <a:solidFill>
                <a:srgbClr val="00B05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068960"/>
            <a:ext cx="3384376"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293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marL="342900" lvl="0" indent="-342900">
              <a:lnSpc>
                <a:spcPct val="150000"/>
              </a:lnSpc>
              <a:spcBef>
                <a:spcPct val="20000"/>
              </a:spcBef>
              <a:spcAft>
                <a:spcPts val="300"/>
              </a:spcAft>
            </a:pPr>
            <a:r>
              <a:rPr lang="he-IL" b="1" dirty="0" smtClean="0">
                <a:solidFill>
                  <a:srgbClr val="00B050"/>
                </a:solidFill>
                <a:latin typeface="Cambria"/>
                <a:ea typeface="Times New Roman"/>
              </a:rPr>
              <a:t>עקרון </a:t>
            </a:r>
            <a:r>
              <a:rPr lang="he-IL" b="1" dirty="0">
                <a:solidFill>
                  <a:srgbClr val="00B050"/>
                </a:solidFill>
                <a:latin typeface="Cambria"/>
                <a:ea typeface="Times New Roman"/>
              </a:rPr>
              <a:t>ב</a:t>
            </a:r>
            <a:r>
              <a:rPr lang="he-IL" dirty="0">
                <a:solidFill>
                  <a:srgbClr val="00B050"/>
                </a:solidFill>
                <a:latin typeface="Cambria"/>
                <a:ea typeface="Times New Roman"/>
              </a:rPr>
              <a:t> – </a:t>
            </a:r>
            <a:r>
              <a:rPr lang="he-IL" b="1" dirty="0">
                <a:solidFill>
                  <a:srgbClr val="00B050"/>
                </a:solidFill>
                <a:latin typeface="Cambria"/>
                <a:ea typeface="Times New Roman"/>
              </a:rPr>
              <a:t>הפסיכולוג כאדם </a:t>
            </a:r>
            <a:endParaRPr lang="en-US" b="1" dirty="0">
              <a:solidFill>
                <a:srgbClr val="00B050"/>
              </a:solidFill>
              <a:latin typeface="Cambria"/>
              <a:ea typeface="Times New Roman"/>
            </a:endParaRPr>
          </a:p>
        </p:txBody>
      </p:sp>
      <p:sp>
        <p:nvSpPr>
          <p:cNvPr id="3" name="מציין מיקום תוכן 2"/>
          <p:cNvSpPr>
            <a:spLocks noGrp="1"/>
          </p:cNvSpPr>
          <p:nvPr>
            <p:ph idx="1"/>
          </p:nvPr>
        </p:nvSpPr>
        <p:spPr>
          <a:xfrm>
            <a:off x="457200" y="1412776"/>
            <a:ext cx="8229600" cy="5256584"/>
          </a:xfrm>
        </p:spPr>
        <p:txBody>
          <a:bodyPr>
            <a:normAutofit fontScale="25000" lnSpcReduction="20000"/>
          </a:bodyPr>
          <a:lstStyle/>
          <a:p>
            <a:pPr algn="just">
              <a:lnSpc>
                <a:spcPct val="150000"/>
              </a:lnSpc>
            </a:pPr>
            <a:r>
              <a:rPr lang="he-IL" sz="8000" dirty="0" smtClean="0">
                <a:latin typeface="Times New Roman"/>
                <a:ea typeface="Times New Roman"/>
                <a:cs typeface="+mj-cs"/>
              </a:rPr>
              <a:t>פסיכולוגים </a:t>
            </a:r>
            <a:r>
              <a:rPr lang="he-IL" sz="8000" dirty="0">
                <a:latin typeface="Times New Roman"/>
                <a:ea typeface="Times New Roman"/>
                <a:cs typeface="+mj-cs"/>
              </a:rPr>
              <a:t>ישאפו להכיר את העומד ביסוד המניעים, המשאלות והאיוויים שלהם לעסוק במקצועם. ביסוד זה עומדת החתירה לגילוי הייחוד של המטופל האמור להיחשף במהלך ההתערבות הפסיכולוגית, ייחוד שמאפשר לו לפעול באופן המטיב בעבורו מבלי לפגוע בעצמו ובאחר. </a:t>
            </a:r>
            <a:endParaRPr lang="en-US" sz="8000" dirty="0">
              <a:latin typeface="Times New Roman"/>
              <a:ea typeface="Times New Roman"/>
              <a:cs typeface="+mj-cs"/>
            </a:endParaRPr>
          </a:p>
          <a:p>
            <a:pPr algn="just">
              <a:lnSpc>
                <a:spcPct val="150000"/>
              </a:lnSpc>
            </a:pPr>
            <a:r>
              <a:rPr lang="he-IL" sz="8000" dirty="0">
                <a:latin typeface="Times New Roman"/>
                <a:ea typeface="Times New Roman"/>
                <a:cs typeface="+mj-cs"/>
              </a:rPr>
              <a:t>פסיכולוגים חותרים למודעות כלפי עצמם על מכלול אפיוניהם ופועלים למזער באופן מרבי השפעות שליליות של אלה על עבודתם. פסיכולוגים ערים לכוח ולהשפעה שמערכות היחסים המקצועיות מקנות להם, ולא ישתמשו בהם לניצול לרעה של לקוחותיהם ולכל מטרה אחרת שאיננה בתחום תפקידם המקצועי. </a:t>
            </a:r>
            <a:endParaRPr lang="en-US" sz="8000" dirty="0">
              <a:latin typeface="Times New Roman"/>
              <a:ea typeface="Times New Roman"/>
              <a:cs typeface="+mj-cs"/>
            </a:endParaRPr>
          </a:p>
          <a:p>
            <a:pPr algn="just">
              <a:lnSpc>
                <a:spcPct val="150000"/>
              </a:lnSpc>
            </a:pPr>
            <a:r>
              <a:rPr lang="he-IL" sz="8000" dirty="0">
                <a:latin typeface="Times New Roman"/>
                <a:ea typeface="Times New Roman"/>
                <a:cs typeface="+mj-cs"/>
              </a:rPr>
              <a:t>פסיכולוגים הם בעלי מידות של יושרה, אחריות ואכפתיות כלפי לקוחותיהם ובעבודתם במחקר, בהוראה ובכל פעילות והתערבות פסיכולוגית אחרת. </a:t>
            </a:r>
            <a:endParaRPr lang="en-US" sz="8000" dirty="0">
              <a:latin typeface="Times New Roman"/>
              <a:ea typeface="Times New Roman"/>
              <a:cs typeface="+mj-cs"/>
            </a:endParaRPr>
          </a:p>
          <a:p>
            <a:pPr algn="just">
              <a:lnSpc>
                <a:spcPct val="150000"/>
              </a:lnSpc>
            </a:pPr>
            <a:r>
              <a:rPr lang="he-IL" sz="8000" dirty="0">
                <a:latin typeface="Times New Roman"/>
                <a:ea typeface="Times New Roman"/>
                <a:cs typeface="+mj-cs"/>
              </a:rPr>
              <a:t>פסיכולוגים ינהגו ביושר, בהגינות ובכבוד כלפי הזולת, ויימנעו מכל הולכת שולל והטעיה בהצגת מידע הנוגע לעבודתם ולמעמדם המקצועי</a:t>
            </a:r>
            <a:r>
              <a:rPr lang="he-IL" sz="8000" dirty="0" smtClean="0">
                <a:latin typeface="Times New Roman"/>
                <a:ea typeface="Times New Roman"/>
                <a:cs typeface="+mj-cs"/>
              </a:rPr>
              <a:t>.</a:t>
            </a:r>
            <a:endParaRPr lang="en-US" sz="8000" dirty="0">
              <a:latin typeface="Times New Roman"/>
              <a:ea typeface="Times New Roman"/>
              <a:cs typeface="+mj-cs"/>
            </a:endParaRPr>
          </a:p>
        </p:txBody>
      </p:sp>
    </p:spTree>
    <p:extLst>
      <p:ext uri="{BB962C8B-B14F-4D97-AF65-F5344CB8AC3E}">
        <p14:creationId xmlns:p14="http://schemas.microsoft.com/office/powerpoint/2010/main" val="229361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0" end="0"/>
                                            </p:txEl>
                                          </p:spTgt>
                                        </p:tgtEl>
                                        <p:attrNameLst>
                                          <p:attrName>style.color</p:attrName>
                                        </p:attrNameLst>
                                      </p:cBhvr>
                                      <p:to>
                                        <p:clrVal>
                                          <a:schemeClr val="accent2"/>
                                        </p:clrVal>
                                      </p:to>
                                    </p:set>
                                    <p:set>
                                      <p:cBhvr>
                                        <p:cTn id="13" dur="500" fill="hold"/>
                                        <p:tgtEl>
                                          <p:spTgt spid="3">
                                            <p:txEl>
                                              <p:pRg st="0" end="0"/>
                                            </p:txEl>
                                          </p:spTgt>
                                        </p:tgtEl>
                                        <p:attrNameLst>
                                          <p:attrName>fillcolor</p:attrName>
                                        </p:attrNameLst>
                                      </p:cBhvr>
                                      <p:to>
                                        <p:clrVal>
                                          <a:schemeClr val="accent2"/>
                                        </p:clrVal>
                                      </p:to>
                                    </p:set>
                                    <p:set>
                                      <p:cBhvr>
                                        <p:cTn id="14" dur="500" fill="hold"/>
                                        <p:tgtEl>
                                          <p:spTgt spid="3">
                                            <p:txEl>
                                              <p:pRg st="0" end="0"/>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1" end="1"/>
                                            </p:txEl>
                                          </p:spTgt>
                                        </p:tgtEl>
                                        <p:attrNameLst>
                                          <p:attrName>style.color</p:attrName>
                                        </p:attrNameLst>
                                      </p:cBhvr>
                                      <p:to>
                                        <p:clrVal>
                                          <a:schemeClr val="accent2"/>
                                        </p:clrVal>
                                      </p:to>
                                    </p:set>
                                    <p:set>
                                      <p:cBhvr>
                                        <p:cTn id="19" dur="500" fill="hold"/>
                                        <p:tgtEl>
                                          <p:spTgt spid="3">
                                            <p:txEl>
                                              <p:pRg st="1" end="1"/>
                                            </p:txEl>
                                          </p:spTgt>
                                        </p:tgtEl>
                                        <p:attrNameLst>
                                          <p:attrName>fillcolor</p:attrName>
                                        </p:attrNameLst>
                                      </p:cBhvr>
                                      <p:to>
                                        <p:clrVal>
                                          <a:schemeClr val="accent2"/>
                                        </p:clrVal>
                                      </p:to>
                                    </p:set>
                                    <p:set>
                                      <p:cBhvr>
                                        <p:cTn id="20" dur="500" fill="hold"/>
                                        <p:tgtEl>
                                          <p:spTgt spid="3">
                                            <p:txEl>
                                              <p:pRg st="1" end="1"/>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2" end="2"/>
                                            </p:txEl>
                                          </p:spTgt>
                                        </p:tgtEl>
                                        <p:attrNameLst>
                                          <p:attrName>style.color</p:attrName>
                                        </p:attrNameLst>
                                      </p:cBhvr>
                                      <p:to>
                                        <p:clrVal>
                                          <a:schemeClr val="accent2"/>
                                        </p:clrVal>
                                      </p:to>
                                    </p:set>
                                    <p:set>
                                      <p:cBhvr>
                                        <p:cTn id="25" dur="500" fill="hold"/>
                                        <p:tgtEl>
                                          <p:spTgt spid="3">
                                            <p:txEl>
                                              <p:pRg st="2" end="2"/>
                                            </p:txEl>
                                          </p:spTgt>
                                        </p:tgtEl>
                                        <p:attrNameLst>
                                          <p:attrName>fillcolor</p:attrName>
                                        </p:attrNameLst>
                                      </p:cBhvr>
                                      <p:to>
                                        <p:clrVal>
                                          <a:schemeClr val="accent2"/>
                                        </p:clrVal>
                                      </p:to>
                                    </p:set>
                                    <p:set>
                                      <p:cBhvr>
                                        <p:cTn id="26" dur="500" fill="hold"/>
                                        <p:tgtEl>
                                          <p:spTgt spid="3">
                                            <p:txEl>
                                              <p:pRg st="2" end="2"/>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3" end="3"/>
                                            </p:txEl>
                                          </p:spTgt>
                                        </p:tgtEl>
                                        <p:attrNameLst>
                                          <p:attrName>style.color</p:attrName>
                                        </p:attrNameLst>
                                      </p:cBhvr>
                                      <p:to>
                                        <p:clrVal>
                                          <a:schemeClr val="accent2"/>
                                        </p:clrVal>
                                      </p:to>
                                    </p:set>
                                    <p:set>
                                      <p:cBhvr>
                                        <p:cTn id="31" dur="500" fill="hold"/>
                                        <p:tgtEl>
                                          <p:spTgt spid="3">
                                            <p:txEl>
                                              <p:pRg st="3" end="3"/>
                                            </p:txEl>
                                          </p:spTgt>
                                        </p:tgtEl>
                                        <p:attrNameLst>
                                          <p:attrName>fillcolor</p:attrName>
                                        </p:attrNameLst>
                                      </p:cBhvr>
                                      <p:to>
                                        <p:clrVal>
                                          <a:schemeClr val="accent2"/>
                                        </p:clrVal>
                                      </p:to>
                                    </p:set>
                                    <p:set>
                                      <p:cBhvr>
                                        <p:cTn id="32" dur="500" fill="hold"/>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922114"/>
          </a:xfrm>
        </p:spPr>
        <p:txBody>
          <a:bodyPr/>
          <a:lstStyle/>
          <a:p>
            <a:r>
              <a:rPr lang="he-IL" b="1" dirty="0" smtClean="0">
                <a:solidFill>
                  <a:srgbClr val="0070C0"/>
                </a:solidFill>
              </a:rPr>
              <a:t>הגד</a:t>
            </a:r>
            <a:r>
              <a:rPr lang="he-IL" b="1" dirty="0" smtClean="0">
                <a:solidFill>
                  <a:srgbClr val="00B050"/>
                </a:solidFill>
              </a:rPr>
              <a:t>רות</a:t>
            </a:r>
            <a:endParaRPr lang="he-IL" b="1" dirty="0">
              <a:solidFill>
                <a:srgbClr val="00B050"/>
              </a:solidFill>
            </a:endParaRPr>
          </a:p>
        </p:txBody>
      </p:sp>
      <p:sp>
        <p:nvSpPr>
          <p:cNvPr id="3" name="מציין מיקום תוכן 2"/>
          <p:cNvSpPr>
            <a:spLocks noGrp="1"/>
          </p:cNvSpPr>
          <p:nvPr>
            <p:ph idx="1"/>
          </p:nvPr>
        </p:nvSpPr>
        <p:spPr>
          <a:xfrm>
            <a:off x="20250" y="1196752"/>
            <a:ext cx="8229600" cy="5472608"/>
          </a:xfrm>
        </p:spPr>
        <p:txBody>
          <a:bodyPr>
            <a:noAutofit/>
          </a:bodyPr>
          <a:lstStyle/>
          <a:p>
            <a:pPr>
              <a:buFont typeface="Courier New" panose="02070309020205020404" pitchFamily="49" charset="0"/>
              <a:buChar char="o"/>
            </a:pPr>
            <a:r>
              <a:rPr lang="he-IL" sz="1800" b="1" dirty="0" smtClean="0">
                <a:solidFill>
                  <a:srgbClr val="0070C0"/>
                </a:solidFill>
                <a:cs typeface="+mj-cs"/>
              </a:rPr>
              <a:t>לקוח</a:t>
            </a:r>
          </a:p>
          <a:p>
            <a:pPr>
              <a:buFont typeface="Courier New" panose="02070309020205020404" pitchFamily="49" charset="0"/>
              <a:buChar char="o"/>
            </a:pPr>
            <a:r>
              <a:rPr lang="he-IL" sz="1800" b="1" dirty="0" smtClean="0">
                <a:solidFill>
                  <a:srgbClr val="0070C0"/>
                </a:solidFill>
                <a:cs typeface="+mj-cs"/>
              </a:rPr>
              <a:t>התערבות פסיכולוגית</a:t>
            </a:r>
          </a:p>
          <a:p>
            <a:pPr marL="0" indent="0" algn="just">
              <a:lnSpc>
                <a:spcPct val="150000"/>
              </a:lnSpc>
              <a:buNone/>
            </a:pPr>
            <a:r>
              <a:rPr lang="he-IL" sz="1800" dirty="0" smtClean="0">
                <a:cs typeface="+mj-cs"/>
              </a:rPr>
              <a:t>                         </a:t>
            </a:r>
            <a:r>
              <a:rPr lang="he-IL" sz="1800" dirty="0">
                <a:latin typeface="Times New Roman"/>
                <a:ea typeface="Times New Roman"/>
                <a:cs typeface="+mj-cs"/>
              </a:rPr>
              <a:t> </a:t>
            </a:r>
            <a:endParaRPr lang="en-US" sz="1800" dirty="0">
              <a:latin typeface="Times New Roman"/>
              <a:ea typeface="Times New Roman"/>
              <a:cs typeface="+mj-cs"/>
            </a:endParaRPr>
          </a:p>
          <a:p>
            <a:pPr marL="0" indent="0" algn="just">
              <a:lnSpc>
                <a:spcPct val="150000"/>
              </a:lnSpc>
              <a:buNone/>
            </a:pPr>
            <a:r>
              <a:rPr lang="he-IL" sz="1800" b="1" dirty="0">
                <a:solidFill>
                  <a:srgbClr val="00B050"/>
                </a:solidFill>
                <a:latin typeface="Times New Roman"/>
                <a:ea typeface="Times New Roman"/>
                <a:cs typeface="+mj-cs"/>
              </a:rPr>
              <a:t>"פסיכולוג" </a:t>
            </a:r>
            <a:endParaRPr lang="en-US" sz="1800" b="1" dirty="0">
              <a:solidFill>
                <a:srgbClr val="00B050"/>
              </a:solidFill>
              <a:latin typeface="Times New Roman"/>
              <a:ea typeface="Times New Roman"/>
              <a:cs typeface="+mj-cs"/>
            </a:endParaRPr>
          </a:p>
          <a:p>
            <a:pPr algn="just">
              <a:lnSpc>
                <a:spcPct val="150000"/>
              </a:lnSpc>
            </a:pPr>
            <a:r>
              <a:rPr lang="he-IL" sz="1800" dirty="0">
                <a:latin typeface="Times New Roman"/>
                <a:ea typeface="Times New Roman"/>
                <a:cs typeface="+mj-cs"/>
              </a:rPr>
              <a:t>אדם הרשום בפנקס הפסיכולוגים או בעל היתר (לפי חוק הפסיכולוגים, תשל"ז–1977).</a:t>
            </a:r>
            <a:endParaRPr lang="en-US" sz="1800" dirty="0">
              <a:latin typeface="Times New Roman"/>
              <a:ea typeface="Times New Roman"/>
              <a:cs typeface="+mj-cs"/>
            </a:endParaRPr>
          </a:p>
          <a:p>
            <a:pPr marL="0" indent="0" algn="just">
              <a:lnSpc>
                <a:spcPct val="150000"/>
              </a:lnSpc>
              <a:buNone/>
            </a:pPr>
            <a:r>
              <a:rPr lang="he-IL" sz="1800" b="1" dirty="0" smtClean="0">
                <a:solidFill>
                  <a:srgbClr val="00B050"/>
                </a:solidFill>
                <a:latin typeface="Times New Roman"/>
                <a:ea typeface="Times New Roman"/>
                <a:cs typeface="+mj-cs"/>
              </a:rPr>
              <a:t>"</a:t>
            </a:r>
            <a:r>
              <a:rPr lang="he-IL" sz="1800" b="1" dirty="0">
                <a:solidFill>
                  <a:srgbClr val="00B050"/>
                </a:solidFill>
                <a:latin typeface="Times New Roman"/>
                <a:ea typeface="Times New Roman"/>
                <a:cs typeface="+mj-cs"/>
              </a:rPr>
              <a:t>עיסוק בפסיכולוגיה" </a:t>
            </a:r>
            <a:endParaRPr lang="en-US" sz="1800" b="1" dirty="0">
              <a:solidFill>
                <a:srgbClr val="00B050"/>
              </a:solidFill>
              <a:latin typeface="Times New Roman"/>
              <a:ea typeface="Times New Roman"/>
              <a:cs typeface="+mj-cs"/>
            </a:endParaRPr>
          </a:p>
          <a:p>
            <a:pPr algn="just">
              <a:lnSpc>
                <a:spcPct val="150000"/>
              </a:lnSpc>
            </a:pPr>
            <a:r>
              <a:rPr lang="he-IL" sz="1800" dirty="0">
                <a:solidFill>
                  <a:srgbClr val="000000"/>
                </a:solidFill>
                <a:latin typeface="Times New Roman"/>
                <a:ea typeface="Times New Roman"/>
                <a:cs typeface="+mj-cs"/>
              </a:rPr>
              <a:t>עיסוק מקצועי כמשלח יד באבחונם ובהערכתם של עניינים ובעיות בתחום הנפשי, השכלי וההתנהגותי של בני אדם, וכן טיפול, שיקום, ייעוץ והדרכה בנוגע לעניינים ולבעיות כאמור, הנעשים בדרך כלל בידי פסיכולוג</a:t>
            </a:r>
            <a:r>
              <a:rPr lang="he-IL" sz="1800" b="1" dirty="0">
                <a:latin typeface="Times New Roman"/>
                <a:ea typeface="Times New Roman"/>
                <a:cs typeface="+mj-cs"/>
              </a:rPr>
              <a:t> </a:t>
            </a:r>
            <a:r>
              <a:rPr lang="he-IL" sz="1800" dirty="0">
                <a:latin typeface="Times New Roman"/>
                <a:ea typeface="Times New Roman"/>
                <a:cs typeface="+mj-cs"/>
              </a:rPr>
              <a:t>(חוק הפסיכולוגים, תשל"ז–1977)</a:t>
            </a:r>
            <a:r>
              <a:rPr lang="he-IL" sz="1800" b="1" dirty="0">
                <a:latin typeface="Times New Roman"/>
                <a:ea typeface="Times New Roman"/>
                <a:cs typeface="+mj-cs"/>
              </a:rPr>
              <a:t>.</a:t>
            </a:r>
            <a:endParaRPr lang="en-US" sz="1800" dirty="0">
              <a:latin typeface="Times New Roman"/>
              <a:ea typeface="Times New Roman"/>
              <a:cs typeface="+mj-cs"/>
            </a:endParaRPr>
          </a:p>
          <a:p>
            <a:pPr marL="0" indent="0" algn="just">
              <a:lnSpc>
                <a:spcPct val="150000"/>
              </a:lnSpc>
              <a:buNone/>
            </a:pPr>
            <a:r>
              <a:rPr lang="he-IL" sz="1800" b="1" dirty="0" smtClean="0">
                <a:solidFill>
                  <a:srgbClr val="00B050"/>
                </a:solidFill>
                <a:latin typeface="Times New Roman"/>
                <a:ea typeface="Times New Roman"/>
                <a:cs typeface="+mj-cs"/>
              </a:rPr>
              <a:t>"</a:t>
            </a:r>
            <a:r>
              <a:rPr lang="he-IL" sz="1800" b="1" dirty="0">
                <a:solidFill>
                  <a:srgbClr val="00B050"/>
                </a:solidFill>
                <a:latin typeface="Times New Roman"/>
                <a:ea typeface="Times New Roman"/>
                <a:cs typeface="+mj-cs"/>
              </a:rPr>
              <a:t>התערבות פסיכולוגית"</a:t>
            </a:r>
            <a:endParaRPr lang="en-US" sz="1800" dirty="0">
              <a:solidFill>
                <a:srgbClr val="00B050"/>
              </a:solidFill>
              <a:latin typeface="Times New Roman"/>
              <a:ea typeface="Times New Roman"/>
              <a:cs typeface="+mj-cs"/>
            </a:endParaRPr>
          </a:p>
          <a:p>
            <a:pPr algn="just">
              <a:lnSpc>
                <a:spcPct val="150000"/>
              </a:lnSpc>
            </a:pPr>
            <a:r>
              <a:rPr lang="he-IL" sz="1800" dirty="0">
                <a:latin typeface="Times New Roman"/>
                <a:ea typeface="Times New Roman"/>
                <a:cs typeface="+mj-cs"/>
              </a:rPr>
              <a:t>טיפול, אבחון והערכה, שיקום, ייעוץ, הדרכה, מחקר, או כל פעולה מקצועית אחרת בתחום העיסוק בפסיכולוגיה הנעשית על ידי פסיכולוגים. </a:t>
            </a:r>
            <a:endParaRPr lang="en-US" sz="1800" dirty="0">
              <a:latin typeface="Times New Roman"/>
              <a:ea typeface="Times New Roman"/>
              <a:cs typeface="+mj-cs"/>
            </a:endParaRPr>
          </a:p>
          <a:p>
            <a:pPr marL="0" indent="0" algn="just">
              <a:lnSpc>
                <a:spcPct val="150000"/>
              </a:lnSpc>
              <a:buNone/>
            </a:pPr>
            <a:endParaRPr lang="he-IL" sz="1800" dirty="0" smtClean="0">
              <a:cs typeface="+mj-cs"/>
            </a:endParaRPr>
          </a:p>
        </p:txBody>
      </p:sp>
    </p:spTree>
    <p:extLst>
      <p:ext uri="{BB962C8B-B14F-4D97-AF65-F5344CB8AC3E}">
        <p14:creationId xmlns:p14="http://schemas.microsoft.com/office/powerpoint/2010/main" val="191964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457200" y="692696"/>
            <a:ext cx="8229600" cy="5433467"/>
          </a:xfrm>
        </p:spPr>
        <p:txBody>
          <a:bodyPr>
            <a:normAutofit fontScale="92500" lnSpcReduction="10000"/>
          </a:bodyPr>
          <a:lstStyle/>
          <a:p>
            <a:pPr marL="0" lvl="0" indent="0" algn="just">
              <a:lnSpc>
                <a:spcPct val="150000"/>
              </a:lnSpc>
              <a:buNone/>
            </a:pPr>
            <a:r>
              <a:rPr lang="he-IL" sz="1800" b="1" dirty="0">
                <a:solidFill>
                  <a:srgbClr val="00B050"/>
                </a:solidFill>
                <a:latin typeface="Times New Roman"/>
                <a:ea typeface="Times New Roman"/>
                <a:cs typeface="Times New Roman"/>
              </a:rPr>
              <a:t>"לקוח" </a:t>
            </a:r>
            <a:endParaRPr lang="en-US" sz="1800" b="1" dirty="0">
              <a:solidFill>
                <a:srgbClr val="00B050"/>
              </a:solidFill>
              <a:latin typeface="Times New Roman"/>
              <a:ea typeface="Times New Roman"/>
            </a:endParaRPr>
          </a:p>
          <a:p>
            <a:pPr lvl="0" algn="just">
              <a:lnSpc>
                <a:spcPct val="150000"/>
              </a:lnSpc>
            </a:pPr>
            <a:r>
              <a:rPr lang="he-IL" sz="1800" dirty="0">
                <a:solidFill>
                  <a:prstClr val="black"/>
                </a:solidFill>
                <a:latin typeface="Times New Roman"/>
                <a:ea typeface="Times New Roman"/>
                <a:cs typeface="Times New Roman"/>
              </a:rPr>
              <a:t>מטופל, מודרך, מטופל של מודרך, נועץ, משתתף במחקר מדעי או ארגון, וכל מי שמבקש או מבקשים בעבורו התערבות פסיכולוגית. אל אלה נוספים </a:t>
            </a:r>
            <a:r>
              <a:rPr lang="he-IL" sz="1800" dirty="0" err="1">
                <a:solidFill>
                  <a:prstClr val="black"/>
                </a:solidFill>
                <a:latin typeface="Times New Roman"/>
                <a:ea typeface="Times New Roman"/>
                <a:cs typeface="Times New Roman"/>
              </a:rPr>
              <a:t>מייצגיהם</a:t>
            </a:r>
            <a:r>
              <a:rPr lang="he-IL" sz="1800" dirty="0">
                <a:solidFill>
                  <a:prstClr val="black"/>
                </a:solidFill>
                <a:latin typeface="Times New Roman"/>
                <a:ea typeface="Times New Roman"/>
                <a:cs typeface="Times New Roman"/>
              </a:rPr>
              <a:t> החוקיים של כל הנמנים לעיל, שגם הם בחזקת לקוח. </a:t>
            </a:r>
            <a:endParaRPr lang="en-US" sz="1800" dirty="0">
              <a:solidFill>
                <a:prstClr val="black"/>
              </a:solidFill>
              <a:latin typeface="Times New Roman"/>
              <a:ea typeface="Times New Roman"/>
            </a:endParaRPr>
          </a:p>
          <a:p>
            <a:pPr marL="0" lvl="0" indent="0" algn="just">
              <a:lnSpc>
                <a:spcPct val="150000"/>
              </a:lnSpc>
              <a:buNone/>
            </a:pPr>
            <a:r>
              <a:rPr lang="he-IL" sz="1800" b="1" dirty="0" smtClean="0">
                <a:solidFill>
                  <a:srgbClr val="00B050"/>
                </a:solidFill>
                <a:latin typeface="Times New Roman"/>
                <a:ea typeface="Times New Roman"/>
                <a:cs typeface="Times New Roman"/>
              </a:rPr>
              <a:t>"</a:t>
            </a:r>
            <a:r>
              <a:rPr lang="he-IL" sz="1800" b="1" dirty="0">
                <a:solidFill>
                  <a:srgbClr val="00B050"/>
                </a:solidFill>
                <a:latin typeface="Times New Roman"/>
                <a:ea typeface="Times New Roman"/>
                <a:cs typeface="+mj-cs"/>
              </a:rPr>
              <a:t>רשומה פסיכולוגית"</a:t>
            </a:r>
            <a:endParaRPr lang="en-US" sz="1800" b="1" dirty="0">
              <a:solidFill>
                <a:srgbClr val="00B050"/>
              </a:solidFill>
              <a:latin typeface="Times New Roman"/>
              <a:ea typeface="Times New Roman"/>
              <a:cs typeface="+mj-cs"/>
            </a:endParaRPr>
          </a:p>
          <a:p>
            <a:pPr algn="just">
              <a:lnSpc>
                <a:spcPct val="150000"/>
              </a:lnSpc>
            </a:pPr>
            <a:r>
              <a:rPr lang="he-IL" sz="1800" dirty="0">
                <a:solidFill>
                  <a:prstClr val="black"/>
                </a:solidFill>
                <a:latin typeface="Times New Roman"/>
                <a:ea typeface="Times New Roman"/>
                <a:cs typeface="+mj-cs"/>
              </a:rPr>
              <a:t>תיעוד ההתערבויות הפסיכולוגיות המתייחסות ללקוח וכוללות את המידע עליו, המתועד בדרך של רישום או צילום, או בכל דרך אחרת</a:t>
            </a:r>
            <a:r>
              <a:rPr lang="he-IL" sz="1800" dirty="0" smtClean="0">
                <a:solidFill>
                  <a:prstClr val="black"/>
                </a:solidFill>
                <a:latin typeface="Times New Roman"/>
                <a:ea typeface="Times New Roman"/>
                <a:cs typeface="+mj-cs"/>
              </a:rPr>
              <a:t>.</a:t>
            </a:r>
            <a:r>
              <a:rPr lang="he-IL" sz="1800" dirty="0">
                <a:latin typeface="Times New Roman"/>
                <a:ea typeface="Times New Roman"/>
                <a:cs typeface="+mj-cs"/>
              </a:rPr>
              <a:t> </a:t>
            </a:r>
            <a:endParaRPr lang="he-IL" sz="1800" dirty="0" smtClean="0">
              <a:latin typeface="Times New Roman"/>
              <a:ea typeface="Times New Roman"/>
              <a:cs typeface="+mj-cs"/>
            </a:endParaRPr>
          </a:p>
          <a:p>
            <a:pPr algn="just">
              <a:lnSpc>
                <a:spcPct val="150000"/>
              </a:lnSpc>
            </a:pPr>
            <a:endParaRPr lang="he-IL" sz="1600" dirty="0">
              <a:latin typeface="Times New Roman"/>
              <a:ea typeface="Times New Roman"/>
              <a:cs typeface="+mj-cs"/>
            </a:endParaRPr>
          </a:p>
          <a:p>
            <a:pPr marL="0" indent="0" algn="just">
              <a:lnSpc>
                <a:spcPct val="150000"/>
              </a:lnSpc>
              <a:buNone/>
            </a:pPr>
            <a:r>
              <a:rPr lang="he-IL" sz="1600" b="1" dirty="0">
                <a:solidFill>
                  <a:srgbClr val="00B050"/>
                </a:solidFill>
                <a:latin typeface="Times New Roman"/>
                <a:ea typeface="Times New Roman"/>
                <a:cs typeface="+mj-cs"/>
              </a:rPr>
              <a:t>"הסכמה מדעת להתערבות פסיכולוגית"</a:t>
            </a:r>
            <a:endParaRPr lang="en-US" sz="1600" b="1" dirty="0">
              <a:solidFill>
                <a:srgbClr val="00B050"/>
              </a:solidFill>
              <a:latin typeface="Times New Roman"/>
              <a:ea typeface="Times New Roman"/>
              <a:cs typeface="+mj-cs"/>
            </a:endParaRPr>
          </a:p>
          <a:p>
            <a:pPr algn="just">
              <a:lnSpc>
                <a:spcPct val="150000"/>
              </a:lnSpc>
            </a:pPr>
            <a:r>
              <a:rPr lang="he-IL" sz="1600" dirty="0">
                <a:latin typeface="Times New Roman"/>
                <a:ea typeface="Times New Roman"/>
                <a:cs typeface="+mj-cs"/>
              </a:rPr>
              <a:t>ההסכמה מדעת ניתנת על ידי הלקוח לאחר שקיבל מידע מהפסיכולוג על מהות ההתערבות ואופן התנהלותה. ההסכמה מדעת היא תנאי הכרחי לקיומה של התערבות פסיכולוגית. </a:t>
            </a:r>
            <a:endParaRPr lang="en-US" sz="1600" dirty="0">
              <a:latin typeface="Times New Roman"/>
              <a:ea typeface="Times New Roman"/>
              <a:cs typeface="+mj-cs"/>
            </a:endParaRPr>
          </a:p>
          <a:p>
            <a:pPr marL="0" indent="0" algn="just">
              <a:lnSpc>
                <a:spcPct val="150000"/>
              </a:lnSpc>
              <a:buNone/>
            </a:pPr>
            <a:r>
              <a:rPr lang="he-IL" sz="1600" dirty="0" smtClean="0">
                <a:latin typeface="Times New Roman"/>
                <a:ea typeface="Times New Roman"/>
                <a:cs typeface="+mj-cs"/>
              </a:rPr>
              <a:t>אם </a:t>
            </a:r>
            <a:r>
              <a:rPr lang="he-IL" sz="1600" dirty="0">
                <a:latin typeface="Times New Roman"/>
                <a:ea typeface="Times New Roman"/>
                <a:cs typeface="+mj-cs"/>
              </a:rPr>
              <a:t>קיומה של התערבות פסיכולוגית היא הכרחית לנוכח סכנת נזק חמור לרווחתו הנפשית של הלקוח, ולא </a:t>
            </a:r>
            <a:r>
              <a:rPr lang="he-IL" sz="1600" dirty="0" smtClean="0">
                <a:latin typeface="Times New Roman"/>
                <a:ea typeface="Times New Roman"/>
                <a:cs typeface="+mj-cs"/>
              </a:rPr>
              <a:t>                               הושגה </a:t>
            </a:r>
            <a:r>
              <a:rPr lang="he-IL" sz="1600" dirty="0">
                <a:latin typeface="Times New Roman"/>
                <a:ea typeface="Times New Roman"/>
                <a:cs typeface="+mj-cs"/>
              </a:rPr>
              <a:t>הסכמה מדעת מהלקוח או </a:t>
            </a:r>
            <a:r>
              <a:rPr lang="he-IL" sz="1600" dirty="0" err="1">
                <a:latin typeface="Times New Roman"/>
                <a:ea typeface="Times New Roman"/>
                <a:cs typeface="+mj-cs"/>
              </a:rPr>
              <a:t>ממייצגיו</a:t>
            </a:r>
            <a:r>
              <a:rPr lang="he-IL" sz="1600" dirty="0">
                <a:latin typeface="Times New Roman"/>
                <a:ea typeface="Times New Roman"/>
                <a:cs typeface="+mj-cs"/>
              </a:rPr>
              <a:t> החוקיים, ישקול הפסיכולוג לפנות לוועדת האתיקה הפועלת בתוקף חוק זכויות החולה, תשנ"ו–1996, או לבית המשפט, כדי שיורה לקיים את ההתערבות. </a:t>
            </a:r>
            <a:endParaRPr lang="en-US" sz="1600" dirty="0">
              <a:latin typeface="Times New Roman"/>
              <a:ea typeface="Times New Roman"/>
              <a:cs typeface="+mj-cs"/>
            </a:endParaRPr>
          </a:p>
          <a:p>
            <a:pPr lvl="0" algn="just">
              <a:lnSpc>
                <a:spcPct val="150000"/>
              </a:lnSpc>
            </a:pPr>
            <a:endParaRPr lang="en-US" sz="1600" dirty="0">
              <a:solidFill>
                <a:prstClr val="black"/>
              </a:solidFill>
              <a:latin typeface="Times New Roman"/>
              <a:ea typeface="Times New Roman"/>
              <a:cs typeface="+mj-cs"/>
            </a:endParaRPr>
          </a:p>
        </p:txBody>
      </p:sp>
    </p:spTree>
    <p:extLst>
      <p:ext uri="{BB962C8B-B14F-4D97-AF65-F5344CB8AC3E}">
        <p14:creationId xmlns:p14="http://schemas.microsoft.com/office/powerpoint/2010/main" val="2820324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173527539"/>
              </p:ext>
            </p:extLst>
          </p:nvPr>
        </p:nvGraphicFramePr>
        <p:xfrm>
          <a:off x="5868144" y="260649"/>
          <a:ext cx="2906286" cy="6563799"/>
        </p:xfrm>
        <a:graphic>
          <a:graphicData uri="http://schemas.openxmlformats.org/drawingml/2006/table">
            <a:tbl>
              <a:tblPr rtl="1" firstRow="1" bandRow="1">
                <a:tableStyleId>{5C22544A-7EE6-4342-B048-85BDC9FD1C3A}</a:tableStyleId>
              </a:tblPr>
              <a:tblGrid>
                <a:gridCol w="2906286"/>
              </a:tblGrid>
              <a:tr h="360039">
                <a:tc>
                  <a:txBody>
                    <a:bodyPr/>
                    <a:lstStyle/>
                    <a:p>
                      <a:pPr algn="ctr" rtl="1"/>
                      <a:r>
                        <a:rPr lang="he-IL" sz="1400" dirty="0" smtClean="0">
                          <a:solidFill>
                            <a:schemeClr val="tx1"/>
                          </a:solidFill>
                        </a:rPr>
                        <a:t>קוד 2004 (פרק </a:t>
                      </a:r>
                      <a:r>
                        <a:rPr lang="he-IL" sz="1400" smtClean="0">
                          <a:solidFill>
                            <a:schemeClr val="tx1"/>
                          </a:solidFill>
                        </a:rPr>
                        <a:t>ומספר </a:t>
                      </a:r>
                      <a:r>
                        <a:rPr lang="he-IL" sz="1400" smtClean="0">
                          <a:solidFill>
                            <a:schemeClr val="tx1"/>
                          </a:solidFill>
                        </a:rPr>
                        <a:t>הסעיפים </a:t>
                      </a:r>
                      <a:r>
                        <a:rPr lang="he-IL" sz="1400" dirty="0" smtClean="0">
                          <a:solidFill>
                            <a:schemeClr val="tx1"/>
                          </a:solidFill>
                        </a:rPr>
                        <a:t>שבו)</a:t>
                      </a:r>
                    </a:p>
                  </a:txBody>
                  <a:tcPr/>
                </a:tc>
              </a:tr>
              <a:tr h="398866">
                <a:tc>
                  <a:txBody>
                    <a:bodyPr/>
                    <a:lstStyle/>
                    <a:p>
                      <a:pPr rtl="1"/>
                      <a:r>
                        <a:rPr lang="he-IL" sz="1100" dirty="0" smtClean="0">
                          <a:solidFill>
                            <a:srgbClr val="0070C0"/>
                          </a:solidFill>
                        </a:rPr>
                        <a:t>1. יישום כללי האתיקה                </a:t>
                      </a:r>
                      <a:r>
                        <a:rPr lang="he-IL" sz="1100" dirty="0" smtClean="0">
                          <a:solidFill>
                            <a:srgbClr val="0070C0"/>
                          </a:solidFill>
                          <a:cs typeface="+mj-cs"/>
                        </a:rPr>
                        <a:t>(5)</a:t>
                      </a:r>
                      <a:endParaRPr lang="he-IL" sz="1100" dirty="0">
                        <a:solidFill>
                          <a:srgbClr val="0070C0"/>
                        </a:solidFill>
                        <a:cs typeface="+mj-cs"/>
                      </a:endParaRPr>
                    </a:p>
                  </a:txBody>
                  <a:tcPr/>
                </a:tc>
              </a:tr>
              <a:tr h="398866">
                <a:tc>
                  <a:txBody>
                    <a:bodyPr/>
                    <a:lstStyle/>
                    <a:p>
                      <a:pPr rtl="1"/>
                      <a:r>
                        <a:rPr lang="he-IL" sz="1100" dirty="0" smtClean="0">
                          <a:solidFill>
                            <a:srgbClr val="0070C0"/>
                          </a:solidFill>
                        </a:rPr>
                        <a:t>2. מקצועיות                             </a:t>
                      </a:r>
                      <a:r>
                        <a:rPr lang="he-IL" sz="1100" dirty="0" smtClean="0">
                          <a:solidFill>
                            <a:srgbClr val="0070C0"/>
                          </a:solidFill>
                          <a:cs typeface="+mj-cs"/>
                        </a:rPr>
                        <a:t>(6)</a:t>
                      </a:r>
                      <a:endParaRPr lang="he-IL" sz="1100" dirty="0">
                        <a:solidFill>
                          <a:srgbClr val="0070C0"/>
                        </a:solidFill>
                        <a:cs typeface="+mj-cs"/>
                      </a:endParaRPr>
                    </a:p>
                  </a:txBody>
                  <a:tcPr/>
                </a:tc>
              </a:tr>
              <a:tr h="398866">
                <a:tc>
                  <a:txBody>
                    <a:bodyPr/>
                    <a:lstStyle/>
                    <a:p>
                      <a:pPr rtl="1"/>
                      <a:endParaRPr lang="he-IL" sz="1100" dirty="0">
                        <a:solidFill>
                          <a:srgbClr val="0070C0"/>
                        </a:solidFill>
                      </a:endParaRPr>
                    </a:p>
                  </a:txBody>
                  <a:tcPr/>
                </a:tc>
              </a:tr>
              <a:tr h="398866">
                <a:tc>
                  <a:txBody>
                    <a:bodyPr/>
                    <a:lstStyle/>
                    <a:p>
                      <a:pPr rtl="1"/>
                      <a:r>
                        <a:rPr lang="he-IL" sz="1100" dirty="0" smtClean="0">
                          <a:solidFill>
                            <a:srgbClr val="0070C0"/>
                          </a:solidFill>
                        </a:rPr>
                        <a:t>3. סודיות ופרטיות                    </a:t>
                      </a:r>
                      <a:r>
                        <a:rPr lang="he-IL" sz="1100" dirty="0" smtClean="0">
                          <a:solidFill>
                            <a:srgbClr val="0070C0"/>
                          </a:solidFill>
                          <a:cs typeface="+mj-cs"/>
                        </a:rPr>
                        <a:t>(7)</a:t>
                      </a:r>
                      <a:endParaRPr lang="he-IL" sz="1100" dirty="0">
                        <a:solidFill>
                          <a:srgbClr val="0070C0"/>
                        </a:solidFill>
                      </a:endParaRPr>
                    </a:p>
                  </a:txBody>
                  <a:tcPr/>
                </a:tc>
              </a:tr>
              <a:tr h="398866">
                <a:tc>
                  <a:txBody>
                    <a:bodyPr/>
                    <a:lstStyle/>
                    <a:p>
                      <a:pPr rtl="1"/>
                      <a:r>
                        <a:rPr lang="he-IL" sz="1100" dirty="0" smtClean="0">
                          <a:solidFill>
                            <a:srgbClr val="0070C0"/>
                          </a:solidFill>
                        </a:rPr>
                        <a:t>4. הבניית הקשר המקצועי        </a:t>
                      </a:r>
                      <a:r>
                        <a:rPr lang="he-IL" sz="1100" dirty="0" smtClean="0">
                          <a:solidFill>
                            <a:srgbClr val="0070C0"/>
                          </a:solidFill>
                          <a:cs typeface="+mj-cs"/>
                        </a:rPr>
                        <a:t>(5)</a:t>
                      </a:r>
                      <a:endParaRPr lang="he-IL" sz="1100" dirty="0">
                        <a:solidFill>
                          <a:srgbClr val="0070C0"/>
                        </a:solidFill>
                      </a:endParaRPr>
                    </a:p>
                  </a:txBody>
                  <a:tcPr/>
                </a:tc>
              </a:tr>
              <a:tr h="664240">
                <a:tc>
                  <a:txBody>
                    <a:bodyPr/>
                    <a:lstStyle/>
                    <a:p>
                      <a:pPr rtl="1"/>
                      <a:r>
                        <a:rPr lang="he-IL" sz="1100" dirty="0" smtClean="0">
                          <a:solidFill>
                            <a:srgbClr val="0070C0"/>
                          </a:solidFill>
                        </a:rPr>
                        <a:t>5. יחסי פסיכולוג-לקוח             </a:t>
                      </a:r>
                      <a:r>
                        <a:rPr lang="he-IL" sz="1100" dirty="0" smtClean="0">
                          <a:solidFill>
                            <a:srgbClr val="0070C0"/>
                          </a:solidFill>
                          <a:cs typeface="+mj-cs"/>
                        </a:rPr>
                        <a:t>(10)</a:t>
                      </a:r>
                    </a:p>
                    <a:p>
                      <a:pPr rtl="1"/>
                      <a:endParaRPr lang="he-IL" sz="1100" dirty="0">
                        <a:solidFill>
                          <a:srgbClr val="0070C0"/>
                        </a:solidFill>
                        <a:cs typeface="+mj-cs"/>
                      </a:endParaRPr>
                    </a:p>
                  </a:txBody>
                  <a:tcPr/>
                </a:tc>
              </a:tr>
              <a:tr h="398866">
                <a:tc>
                  <a:txBody>
                    <a:bodyPr/>
                    <a:lstStyle/>
                    <a:p>
                      <a:pPr rtl="1"/>
                      <a:r>
                        <a:rPr lang="he-IL" sz="1100" dirty="0" smtClean="0">
                          <a:solidFill>
                            <a:srgbClr val="0070C0"/>
                          </a:solidFill>
                        </a:rPr>
                        <a:t>6. יחסים</a:t>
                      </a:r>
                      <a:r>
                        <a:rPr lang="he-IL" sz="1100" baseline="0" dirty="0" smtClean="0">
                          <a:solidFill>
                            <a:srgbClr val="0070C0"/>
                          </a:solidFill>
                        </a:rPr>
                        <a:t> בין עמיתים               </a:t>
                      </a:r>
                      <a:r>
                        <a:rPr lang="he-IL" sz="1100" baseline="0" dirty="0" smtClean="0">
                          <a:solidFill>
                            <a:srgbClr val="0070C0"/>
                          </a:solidFill>
                          <a:cs typeface="+mj-cs"/>
                        </a:rPr>
                        <a:t>(2)</a:t>
                      </a:r>
                      <a:endParaRPr lang="he-IL" sz="1100" baseline="0" dirty="0" smtClean="0">
                        <a:solidFill>
                          <a:srgbClr val="0070C0"/>
                        </a:solidFill>
                      </a:endParaRPr>
                    </a:p>
                  </a:txBody>
                  <a:tcPr/>
                </a:tc>
              </a:tr>
              <a:tr h="520306">
                <a:tc>
                  <a:txBody>
                    <a:bodyPr/>
                    <a:lstStyle/>
                    <a:p>
                      <a:pPr rtl="1"/>
                      <a:r>
                        <a:rPr lang="he-IL" sz="1100" baseline="0" dirty="0" smtClean="0">
                          <a:solidFill>
                            <a:srgbClr val="0070C0"/>
                          </a:solidFill>
                        </a:rPr>
                        <a:t>7. אבחון והערכה                   </a:t>
                      </a:r>
                      <a:r>
                        <a:rPr lang="he-IL" sz="1100" baseline="0" dirty="0" smtClean="0">
                          <a:solidFill>
                            <a:srgbClr val="0070C0"/>
                          </a:solidFill>
                          <a:cs typeface="+mj-cs"/>
                        </a:rPr>
                        <a:t>(7)</a:t>
                      </a:r>
                    </a:p>
                  </a:txBody>
                  <a:tcPr/>
                </a:tc>
              </a:tr>
              <a:tr h="448986">
                <a:tc>
                  <a:txBody>
                    <a:bodyPr/>
                    <a:lstStyle/>
                    <a:p>
                      <a:pPr rtl="1"/>
                      <a:endParaRPr lang="he-IL" sz="1100" baseline="0" dirty="0" smtClean="0">
                        <a:solidFill>
                          <a:srgbClr val="0070C0"/>
                        </a:solidFill>
                      </a:endParaRPr>
                    </a:p>
                  </a:txBody>
                  <a:tcPr/>
                </a:tc>
              </a:tr>
              <a:tr h="648072">
                <a:tc>
                  <a:txBody>
                    <a:bodyPr/>
                    <a:lstStyle/>
                    <a:p>
                      <a:pPr rtl="1"/>
                      <a:r>
                        <a:rPr lang="he-IL" sz="1100" baseline="0" dirty="0" smtClean="0">
                          <a:solidFill>
                            <a:srgbClr val="0070C0"/>
                          </a:solidFill>
                        </a:rPr>
                        <a:t>8. ייעוץ באינטרנט ובאמצעי </a:t>
                      </a:r>
                    </a:p>
                    <a:p>
                      <a:pPr rtl="1"/>
                      <a:r>
                        <a:rPr lang="he-IL" sz="1100" baseline="0" dirty="0" smtClean="0">
                          <a:solidFill>
                            <a:srgbClr val="0070C0"/>
                          </a:solidFill>
                        </a:rPr>
                        <a:t>התקשורת                             </a:t>
                      </a:r>
                      <a:r>
                        <a:rPr lang="he-IL" sz="1100" baseline="0" dirty="0" smtClean="0">
                          <a:solidFill>
                            <a:srgbClr val="0070C0"/>
                          </a:solidFill>
                          <a:cs typeface="+mj-cs"/>
                        </a:rPr>
                        <a:t>(4)</a:t>
                      </a:r>
                    </a:p>
                  </a:txBody>
                  <a:tcPr/>
                </a:tc>
              </a:tr>
              <a:tr h="515274">
                <a:tc>
                  <a:txBody>
                    <a:bodyPr/>
                    <a:lstStyle/>
                    <a:p>
                      <a:pPr rtl="1"/>
                      <a:r>
                        <a:rPr lang="he-IL" sz="1100" baseline="0" dirty="0" smtClean="0">
                          <a:solidFill>
                            <a:srgbClr val="0070C0"/>
                          </a:solidFill>
                        </a:rPr>
                        <a:t>9. אתיקה בהדרכה ובהוראה   </a:t>
                      </a:r>
                      <a:r>
                        <a:rPr lang="he-IL" sz="1100" baseline="0" dirty="0" smtClean="0">
                          <a:solidFill>
                            <a:srgbClr val="0070C0"/>
                          </a:solidFill>
                          <a:cs typeface="+mj-cs"/>
                        </a:rPr>
                        <a:t>(1)</a:t>
                      </a:r>
                      <a:endParaRPr lang="he-IL" sz="1100" baseline="0" dirty="0" smtClean="0">
                        <a:solidFill>
                          <a:srgbClr val="0070C0"/>
                        </a:solidFill>
                      </a:endParaRPr>
                    </a:p>
                  </a:txBody>
                  <a:tcPr/>
                </a:tc>
              </a:tr>
              <a:tr h="504056">
                <a:tc>
                  <a:txBody>
                    <a:bodyPr/>
                    <a:lstStyle/>
                    <a:p>
                      <a:pPr rtl="1"/>
                      <a:r>
                        <a:rPr lang="he-IL" sz="1100" baseline="0" dirty="0" smtClean="0">
                          <a:solidFill>
                            <a:srgbClr val="0070C0"/>
                          </a:solidFill>
                        </a:rPr>
                        <a:t>10. מחקר ופרסום מדעי         </a:t>
                      </a:r>
                      <a:r>
                        <a:rPr lang="he-IL" sz="1100" baseline="0" dirty="0" smtClean="0">
                          <a:solidFill>
                            <a:srgbClr val="0070C0"/>
                          </a:solidFill>
                          <a:cs typeface="+mj-cs"/>
                        </a:rPr>
                        <a:t>(9)</a:t>
                      </a:r>
                      <a:endParaRPr lang="he-IL" sz="1100" baseline="0" dirty="0" smtClean="0">
                        <a:solidFill>
                          <a:srgbClr val="0070C0"/>
                        </a:solidFill>
                      </a:endParaRPr>
                    </a:p>
                  </a:txBody>
                  <a:tcPr/>
                </a:tc>
              </a:tr>
              <a:tr h="509630">
                <a:tc>
                  <a:txBody>
                    <a:bodyPr/>
                    <a:lstStyle/>
                    <a:p>
                      <a:pPr rtl="1"/>
                      <a:r>
                        <a:rPr lang="he-IL" sz="1100" baseline="0" dirty="0" smtClean="0">
                          <a:solidFill>
                            <a:srgbClr val="0070C0"/>
                          </a:solidFill>
                        </a:rPr>
                        <a:t>11. פרסום                           </a:t>
                      </a:r>
                      <a:r>
                        <a:rPr lang="he-IL" sz="1100" baseline="0" dirty="0" smtClean="0">
                          <a:solidFill>
                            <a:srgbClr val="0070C0"/>
                          </a:solidFill>
                          <a:cs typeface="+mj-cs"/>
                        </a:rPr>
                        <a:t>(3)</a:t>
                      </a:r>
                      <a:r>
                        <a:rPr lang="he-IL" sz="1100" baseline="0" dirty="0" smtClean="0">
                          <a:solidFill>
                            <a:srgbClr val="0070C0"/>
                          </a:solidFill>
                        </a:rPr>
                        <a:t>   </a:t>
                      </a:r>
                    </a:p>
                  </a:txBody>
                  <a:tcPr/>
                </a:tc>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2877126516"/>
              </p:ext>
            </p:extLst>
          </p:nvPr>
        </p:nvGraphicFramePr>
        <p:xfrm>
          <a:off x="395536" y="273754"/>
          <a:ext cx="4176464" cy="6434931"/>
        </p:xfrm>
        <a:graphic>
          <a:graphicData uri="http://schemas.openxmlformats.org/drawingml/2006/table">
            <a:tbl>
              <a:tblPr rtl="1" firstRow="1" bandRow="1">
                <a:tableStyleId>{F5AB1C69-6EDB-4FF4-983F-18BD219EF322}</a:tableStyleId>
              </a:tblPr>
              <a:tblGrid>
                <a:gridCol w="4176464"/>
              </a:tblGrid>
              <a:tr h="274926">
                <a:tc>
                  <a:txBody>
                    <a:bodyPr/>
                    <a:lstStyle/>
                    <a:p>
                      <a:pPr algn="ctr" rtl="1"/>
                      <a:r>
                        <a:rPr lang="he-IL" sz="1400" dirty="0" smtClean="0"/>
                        <a:t>קוד 2017 (מספר הפרק ומספר הסעיפים</a:t>
                      </a:r>
                      <a:r>
                        <a:rPr lang="he-IL" sz="1400" baseline="0" dirty="0" smtClean="0"/>
                        <a:t> שבו)</a:t>
                      </a:r>
                    </a:p>
                  </a:txBody>
                  <a:tcPr/>
                </a:tc>
              </a:tr>
              <a:tr h="428547">
                <a:tc>
                  <a:txBody>
                    <a:bodyPr/>
                    <a:lstStyle/>
                    <a:p>
                      <a:pPr rtl="1"/>
                      <a:r>
                        <a:rPr lang="he-IL" sz="1100" dirty="0" smtClean="0">
                          <a:solidFill>
                            <a:srgbClr val="00B050"/>
                          </a:solidFill>
                        </a:rPr>
                        <a:t>1. יישום כללי האתיקה                                     </a:t>
                      </a:r>
                      <a:r>
                        <a:rPr lang="he-IL" sz="1100" dirty="0" smtClean="0">
                          <a:solidFill>
                            <a:srgbClr val="00B050"/>
                          </a:solidFill>
                          <a:cs typeface="+mj-cs"/>
                        </a:rPr>
                        <a:t>(3)</a:t>
                      </a:r>
                      <a:endParaRPr lang="he-IL" sz="1100" dirty="0">
                        <a:solidFill>
                          <a:srgbClr val="00B050"/>
                        </a:solidFill>
                        <a:cs typeface="+mj-cs"/>
                      </a:endParaRPr>
                    </a:p>
                  </a:txBody>
                  <a:tcPr/>
                </a:tc>
              </a:tr>
              <a:tr h="291533">
                <a:tc>
                  <a:txBody>
                    <a:bodyPr/>
                    <a:lstStyle/>
                    <a:p>
                      <a:pPr rtl="1"/>
                      <a:r>
                        <a:rPr lang="he-IL" sz="1100" dirty="0" smtClean="0">
                          <a:solidFill>
                            <a:srgbClr val="00B050"/>
                          </a:solidFill>
                        </a:rPr>
                        <a:t>2. מקצועיות בפסיכולוגיה                                  </a:t>
                      </a:r>
                      <a:r>
                        <a:rPr lang="he-IL" sz="1100" dirty="0" smtClean="0">
                          <a:solidFill>
                            <a:srgbClr val="00B050"/>
                          </a:solidFill>
                          <a:cs typeface="+mj-cs"/>
                        </a:rPr>
                        <a:t>(5)</a:t>
                      </a:r>
                    </a:p>
                    <a:p>
                      <a:pPr rtl="1"/>
                      <a:endParaRPr lang="he-IL" sz="1100" dirty="0">
                        <a:solidFill>
                          <a:srgbClr val="00B050"/>
                        </a:solidFill>
                        <a:cs typeface="+mj-cs"/>
                      </a:endParaRPr>
                    </a:p>
                  </a:txBody>
                  <a:tcPr/>
                </a:tc>
              </a:tr>
              <a:tr h="428547">
                <a:tc>
                  <a:txBody>
                    <a:bodyPr/>
                    <a:lstStyle/>
                    <a:p>
                      <a:pPr rtl="1"/>
                      <a:r>
                        <a:rPr lang="he-IL" sz="1100" b="1" dirty="0" smtClean="0">
                          <a:solidFill>
                            <a:srgbClr val="00B050"/>
                          </a:solidFill>
                        </a:rPr>
                        <a:t>3. </a:t>
                      </a:r>
                      <a:r>
                        <a:rPr lang="he-IL" sz="1200" b="1" dirty="0" smtClean="0">
                          <a:solidFill>
                            <a:srgbClr val="00B050"/>
                          </a:solidFill>
                        </a:rPr>
                        <a:t>הרשומה הפסיכולוגית                           </a:t>
                      </a:r>
                      <a:r>
                        <a:rPr lang="he-IL" sz="1100" b="1" dirty="0" smtClean="0">
                          <a:solidFill>
                            <a:srgbClr val="00B050"/>
                          </a:solidFill>
                          <a:cs typeface="+mj-cs"/>
                        </a:rPr>
                        <a:t>(14)</a:t>
                      </a:r>
                      <a:r>
                        <a:rPr lang="he-IL" sz="1100" b="1" dirty="0" smtClean="0">
                          <a:solidFill>
                            <a:srgbClr val="00B050"/>
                          </a:solidFill>
                        </a:rPr>
                        <a:t>  </a:t>
                      </a:r>
                      <a:endParaRPr lang="he-IL" sz="1100" b="1" dirty="0">
                        <a:solidFill>
                          <a:srgbClr val="00B050"/>
                        </a:solidFill>
                      </a:endParaRPr>
                    </a:p>
                  </a:txBody>
                  <a:tcPr>
                    <a:solidFill>
                      <a:schemeClr val="bg1">
                        <a:lumMod val="85000"/>
                      </a:schemeClr>
                    </a:solidFill>
                  </a:tcPr>
                </a:tc>
              </a:tr>
              <a:tr h="342496">
                <a:tc>
                  <a:txBody>
                    <a:bodyPr/>
                    <a:lstStyle/>
                    <a:p>
                      <a:pPr rtl="1"/>
                      <a:r>
                        <a:rPr lang="he-IL" sz="1100" dirty="0" smtClean="0">
                          <a:solidFill>
                            <a:srgbClr val="00B050"/>
                          </a:solidFill>
                        </a:rPr>
                        <a:t>4. סודיות מקצועית                                           </a:t>
                      </a:r>
                      <a:r>
                        <a:rPr lang="he-IL" sz="1100" dirty="0" smtClean="0">
                          <a:solidFill>
                            <a:srgbClr val="00B050"/>
                          </a:solidFill>
                          <a:cs typeface="+mj-cs"/>
                        </a:rPr>
                        <a:t>(5)</a:t>
                      </a:r>
                      <a:endParaRPr lang="he-IL" sz="1100" dirty="0">
                        <a:solidFill>
                          <a:srgbClr val="00B050"/>
                        </a:solidFill>
                      </a:endParaRPr>
                    </a:p>
                  </a:txBody>
                  <a:tcPr/>
                </a:tc>
              </a:tr>
              <a:tr h="408784">
                <a:tc>
                  <a:txBody>
                    <a:bodyPr/>
                    <a:lstStyle/>
                    <a:p>
                      <a:pPr rtl="1"/>
                      <a:r>
                        <a:rPr lang="he-IL" sz="1100" dirty="0" smtClean="0">
                          <a:solidFill>
                            <a:srgbClr val="00B050"/>
                          </a:solidFill>
                        </a:rPr>
                        <a:t>5. הבניית הקשר המקצועי                                 </a:t>
                      </a:r>
                      <a:r>
                        <a:rPr lang="he-IL" sz="1100" dirty="0" smtClean="0">
                          <a:solidFill>
                            <a:srgbClr val="00B050"/>
                          </a:solidFill>
                          <a:cs typeface="+mj-cs"/>
                        </a:rPr>
                        <a:t>(6)</a:t>
                      </a:r>
                      <a:endParaRPr lang="he-IL" sz="1100" dirty="0">
                        <a:solidFill>
                          <a:srgbClr val="00B050"/>
                        </a:solidFill>
                      </a:endParaRPr>
                    </a:p>
                  </a:txBody>
                  <a:tcPr/>
                </a:tc>
              </a:tr>
              <a:tr h="572565">
                <a:tc>
                  <a:txBody>
                    <a:bodyPr/>
                    <a:lstStyle/>
                    <a:p>
                      <a:pPr rtl="1"/>
                      <a:r>
                        <a:rPr lang="he-IL" sz="1100" dirty="0" smtClean="0">
                          <a:solidFill>
                            <a:srgbClr val="00B050"/>
                          </a:solidFill>
                        </a:rPr>
                        <a:t>6. יחסים מקצועיים בין פסיכולוגים ולקוחותיהם.    </a:t>
                      </a:r>
                      <a:r>
                        <a:rPr lang="he-IL" sz="1100" dirty="0" smtClean="0">
                          <a:solidFill>
                            <a:srgbClr val="00B050"/>
                          </a:solidFill>
                          <a:cs typeface="+mj-cs"/>
                        </a:rPr>
                        <a:t>(8)</a:t>
                      </a:r>
                      <a:endParaRPr lang="he-IL" sz="1100" dirty="0">
                        <a:solidFill>
                          <a:srgbClr val="00B050"/>
                        </a:solidFill>
                        <a:cs typeface="+mj-cs"/>
                      </a:endParaRPr>
                    </a:p>
                  </a:txBody>
                  <a:tcPr/>
                </a:tc>
              </a:tr>
              <a:tr h="440040">
                <a:tc>
                  <a:txBody>
                    <a:bodyPr/>
                    <a:lstStyle/>
                    <a:p>
                      <a:pPr rtl="1"/>
                      <a:r>
                        <a:rPr lang="he-IL" sz="1100" dirty="0" smtClean="0">
                          <a:solidFill>
                            <a:srgbClr val="00B050"/>
                          </a:solidFill>
                        </a:rPr>
                        <a:t>7. יחסים בין עמיתים                                         </a:t>
                      </a:r>
                      <a:r>
                        <a:rPr lang="he-IL" sz="1100" dirty="0" smtClean="0">
                          <a:solidFill>
                            <a:srgbClr val="00B050"/>
                          </a:solidFill>
                          <a:cs typeface="+mj-cs"/>
                        </a:rPr>
                        <a:t>(3)</a:t>
                      </a:r>
                      <a:endParaRPr lang="he-IL" sz="1100" dirty="0">
                        <a:solidFill>
                          <a:srgbClr val="00B050"/>
                        </a:solidFill>
                        <a:cs typeface="+mj-cs"/>
                      </a:endParaRPr>
                    </a:p>
                  </a:txBody>
                  <a:tcPr/>
                </a:tc>
              </a:tr>
              <a:tr h="502829">
                <a:tc>
                  <a:txBody>
                    <a:bodyPr/>
                    <a:lstStyle/>
                    <a:p>
                      <a:pPr rtl="1"/>
                      <a:r>
                        <a:rPr lang="he-IL" sz="1100" dirty="0" smtClean="0">
                          <a:solidFill>
                            <a:srgbClr val="00B050"/>
                          </a:solidFill>
                        </a:rPr>
                        <a:t>8. אבחון והערכה                                              </a:t>
                      </a:r>
                      <a:r>
                        <a:rPr lang="he-IL" sz="1100" dirty="0" smtClean="0">
                          <a:solidFill>
                            <a:srgbClr val="00B050"/>
                          </a:solidFill>
                          <a:cs typeface="+mj-cs"/>
                        </a:rPr>
                        <a:t>(8)</a:t>
                      </a:r>
                      <a:endParaRPr lang="he-IL" sz="1100" dirty="0">
                        <a:solidFill>
                          <a:srgbClr val="00B050"/>
                        </a:solidFill>
                      </a:endParaRPr>
                    </a:p>
                  </a:txBody>
                  <a:tcPr/>
                </a:tc>
              </a:tr>
              <a:tr h="515551">
                <a:tc>
                  <a:txBody>
                    <a:bodyPr/>
                    <a:lstStyle/>
                    <a:p>
                      <a:pPr rtl="1"/>
                      <a:r>
                        <a:rPr lang="he-IL" sz="1100" b="1" dirty="0" smtClean="0">
                          <a:solidFill>
                            <a:srgbClr val="00B050"/>
                          </a:solidFill>
                        </a:rPr>
                        <a:t>9. </a:t>
                      </a:r>
                      <a:r>
                        <a:rPr lang="he-IL" sz="1200" b="1" dirty="0" smtClean="0">
                          <a:solidFill>
                            <a:srgbClr val="00B050"/>
                          </a:solidFill>
                        </a:rPr>
                        <a:t>פסיכולוגיה ומערכת המשפט                   </a:t>
                      </a:r>
                      <a:r>
                        <a:rPr lang="he-IL" sz="1100" b="1" dirty="0" smtClean="0">
                          <a:solidFill>
                            <a:srgbClr val="00B050"/>
                          </a:solidFill>
                          <a:cs typeface="+mj-cs"/>
                        </a:rPr>
                        <a:t>(8)</a:t>
                      </a:r>
                      <a:endParaRPr lang="he-IL" sz="1100" b="1" dirty="0">
                        <a:solidFill>
                          <a:srgbClr val="00B050"/>
                        </a:solidFill>
                      </a:endParaRPr>
                    </a:p>
                  </a:txBody>
                  <a:tcPr>
                    <a:solidFill>
                      <a:schemeClr val="bg1">
                        <a:lumMod val="85000"/>
                      </a:schemeClr>
                    </a:solidFill>
                  </a:tcPr>
                </a:tc>
              </a:tr>
              <a:tr h="564569">
                <a:tc>
                  <a:txBody>
                    <a:bodyPr/>
                    <a:lstStyle/>
                    <a:p>
                      <a:pPr rtl="1"/>
                      <a:r>
                        <a:rPr lang="he-IL" sz="1100" b="1" dirty="0" smtClean="0">
                          <a:solidFill>
                            <a:srgbClr val="00B050"/>
                          </a:solidFill>
                        </a:rPr>
                        <a:t>10. </a:t>
                      </a:r>
                      <a:r>
                        <a:rPr lang="he-IL" sz="1200" b="1" dirty="0" smtClean="0">
                          <a:solidFill>
                            <a:srgbClr val="00B050"/>
                          </a:solidFill>
                        </a:rPr>
                        <a:t>התערבות פסיכולוגית באמצעים מרחוק </a:t>
                      </a:r>
                      <a:r>
                        <a:rPr lang="he-IL" sz="1100" b="1" dirty="0" smtClean="0">
                          <a:solidFill>
                            <a:srgbClr val="00B050"/>
                          </a:solidFill>
                          <a:cs typeface="+mj-cs"/>
                        </a:rPr>
                        <a:t>(10)</a:t>
                      </a:r>
                      <a:endParaRPr lang="he-IL" sz="1100" b="1" dirty="0" smtClean="0">
                        <a:solidFill>
                          <a:srgbClr val="00B050"/>
                        </a:solidFill>
                      </a:endParaRPr>
                    </a:p>
                  </a:txBody>
                  <a:tcPr>
                    <a:solidFill>
                      <a:schemeClr val="bg1">
                        <a:lumMod val="85000"/>
                      </a:schemeClr>
                    </a:solidFill>
                  </a:tcPr>
                </a:tc>
              </a:tr>
              <a:tr h="489505">
                <a:tc>
                  <a:txBody>
                    <a:bodyPr/>
                    <a:lstStyle/>
                    <a:p>
                      <a:pPr rtl="1"/>
                      <a:r>
                        <a:rPr lang="he-IL" sz="1100" dirty="0" smtClean="0">
                          <a:solidFill>
                            <a:srgbClr val="00B050"/>
                          </a:solidFill>
                        </a:rPr>
                        <a:t>11. אתיקה בהדרכה                                          </a:t>
                      </a:r>
                      <a:r>
                        <a:rPr lang="he-IL" sz="1100" dirty="0" smtClean="0">
                          <a:solidFill>
                            <a:srgbClr val="00B050"/>
                          </a:solidFill>
                          <a:cs typeface="+mj-cs"/>
                        </a:rPr>
                        <a:t>(1)</a:t>
                      </a:r>
                      <a:endParaRPr lang="he-IL" sz="1100" dirty="0">
                        <a:solidFill>
                          <a:srgbClr val="00B050"/>
                        </a:solidFill>
                      </a:endParaRPr>
                    </a:p>
                  </a:txBody>
                  <a:tcPr/>
                </a:tc>
              </a:tr>
              <a:tr h="471845">
                <a:tc>
                  <a:txBody>
                    <a:bodyPr/>
                    <a:lstStyle/>
                    <a:p>
                      <a:pPr rtl="1"/>
                      <a:r>
                        <a:rPr lang="he-IL" sz="1100" dirty="0" smtClean="0">
                          <a:solidFill>
                            <a:srgbClr val="00B050"/>
                          </a:solidFill>
                        </a:rPr>
                        <a:t>12. מחקר ופרסום מדעי                                     </a:t>
                      </a:r>
                      <a:r>
                        <a:rPr lang="he-IL" sz="1100" dirty="0" smtClean="0">
                          <a:solidFill>
                            <a:srgbClr val="00B050"/>
                          </a:solidFill>
                          <a:cs typeface="+mj-cs"/>
                        </a:rPr>
                        <a:t>(6)</a:t>
                      </a:r>
                      <a:endParaRPr lang="he-IL" sz="1100" dirty="0">
                        <a:solidFill>
                          <a:srgbClr val="00B050"/>
                        </a:solidFill>
                      </a:endParaRPr>
                    </a:p>
                  </a:txBody>
                  <a:tcPr/>
                </a:tc>
              </a:tr>
              <a:tr h="538133">
                <a:tc>
                  <a:txBody>
                    <a:bodyPr/>
                    <a:lstStyle/>
                    <a:p>
                      <a:pPr rtl="1"/>
                      <a:r>
                        <a:rPr lang="he-IL" sz="1100" dirty="0" smtClean="0">
                          <a:solidFill>
                            <a:srgbClr val="00B050"/>
                          </a:solidFill>
                        </a:rPr>
                        <a:t>13.הצגה עצמית מקצועית ופרסום                       </a:t>
                      </a:r>
                      <a:r>
                        <a:rPr lang="he-IL" sz="1100" dirty="0" smtClean="0">
                          <a:solidFill>
                            <a:srgbClr val="00B050"/>
                          </a:solidFill>
                          <a:cs typeface="+mj-cs"/>
                        </a:rPr>
                        <a:t>(2)</a:t>
                      </a:r>
                      <a:endParaRPr lang="he-IL" sz="1100" dirty="0">
                        <a:solidFill>
                          <a:srgbClr val="00B050"/>
                        </a:solidFill>
                      </a:endParaRPr>
                    </a:p>
                  </a:txBody>
                  <a:tcPr/>
                </a:tc>
              </a:tr>
            </a:tbl>
          </a:graphicData>
        </a:graphic>
      </p:graphicFrame>
    </p:spTree>
    <p:extLst>
      <p:ext uri="{BB962C8B-B14F-4D97-AF65-F5344CB8AC3E}">
        <p14:creationId xmlns:p14="http://schemas.microsoft.com/office/powerpoint/2010/main" val="37297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1250"/>
                                  </p:stCondLst>
                                  <p:childTnLst>
                                    <p:set>
                                      <p:cBhvr>
                                        <p:cTn id="11" dur="1" fill="hold">
                                          <p:stCondLst>
                                            <p:cond delay="0"/>
                                          </p:stCondLst>
                                        </p:cTn>
                                        <p:tgtEl>
                                          <p:spTgt spid="5"/>
                                        </p:tgtEl>
                                        <p:attrNameLst>
                                          <p:attrName>style.visibility</p:attrName>
                                        </p:attrNameLst>
                                      </p:cBhvr>
                                      <p:to>
                                        <p:strVal val="visible"/>
                                      </p:to>
                                    </p:set>
                                    <p:anim calcmode="lin" valueType="num">
                                      <p:cBhvr>
                                        <p:cTn id="12" dur="4000" fill="hold"/>
                                        <p:tgtEl>
                                          <p:spTgt spid="5"/>
                                        </p:tgtEl>
                                        <p:attrNameLst>
                                          <p:attrName>ppt_w</p:attrName>
                                        </p:attrNameLst>
                                      </p:cBhvr>
                                      <p:tavLst>
                                        <p:tav tm="0">
                                          <p:val>
                                            <p:fltVal val="0"/>
                                          </p:val>
                                        </p:tav>
                                        <p:tav tm="100000">
                                          <p:val>
                                            <p:strVal val="#ppt_w"/>
                                          </p:val>
                                        </p:tav>
                                      </p:tavLst>
                                    </p:anim>
                                    <p:anim calcmode="lin" valueType="num">
                                      <p:cBhvr>
                                        <p:cTn id="13" dur="4000" fill="hold"/>
                                        <p:tgtEl>
                                          <p:spTgt spid="5"/>
                                        </p:tgtEl>
                                        <p:attrNameLst>
                                          <p:attrName>ppt_h</p:attrName>
                                        </p:attrNameLst>
                                      </p:cBhvr>
                                      <p:tavLst>
                                        <p:tav tm="0">
                                          <p:val>
                                            <p:fltVal val="0"/>
                                          </p:val>
                                        </p:tav>
                                        <p:tav tm="100000">
                                          <p:val>
                                            <p:strVal val="#ppt_h"/>
                                          </p:val>
                                        </p:tav>
                                      </p:tavLst>
                                    </p:anim>
                                    <p:anim calcmode="lin" valueType="num">
                                      <p:cBhvr>
                                        <p:cTn id="14" dur="4000" fill="hold"/>
                                        <p:tgtEl>
                                          <p:spTgt spid="5"/>
                                        </p:tgtEl>
                                        <p:attrNameLst>
                                          <p:attrName>style.rotation</p:attrName>
                                        </p:attrNameLst>
                                      </p:cBhvr>
                                      <p:tavLst>
                                        <p:tav tm="0">
                                          <p:val>
                                            <p:fltVal val="90"/>
                                          </p:val>
                                        </p:tav>
                                        <p:tav tm="100000">
                                          <p:val>
                                            <p:fltVal val="0"/>
                                          </p:val>
                                        </p:tav>
                                      </p:tavLst>
                                    </p:anim>
                                    <p:animEffect transition="in" filter="fade">
                                      <p:cBhvr>
                                        <p:cTn id="15"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b="1" dirty="0" smtClean="0">
                <a:solidFill>
                  <a:srgbClr val="00B050"/>
                </a:solidFill>
                <a:latin typeface="David" panose="020E0502060401010101" pitchFamily="34" charset="-79"/>
                <a:cs typeface="David" panose="020E0502060401010101" pitchFamily="34" charset="-79"/>
              </a:rPr>
              <a:t>10. התערבות פסיכולוגית באמצעים מרחוק</a:t>
            </a:r>
            <a:endParaRPr lang="he-IL" sz="4000" b="1" dirty="0">
              <a:solidFill>
                <a:srgbClr val="00B050"/>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fontScale="92500"/>
          </a:bodyPr>
          <a:lstStyle/>
          <a:p>
            <a:pPr marL="0" indent="0">
              <a:buNone/>
            </a:pPr>
            <a:r>
              <a:rPr lang="he-IL" b="1" dirty="0" smtClean="0">
                <a:solidFill>
                  <a:srgbClr val="00B050"/>
                </a:solidFill>
                <a:latin typeface="David" panose="020E0502060401010101" pitchFamily="34" charset="-79"/>
                <a:cs typeface="David" panose="020E0502060401010101" pitchFamily="34" charset="-79"/>
              </a:rPr>
              <a:t>10.9 הופעת פסיכולוגים במדיה</a:t>
            </a:r>
          </a:p>
          <a:p>
            <a:pPr marL="0" indent="0">
              <a:buNone/>
            </a:pPr>
            <a:r>
              <a:rPr lang="he-IL" dirty="0" smtClean="0">
                <a:latin typeface="David" panose="020E0502060401010101" pitchFamily="34" charset="-79"/>
                <a:cs typeface="David" panose="020E0502060401010101" pitchFamily="34" charset="-79"/>
              </a:rPr>
              <a:t>פסיכולוגים המופיעים במדיה ישמרו על כבוד המקצוע וייצגו אותו באופן מכובד ונאות. פסיכולוגים המופיעים במדיה יציינו את מומחיותם ואת מעמדם המקצועי. עליהם לגבות מקצועית את העמדות אותן הם מציגים. אם הם מציגים עמדה אישית- עליהם להציגה </a:t>
            </a:r>
            <a:r>
              <a:rPr lang="he-IL" dirty="0" err="1" smtClean="0">
                <a:latin typeface="David" panose="020E0502060401010101" pitchFamily="34" charset="-79"/>
                <a:cs typeface="David" panose="020E0502060401010101" pitchFamily="34" charset="-79"/>
              </a:rPr>
              <a:t>ככזו</a:t>
            </a:r>
            <a:r>
              <a:rPr lang="he-IL" dirty="0" smtClean="0">
                <a:latin typeface="David" panose="020E0502060401010101" pitchFamily="34" charset="-79"/>
                <a:cs typeface="David" panose="020E0502060401010101" pitchFamily="34" charset="-79"/>
              </a:rPr>
              <a:t>.</a:t>
            </a:r>
          </a:p>
          <a:p>
            <a:pPr marL="0" indent="0">
              <a:buNone/>
            </a:pPr>
            <a:r>
              <a:rPr lang="he-IL" dirty="0" smtClean="0">
                <a:latin typeface="David" panose="020E0502060401010101" pitchFamily="34" charset="-79"/>
                <a:cs typeface="David" panose="020E0502060401010101" pitchFamily="34" charset="-79"/>
              </a:rPr>
              <a:t>בהופעתם במדיה יימנעו פסיכולוגים ממתן הערכה וחוות דעת על אישיותו של אדם אחר, אלא אם קיבלו הסכמה מדעת ויוכלו להסביר על סמך מה הם מבססים את דעתם.</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17334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3" presetClass="emph" presetSubtype="2" fill="hold" nodeType="withEffect">
                                  <p:stCondLst>
                                    <p:cond delay="0"/>
                                  </p:stCondLst>
                                  <p:childTnLst>
                                    <p:animClr clrSpc="rgb" dir="cw">
                                      <p:cBhvr override="childStyle">
                                        <p:cTn id="8" dur="2000" fill="hold"/>
                                        <p:tgtEl>
                                          <p:spTgt spid="3">
                                            <p:txEl>
                                              <p:pRg st="1" end="1"/>
                                            </p:txEl>
                                          </p:spTgt>
                                        </p:tgtEl>
                                        <p:attrNameLst>
                                          <p:attrName>style.color</p:attrName>
                                        </p:attrNameLst>
                                      </p:cBhvr>
                                      <p:to>
                                        <a:schemeClr val="accent2"/>
                                      </p:to>
                                    </p:animClr>
                                  </p:childTnLst>
                                </p:cTn>
                              </p:par>
                              <p:par>
                                <p:cTn id="9" presetID="3" presetClass="emph" presetSubtype="2" fill="hold" nodeType="withEffect">
                                  <p:stCondLst>
                                    <p:cond delay="0"/>
                                  </p:stCondLst>
                                  <p:childTnLst>
                                    <p:animClr clrSpc="rgb" dir="cw">
                                      <p:cBhvr override="childStyle">
                                        <p:cTn id="10" dur="2000" fill="hold"/>
                                        <p:tgtEl>
                                          <p:spTgt spid="3">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TotalTime>
  <Words>1036</Words>
  <Application>Microsoft Office PowerPoint</Application>
  <PresentationFormat>‫הצגה על המסך (4:3)</PresentationFormat>
  <Paragraphs>103</Paragraphs>
  <Slides>11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ערכת נושא Office</vt:lpstr>
      <vt:lpstr>קוד האתיקה המקצועית של הפסיכולוגים בישראל</vt:lpstr>
      <vt:lpstr>קוד 2017 לעומת קוד 2004</vt:lpstr>
      <vt:lpstr>תקנון הפ"י</vt:lpstr>
      <vt:lpstr>עקרונות/ ערכים</vt:lpstr>
      <vt:lpstr>עקרון ב – הפסיכולוג כאדם </vt:lpstr>
      <vt:lpstr>הגדרות</vt:lpstr>
      <vt:lpstr>מצגת של PowerPoint</vt:lpstr>
      <vt:lpstr>מצגת של PowerPoint</vt:lpstr>
      <vt:lpstr>10. התערבות פסיכולוגית באמצעים מרחוק</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קוד האתיקה המקצועית של הפסיכולוגים בישראל</dc:title>
  <dc:creator>HANA</dc:creator>
  <cp:lastModifiedBy>HANA </cp:lastModifiedBy>
  <cp:revision>45</cp:revision>
  <dcterms:created xsi:type="dcterms:W3CDTF">2017-01-28T20:03:03Z</dcterms:created>
  <dcterms:modified xsi:type="dcterms:W3CDTF">2017-04-23T21:44:26Z</dcterms:modified>
</cp:coreProperties>
</file>