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3" r:id="rId18"/>
    <p:sldId id="274" r:id="rId19"/>
    <p:sldId id="275" r:id="rId20"/>
    <p:sldId id="272" r:id="rId21"/>
    <p:sldId id="276" r:id="rId22"/>
    <p:sldId id="277"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155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1"/>
      </p:bgRef>
    </p:bg>
    <p:spTree>
      <p:nvGrpSpPr>
        <p:cNvPr id="1" name=""/>
        <p:cNvGrpSpPr/>
        <p:nvPr/>
      </p:nvGrpSpPr>
      <p:grpSpPr>
        <a:xfrm>
          <a:off x="0" y="0"/>
          <a:ext cx="0" cy="0"/>
          <a:chOff x="0" y="0"/>
          <a:chExt cx="0" cy="0"/>
        </a:xfrm>
      </p:grpSpPr>
      <p:sp>
        <p:nvSpPr>
          <p:cNvPr id="8" name="מלבן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חבר ישר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כותרת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he-IL" smtClean="0"/>
              <a:t>לחץ כדי לערוך סגנון כותרת של תבנית בסיס</a:t>
            </a:r>
            <a:endParaRPr kumimoji="0" lang="en-US"/>
          </a:p>
        </p:txBody>
      </p:sp>
      <p:sp>
        <p:nvSpPr>
          <p:cNvPr id="25" name="כותרת משנה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31" name="מציין מיקום של תאריך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9C73AF3-8E28-4EA7-A5F1-38DB0295AB96}" type="datetimeFigureOut">
              <a:rPr lang="he-IL" smtClean="0"/>
              <a:pPr/>
              <a:t>ז'/אייר/תשע"ה</a:t>
            </a:fld>
            <a:endParaRPr lang="he-IL"/>
          </a:p>
        </p:txBody>
      </p:sp>
      <p:sp>
        <p:nvSpPr>
          <p:cNvPr id="18" name="מציין מיקום של כותרת תחתונה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e-IL"/>
          </a:p>
        </p:txBody>
      </p:sp>
      <p:sp>
        <p:nvSpPr>
          <p:cNvPr id="29" name="מציין מיקום של מספר שקופית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F50886D-AC0E-41CE-A088-E6C1F04330D1}"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274955"/>
            <a:ext cx="1524000" cy="5851525"/>
          </a:xfrm>
        </p:spPr>
        <p:txBody>
          <a:bodyPr vert="eaVert" ancho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2"/>
            <a:ext cx="60198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242816" y="6557946"/>
            <a:ext cx="2002464" cy="226902"/>
          </a:xfrm>
        </p:spPr>
        <p:txBody>
          <a:bodyPr/>
          <a:lstStyle>
            <a:extLst/>
          </a:lstStyle>
          <a:p>
            <a:fld id="{C9C73AF3-8E28-4EA7-A5F1-38DB0295AB96}" type="datetimeFigureOut">
              <a:rPr lang="he-IL" smtClean="0"/>
              <a:pPr/>
              <a:t>ז'/אייר/תשע"ה</a:t>
            </a:fld>
            <a:endParaRPr lang="he-IL"/>
          </a:p>
        </p:txBody>
      </p:sp>
      <p:sp>
        <p:nvSpPr>
          <p:cNvPr id="5" name="מציין מיקום של כותרת תחתונה 4"/>
          <p:cNvSpPr>
            <a:spLocks noGrp="1"/>
          </p:cNvSpPr>
          <p:nvPr>
            <p:ph type="ftr" sz="quarter" idx="11"/>
          </p:nvPr>
        </p:nvSpPr>
        <p:spPr>
          <a:xfrm>
            <a:off x="457200" y="6556248"/>
            <a:ext cx="3657600" cy="228600"/>
          </a:xfrm>
        </p:spPr>
        <p:txBody>
          <a:bodyPr/>
          <a:lstStyle>
            <a:extLst/>
          </a:lstStyle>
          <a:p>
            <a:endParaRPr lang="he-IL"/>
          </a:p>
        </p:txBody>
      </p:sp>
      <p:sp>
        <p:nvSpPr>
          <p:cNvPr id="6" name="מציין מיקום של מספר שקופית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F50886D-AC0E-41CE-A088-E6C1F04330D1}"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9C73AF3-8E28-4EA7-A5F1-38DB0295AB96}" type="datetimeFigureOut">
              <a:rPr lang="he-IL" smtClean="0"/>
              <a:pPr/>
              <a:t>ז'/אייר/תשע"ה</a:t>
            </a:fld>
            <a:endParaRPr lang="he-IL"/>
          </a:p>
        </p:txBody>
      </p:sp>
      <p:sp>
        <p:nvSpPr>
          <p:cNvPr id="5" name="מציין מיקום של כותרת תחתונה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e-IL"/>
          </a:p>
        </p:txBody>
      </p:sp>
      <p:sp>
        <p:nvSpPr>
          <p:cNvPr id="6" name="מציין מיקום של מספר שקופית 5"/>
          <p:cNvSpPr>
            <a:spLocks noGrp="1"/>
          </p:cNvSpPr>
          <p:nvPr>
            <p:ph type="sldNum" sz="quarter" idx="12"/>
          </p:nvPr>
        </p:nvSpPr>
        <p:spPr>
          <a:xfrm>
            <a:off x="6733952" y="6555112"/>
            <a:ext cx="588336" cy="228600"/>
          </a:xfrm>
        </p:spPr>
        <p:txBody>
          <a:bodyPr/>
          <a:lstStyle>
            <a:extLst/>
          </a:lstStyle>
          <a:p>
            <a:fld id="{2F50886D-AC0E-41CE-A088-E6C1F04330D1}"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nchor="b"/>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solidFill>
                  <a:schemeClr val="tx2"/>
                </a:solidFill>
              </a:defRPr>
            </a:lvl1pPr>
            <a:extLst/>
          </a:lstStyle>
          <a:p>
            <a:fld id="{C9C73AF3-8E28-4EA7-A5F1-38DB0295AB96}" type="datetimeFigureOut">
              <a:rPr lang="he-IL" smtClean="0"/>
              <a:pPr/>
              <a:t>ז'/אייר/תשע"ה</a:t>
            </a:fld>
            <a:endParaRPr lang="he-IL"/>
          </a:p>
        </p:txBody>
      </p:sp>
      <p:sp>
        <p:nvSpPr>
          <p:cNvPr id="3" name="מציין מיקום של כותרת תחתונה 2"/>
          <p:cNvSpPr>
            <a:spLocks noGrp="1"/>
          </p:cNvSpPr>
          <p:nvPr>
            <p:ph type="ftr" sz="quarter" idx="11"/>
          </p:nvPr>
        </p:nvSpPr>
        <p:spPr/>
        <p:txBody>
          <a:bodyPr/>
          <a:lstStyle>
            <a:lvl1pPr>
              <a:defRPr>
                <a:solidFill>
                  <a:schemeClr val="tx2"/>
                </a:solidFill>
              </a:defRPr>
            </a:lvl1pPr>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2F50886D-AC0E-41CE-A088-E6C1F04330D1}"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2"/>
      </p:bgRef>
    </p:bg>
    <p:spTree>
      <p:nvGrpSpPr>
        <p:cNvPr id="1" name=""/>
        <p:cNvGrpSpPr/>
        <p:nvPr/>
      </p:nvGrpSpPr>
      <p:grpSpPr>
        <a:xfrm>
          <a:off x="0" y="0"/>
          <a:ext cx="0" cy="0"/>
          <a:chOff x="0" y="0"/>
          <a:chExt cx="0" cy="0"/>
        </a:xfrm>
      </p:grpSpPr>
      <p:sp>
        <p:nvSpPr>
          <p:cNvPr id="8" name="מלבן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מלבן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כותרת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he-IL" smtClean="0"/>
              <a:t>לחץ כדי לערוך סגנון כותרת של תבנית בסיס</a:t>
            </a:r>
            <a:endParaRPr kumimoji="0" lang="en-US" dirty="0"/>
          </a:p>
        </p:txBody>
      </p:sp>
      <p:sp>
        <p:nvSpPr>
          <p:cNvPr id="4" name="מציין מיקום טקסט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extLst/>
          </a:lstStyle>
          <a:p>
            <a:fld id="{C9C73AF3-8E28-4EA7-A5F1-38DB0295AB96}" type="datetimeFigureOut">
              <a:rPr lang="he-IL" smtClean="0"/>
              <a:pPr/>
              <a:t>ז'/אייר/תשע"ה</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2F50886D-AC0E-41CE-A088-E6C1F04330D1}" type="slidenum">
              <a:rPr lang="he-IL" smtClean="0"/>
              <a:pPr/>
              <a:t>‹#›</a:t>
            </a:fld>
            <a:endParaRPr lang="he-IL"/>
          </a:p>
        </p:txBody>
      </p:sp>
      <p:sp>
        <p:nvSpPr>
          <p:cNvPr id="10" name="מציין מיקום של תמונה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he-IL" smtClean="0"/>
              <a:t>לחץ על הסמל כדי להוסיף תמונה</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מציין מיקום של כותרת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he-IL" smtClean="0"/>
              <a:t>לחץ כדי לערוך סגנון כותרת של תבנית בסיס</a:t>
            </a:r>
            <a:endParaRPr kumimoji="0" lang="en-US"/>
          </a:p>
        </p:txBody>
      </p:sp>
      <p:sp>
        <p:nvSpPr>
          <p:cNvPr id="31" name="מציין מיקום טקסט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7" name="מציין מיקום של תאריך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9C73AF3-8E28-4EA7-A5F1-38DB0295AB96}" type="datetimeFigureOut">
              <a:rPr lang="he-IL" smtClean="0"/>
              <a:pPr/>
              <a:t>ז'/אייר/תשע"ה</a:t>
            </a:fld>
            <a:endParaRPr lang="he-IL"/>
          </a:p>
        </p:txBody>
      </p:sp>
      <p:sp>
        <p:nvSpPr>
          <p:cNvPr id="4" name="מציין מיקום של כותרת תחתונה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e-IL"/>
          </a:p>
        </p:txBody>
      </p:sp>
      <p:sp>
        <p:nvSpPr>
          <p:cNvPr id="16" name="מציין מיקום של מספר שקופית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F50886D-AC0E-41CE-A088-E6C1F04330D1}"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874639"/>
          </a:xfrm>
        </p:spPr>
        <p:txBody>
          <a:bodyPr>
            <a:normAutofit fontScale="90000"/>
          </a:bodyPr>
          <a:lstStyle/>
          <a:p>
            <a:r>
              <a:rPr lang="he-IL" dirty="0" smtClean="0"/>
              <a:t>עתיד ההתמחות בפסיכולוגיה קלינית ברפורמה מה שאנו יודעים כיום ומה שעדיין לא</a:t>
            </a:r>
            <a:endParaRPr lang="he-IL" dirty="0"/>
          </a:p>
        </p:txBody>
      </p:sp>
    </p:spTree>
    <p:extLst>
      <p:ext uri="{BB962C8B-B14F-4D97-AF65-F5344CB8AC3E}">
        <p14:creationId xmlns:p14="http://schemas.microsoft.com/office/powerpoint/2010/main" xmlns="" val="126802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0787" y="1916832"/>
            <a:ext cx="4162425" cy="3024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8067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מגע אינו שעת טיפול</a:t>
            </a:r>
            <a:endParaRPr lang="he-IL"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700808"/>
            <a:ext cx="8229600" cy="981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71462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השאלה היא לא טיפול דינמי מול </a:t>
            </a:r>
            <a:r>
              <a:rPr lang="en-US" dirty="0" smtClean="0"/>
              <a:t>CBT</a:t>
            </a:r>
            <a:endParaRPr lang="he-IL" dirty="0"/>
          </a:p>
        </p:txBody>
      </p:sp>
      <p:sp>
        <p:nvSpPr>
          <p:cNvPr id="3" name="מציין מיקום תוכן 2"/>
          <p:cNvSpPr>
            <a:spLocks noGrp="1"/>
          </p:cNvSpPr>
          <p:nvPr>
            <p:ph idx="1"/>
          </p:nvPr>
        </p:nvSpPr>
        <p:spPr/>
        <p:txBody>
          <a:bodyPr/>
          <a:lstStyle/>
          <a:p>
            <a:r>
              <a:rPr lang="he-IL" dirty="0" smtClean="0"/>
              <a:t>אורכי מנוי לא רלבנטיים לשום טיפול</a:t>
            </a:r>
          </a:p>
          <a:p>
            <a:r>
              <a:rPr lang="he-IL" dirty="0" smtClean="0"/>
              <a:t>ללא תקצוב להדרכה</a:t>
            </a:r>
          </a:p>
          <a:p>
            <a:r>
              <a:rPr lang="he-IL" dirty="0" smtClean="0"/>
              <a:t>כשלא יודעים מראש יהיה אורך הטיפול גם אי אפשר לטפל עם פרוטוקול</a:t>
            </a:r>
          </a:p>
          <a:p>
            <a:r>
              <a:rPr lang="he-IL" smtClean="0"/>
              <a:t>ללא </a:t>
            </a:r>
            <a:r>
              <a:rPr lang="he-IL" dirty="0" smtClean="0"/>
              <a:t>מרחב להתבונן ולהבין</a:t>
            </a:r>
            <a:endParaRPr lang="he-IL" dirty="0"/>
          </a:p>
        </p:txBody>
      </p:sp>
    </p:spTree>
    <p:extLst>
      <p:ext uri="{BB962C8B-B14F-4D97-AF65-F5344CB8AC3E}">
        <p14:creationId xmlns:p14="http://schemas.microsoft.com/office/powerpoint/2010/main" xmlns="" val="286528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מה אומרים על ההדרכות וההתמחות?</a:t>
            </a:r>
            <a:endParaRPr lang="he-IL" dirty="0"/>
          </a:p>
        </p:txBody>
      </p:sp>
      <p:sp>
        <p:nvSpPr>
          <p:cNvPr id="3" name="מציין מיקום תוכן 2"/>
          <p:cNvSpPr>
            <a:spLocks noGrp="1"/>
          </p:cNvSpPr>
          <p:nvPr>
            <p:ph idx="1"/>
          </p:nvPr>
        </p:nvSpPr>
        <p:spPr>
          <a:xfrm>
            <a:off x="323528" y="1600200"/>
            <a:ext cx="8363272" cy="4781128"/>
          </a:xfrm>
        </p:spPr>
        <p:txBody>
          <a:bodyPr>
            <a:normAutofit/>
          </a:bodyPr>
          <a:lstStyle/>
          <a:p>
            <a:r>
              <a:rPr lang="he-IL" dirty="0" smtClean="0"/>
              <a:t>ד"ר בן ציון מלאומית הוא מהנחרצים במיוחד בהקשר הזה: "הפסיכולוגים שמתנגדים לרפורמה וטוענים שמדובר בבכייה לדורות, מעדיפים לשמר את המצב הקיים שבו הסגל יושב להדרכה, ואז בהדרכה להדרכה ובהדרכה להדרכה </a:t>
            </a:r>
            <a:r>
              <a:rPr lang="he-IL" dirty="0" err="1" smtClean="0"/>
              <a:t>להדרכה</a:t>
            </a:r>
            <a:r>
              <a:rPr lang="he-IL" dirty="0" smtClean="0"/>
              <a:t>", הוא אומר. "אני ניהלתי מרפאה ציבורית והייתי משתגע מהם. ישבו אצלי 16 פסיכולוגים, שביחד טיפלו בעשרה מטופלים. כשפסיכולוג עובד בשוק הפרטי הוא רואה משהו כמו עשרה מטופלים ביום, אבל ראה איזה פלא, כשהוא עובר למרפאה הציבורית הוא לא יכול לטפל ביותר מחמישה בו זמנית, בטענה שצריך מרווח של שעה בין מטופל למטופל כדי לכתוב את פרטי המקרה. באה הרפורמה ואומרת — נגמרה החגיגה.</a:t>
            </a:r>
            <a:endParaRPr lang="he-IL" dirty="0"/>
          </a:p>
        </p:txBody>
      </p:sp>
    </p:spTree>
    <p:extLst>
      <p:ext uri="{BB962C8B-B14F-4D97-AF65-F5344CB8AC3E}">
        <p14:creationId xmlns:p14="http://schemas.microsoft.com/office/powerpoint/2010/main" xmlns="" val="232910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he-IL" dirty="0" smtClean="0"/>
              <a:t>שלום רות,</a:t>
            </a:r>
          </a:p>
          <a:p>
            <a:r>
              <a:rPr lang="he-IL" dirty="0" smtClean="0"/>
              <a:t>אני שמח לקרוא את תגובתך. את נמצאת במרכז העניינים ולכן קולך חייב להישמע.</a:t>
            </a:r>
          </a:p>
          <a:p>
            <a:r>
              <a:rPr lang="he-IL" dirty="0" smtClean="0"/>
              <a:t>אני מסכים </a:t>
            </a:r>
            <a:r>
              <a:rPr lang="he-IL" dirty="0" err="1" smtClean="0"/>
              <a:t>איתך</a:t>
            </a:r>
            <a:r>
              <a:rPr lang="he-IL" dirty="0" smtClean="0"/>
              <a:t> שזה צריך להיות כיוון העבודה.</a:t>
            </a:r>
          </a:p>
          <a:p>
            <a:r>
              <a:rPr lang="he-IL" dirty="0" smtClean="0"/>
              <a:t>אני מסכים </a:t>
            </a:r>
            <a:r>
              <a:rPr lang="he-IL" dirty="0" err="1" smtClean="0"/>
              <a:t>איתך</a:t>
            </a:r>
            <a:r>
              <a:rPr lang="he-IL" dirty="0" smtClean="0"/>
              <a:t> שצריכים להיעשות שינויים בתהליך ההתמחות </a:t>
            </a:r>
            <a:r>
              <a:rPr lang="he-IL" b="1" dirty="0" smtClean="0">
                <a:solidFill>
                  <a:srgbClr val="FF0000"/>
                </a:solidFill>
              </a:rPr>
              <a:t>כדי להפוך את המתמחים ליותר אטרקטיביים ולא זוללי משאבים כמו שהם עכשיו.</a:t>
            </a:r>
            <a:endParaRPr lang="he-IL" b="1" dirty="0">
              <a:solidFill>
                <a:srgbClr val="FF0000"/>
              </a:solidFill>
            </a:endParaRPr>
          </a:p>
        </p:txBody>
      </p:sp>
    </p:spTree>
    <p:extLst>
      <p:ext uri="{BB962C8B-B14F-4D97-AF65-F5344CB8AC3E}">
        <p14:creationId xmlns:p14="http://schemas.microsoft.com/office/powerpoint/2010/main" xmlns="" val="322648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404664"/>
            <a:ext cx="8229600" cy="2203200"/>
          </a:xfr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3933056"/>
            <a:ext cx="1885950" cy="2419350"/>
          </a:xfrm>
          <a:prstGeom prst="rect">
            <a:avLst/>
          </a:prstGeom>
        </p:spPr>
      </p:pic>
    </p:spTree>
    <p:extLst>
      <p:ext uri="{BB962C8B-B14F-4D97-AF65-F5344CB8AC3E}">
        <p14:creationId xmlns:p14="http://schemas.microsoft.com/office/powerpoint/2010/main" xmlns="" val="210563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fontScale="90000"/>
          </a:bodyPr>
          <a:lstStyle/>
          <a:p>
            <a:r>
              <a:rPr lang="he-IL" sz="2800" dirty="0" smtClean="0"/>
              <a:t>וועדת גרמן 25.07.2013 – הפסיכיאטריה מקצוע במצוקה</a:t>
            </a:r>
            <a:endParaRPr lang="he-IL" sz="28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632155" y="1609725"/>
            <a:ext cx="6889089" cy="4846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56711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המחסור </a:t>
            </a:r>
            <a:r>
              <a:rPr lang="he-IL" dirty="0" err="1" smtClean="0"/>
              <a:t>בכח</a:t>
            </a:r>
            <a:r>
              <a:rPr lang="he-IL" dirty="0" smtClean="0"/>
              <a:t> אדם רפואי וסיעודי בתחום בריאות הנפש – כנסת ישראל 13.03.2014</a:t>
            </a:r>
            <a:endParaRPr lang="he-IL"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57200" y="2331630"/>
            <a:ext cx="7239000" cy="34028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2020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412776"/>
            <a:ext cx="8229600" cy="38350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2434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כי כואב הלב</a:t>
            </a:r>
            <a:endParaRPr lang="he-IL"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57200" y="2906813"/>
            <a:ext cx="7239000" cy="2252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098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smtClean="0"/>
              <a:t>לחלום את הרפורמה – שלב הפנטזיה הלא מודעת</a:t>
            </a:r>
            <a:endParaRPr lang="he-IL" dirty="0"/>
          </a:p>
        </p:txBody>
      </p:sp>
      <p:sp>
        <p:nvSpPr>
          <p:cNvPr id="3" name="מציין מיקום תוכן 2"/>
          <p:cNvSpPr>
            <a:spLocks noGrp="1"/>
          </p:cNvSpPr>
          <p:nvPr>
            <p:ph idx="1"/>
          </p:nvPr>
        </p:nvSpPr>
        <p:spPr/>
        <p:txBody>
          <a:bodyPr>
            <a:normAutofit/>
          </a:bodyPr>
          <a:lstStyle/>
          <a:p>
            <a:r>
              <a:rPr lang="he-IL" sz="2000" dirty="0" smtClean="0"/>
              <a:t>הכפלת התקציב המיועד לטיפול נפשי בקהילה</a:t>
            </a:r>
          </a:p>
          <a:p>
            <a:endParaRPr lang="he-IL" sz="2000" dirty="0"/>
          </a:p>
          <a:p>
            <a:endParaRPr lang="he-IL" sz="2000" dirty="0" smtClean="0"/>
          </a:p>
          <a:p>
            <a:r>
              <a:rPr lang="he-IL" sz="2000" dirty="0" smtClean="0"/>
              <a:t>הכפלת מספר מקבלי הסיוע</a:t>
            </a:r>
          </a:p>
          <a:p>
            <a:endParaRPr lang="he-IL" sz="2000" dirty="0"/>
          </a:p>
          <a:p>
            <a:endParaRPr lang="he-IL" sz="2000" dirty="0" smtClean="0"/>
          </a:p>
          <a:p>
            <a:r>
              <a:rPr lang="he-IL" sz="2000" dirty="0" smtClean="0"/>
              <a:t>שיפור השירות והאיכות בטיפול</a:t>
            </a:r>
            <a:endParaRPr lang="he-IL" sz="2000"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4437112"/>
            <a:ext cx="2162175" cy="1609725"/>
          </a:xfrm>
          <a:prstGeom prst="rect">
            <a:avLst/>
          </a:prstGeom>
        </p:spPr>
      </p:pic>
    </p:spTree>
    <p:extLst>
      <p:ext uri="{BB962C8B-B14F-4D97-AF65-F5344CB8AC3E}">
        <p14:creationId xmlns:p14="http://schemas.microsoft.com/office/powerpoint/2010/main" xmlns="" val="257729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2094"/>
            <a:ext cx="8229600" cy="31853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054" y="3717032"/>
            <a:ext cx="8980115" cy="2709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0799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אז מה אנחנו יודעים בנוגע להתמחות בפסיכולוגיה קלינית ברפורמה?</a:t>
            </a:r>
            <a:endParaRPr lang="he-IL" dirty="0"/>
          </a:p>
        </p:txBody>
      </p:sp>
      <p:sp>
        <p:nvSpPr>
          <p:cNvPr id="3" name="מציין מיקום תוכן 2"/>
          <p:cNvSpPr>
            <a:spLocks noGrp="1"/>
          </p:cNvSpPr>
          <p:nvPr>
            <p:ph idx="1"/>
          </p:nvPr>
        </p:nvSpPr>
        <p:spPr/>
        <p:txBody>
          <a:bodyPr/>
          <a:lstStyle/>
          <a:p>
            <a:r>
              <a:rPr lang="he-IL" dirty="0" smtClean="0"/>
              <a:t>1- אין תקינה לפסיכולוגים ומתמחים בכלל זה.</a:t>
            </a:r>
          </a:p>
          <a:p>
            <a:r>
              <a:rPr lang="he-IL" dirty="0" smtClean="0"/>
              <a:t>2- אין תקצוב להכשרת מתמחים.</a:t>
            </a:r>
          </a:p>
          <a:p>
            <a:r>
              <a:rPr lang="he-IL" dirty="0" smtClean="0"/>
              <a:t>3- גם אם התחנות תישארנה לא יתקיימו תנאים שמאפשרים טיפול או התמחות.</a:t>
            </a:r>
          </a:p>
          <a:p>
            <a:r>
              <a:rPr lang="he-IL" dirty="0" smtClean="0"/>
              <a:t>4- רשימת המתנה של שנים שהולכת ומתארכת.</a:t>
            </a:r>
            <a:endParaRPr lang="he-IL" dirty="0"/>
          </a:p>
        </p:txBody>
      </p:sp>
    </p:spTree>
    <p:extLst>
      <p:ext uri="{BB962C8B-B14F-4D97-AF65-F5344CB8AC3E}">
        <p14:creationId xmlns:p14="http://schemas.microsoft.com/office/powerpoint/2010/main" xmlns="" val="3246375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אנחנו עוד לא יודעים?</a:t>
            </a:r>
            <a:endParaRPr lang="he-IL" dirty="0"/>
          </a:p>
        </p:txBody>
      </p:sp>
      <p:sp>
        <p:nvSpPr>
          <p:cNvPr id="3" name="מציין מיקום תוכן 2"/>
          <p:cNvSpPr>
            <a:spLocks noGrp="1"/>
          </p:cNvSpPr>
          <p:nvPr>
            <p:ph idx="1"/>
          </p:nvPr>
        </p:nvSpPr>
        <p:spPr>
          <a:xfrm>
            <a:off x="457200" y="1609416"/>
            <a:ext cx="7239000" cy="451432"/>
          </a:xfrm>
        </p:spPr>
        <p:txBody>
          <a:bodyPr>
            <a:normAutofit lnSpcReduction="10000"/>
          </a:bodyPr>
          <a:lstStyle/>
          <a:p>
            <a:pPr marL="0" indent="0">
              <a:buNone/>
            </a:pPr>
            <a:r>
              <a:rPr lang="he-IL" dirty="0" smtClean="0"/>
              <a:t>האם יחד עם הרפורמה יבוא גם המשיח</a:t>
            </a: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2924944"/>
            <a:ext cx="4457700" cy="3343275"/>
          </a:xfrm>
          <a:prstGeom prst="rect">
            <a:avLst/>
          </a:prstGeom>
        </p:spPr>
      </p:pic>
    </p:spTree>
    <p:extLst>
      <p:ext uri="{BB962C8B-B14F-4D97-AF65-F5344CB8AC3E}">
        <p14:creationId xmlns:p14="http://schemas.microsoft.com/office/powerpoint/2010/main" xmlns="" val="2781583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88024" y="274638"/>
            <a:ext cx="3898776" cy="490066"/>
          </a:xfrm>
        </p:spPr>
        <p:txBody>
          <a:bodyPr>
            <a:normAutofit fontScale="90000"/>
          </a:bodyPr>
          <a:lstStyle/>
          <a:p>
            <a:r>
              <a:rPr lang="he-IL" dirty="0" smtClean="0"/>
              <a:t>הבטחות..2011</a:t>
            </a:r>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5" y="908720"/>
            <a:ext cx="6164295" cy="2448272"/>
          </a:xfrm>
          <a:prstGeom prst="rect">
            <a:avLst/>
          </a:prstGeom>
        </p:spPr>
      </p:pic>
      <p:pic>
        <p:nvPicPr>
          <p:cNvPr id="6" name="תמונה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3861048"/>
            <a:ext cx="6912099" cy="2232248"/>
          </a:xfrm>
          <a:prstGeom prst="rect">
            <a:avLst/>
          </a:prstGeom>
        </p:spPr>
      </p:pic>
    </p:spTree>
    <p:extLst>
      <p:ext uri="{BB962C8B-B14F-4D97-AF65-F5344CB8AC3E}">
        <p14:creationId xmlns:p14="http://schemas.microsoft.com/office/powerpoint/2010/main" xmlns="" val="281438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ועוד הבטחות..2012</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62012" y="2028031"/>
            <a:ext cx="6429375" cy="4010025"/>
          </a:xfrm>
        </p:spPr>
      </p:pic>
    </p:spTree>
    <p:extLst>
      <p:ext uri="{BB962C8B-B14F-4D97-AF65-F5344CB8AC3E}">
        <p14:creationId xmlns:p14="http://schemas.microsoft.com/office/powerpoint/2010/main" xmlns="" val="230157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0"/>
            <a:ext cx="8784976" cy="2438400"/>
          </a:xfr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8287" y="2276872"/>
            <a:ext cx="6067425" cy="4581128"/>
          </a:xfrm>
          <a:prstGeom prst="rect">
            <a:avLst/>
          </a:prstGeom>
        </p:spPr>
      </p:pic>
    </p:spTree>
    <p:extLst>
      <p:ext uri="{BB962C8B-B14F-4D97-AF65-F5344CB8AC3E}">
        <p14:creationId xmlns:p14="http://schemas.microsoft.com/office/powerpoint/2010/main" xmlns="" val="100710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50532" y="1124744"/>
            <a:ext cx="6768752" cy="1313858"/>
          </a:xfr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6323" y="2636912"/>
            <a:ext cx="6134100" cy="4086225"/>
          </a:xfrm>
          <a:prstGeom prst="rect">
            <a:avLst/>
          </a:prstGeom>
        </p:spPr>
      </p:pic>
      <p:sp>
        <p:nvSpPr>
          <p:cNvPr id="6" name="TextBox 5"/>
          <p:cNvSpPr txBox="1"/>
          <p:nvPr/>
        </p:nvSpPr>
        <p:spPr>
          <a:xfrm>
            <a:off x="1115616" y="620688"/>
            <a:ext cx="6984776" cy="369332"/>
          </a:xfrm>
          <a:prstGeom prst="rect">
            <a:avLst/>
          </a:prstGeom>
          <a:noFill/>
        </p:spPr>
        <p:txBody>
          <a:bodyPr wrap="square" rtlCol="1">
            <a:spAutoFit/>
          </a:bodyPr>
          <a:lstStyle/>
          <a:p>
            <a:r>
              <a:rPr lang="he-IL" dirty="0" smtClean="0"/>
              <a:t>גזר דין מוות לפסיכולוגיה הקלינית? לא לפי משרד הבריאות 21.11.2013</a:t>
            </a:r>
            <a:endParaRPr lang="he-IL" dirty="0"/>
          </a:p>
        </p:txBody>
      </p:sp>
    </p:spTree>
    <p:extLst>
      <p:ext uri="{BB962C8B-B14F-4D97-AF65-F5344CB8AC3E}">
        <p14:creationId xmlns:p14="http://schemas.microsoft.com/office/powerpoint/2010/main" xmlns="" val="36774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מכתב ממנכ"ל משרד הבריאות 22.12.2013</a:t>
            </a:r>
            <a:endParaRPr lang="he-IL"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1519237" y="1880394"/>
            <a:ext cx="5114925" cy="430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34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0"/>
            <a:ext cx="7781925" cy="2124075"/>
          </a:xfr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404" y="2348880"/>
            <a:ext cx="6309910" cy="2592288"/>
          </a:xfrm>
          <a:prstGeom prst="rect">
            <a:avLst/>
          </a:prstGeom>
        </p:spPr>
      </p:pic>
    </p:spTree>
    <p:extLst>
      <p:ext uri="{BB962C8B-B14F-4D97-AF65-F5344CB8AC3E}">
        <p14:creationId xmlns:p14="http://schemas.microsoft.com/office/powerpoint/2010/main" xmlns="" val="289717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490066"/>
          </a:xfrm>
        </p:spPr>
        <p:txBody>
          <a:bodyPr>
            <a:noAutofit/>
          </a:bodyPr>
          <a:lstStyle/>
          <a:p>
            <a:r>
              <a:rPr lang="he-IL" sz="2800" dirty="0" smtClean="0"/>
              <a:t>איזה שירות יינתן במרפאות (אם אכן יינתן) ובמה ניתן יהיה להתמחות?</a:t>
            </a:r>
            <a:endParaRPr lang="he-IL"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3063" y="1196752"/>
            <a:ext cx="5857875"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8619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שפע">
  <a:themeElements>
    <a:clrScheme name="שפע">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שפע">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שפע">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212</TotalTime>
  <Words>350</Words>
  <Application>Microsoft Office PowerPoint</Application>
  <PresentationFormat>‫הצגה על המסך (4:3)</PresentationFormat>
  <Paragraphs>36</Paragraphs>
  <Slides>22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שפע</vt:lpstr>
      <vt:lpstr>עתיד ההתמחות בפסיכולוגיה קלינית ברפורמה מה שאנו יודעים כיום ומה שעדיין לא</vt:lpstr>
      <vt:lpstr>לחלום את הרפורמה – שלב הפנטזיה הלא מודעת</vt:lpstr>
      <vt:lpstr>הבטחות..2011</vt:lpstr>
      <vt:lpstr>ועוד הבטחות..2012</vt:lpstr>
      <vt:lpstr>שקופית 5</vt:lpstr>
      <vt:lpstr>שקופית 6</vt:lpstr>
      <vt:lpstr>מכתב ממנכ"ל משרד הבריאות 22.12.2013</vt:lpstr>
      <vt:lpstr>שקופית 8</vt:lpstr>
      <vt:lpstr>איזה שירות יינתן במרפאות (אם אכן יינתן) ובמה ניתן יהיה להתמחות?</vt:lpstr>
      <vt:lpstr>שקופית 10</vt:lpstr>
      <vt:lpstr>מגע אינו שעת טיפול</vt:lpstr>
      <vt:lpstr>השאלה היא לא טיפול דינמי מול CBT</vt:lpstr>
      <vt:lpstr>מה אומרים על ההדרכות וההתמחות?</vt:lpstr>
      <vt:lpstr>שקופית 14</vt:lpstr>
      <vt:lpstr>שקופית 15</vt:lpstr>
      <vt:lpstr>וועדת גרמן 25.07.2013 – הפסיכיאטריה מקצוע במצוקה</vt:lpstr>
      <vt:lpstr>המחסור בכח אדם רפואי וסיעודי בתחום בריאות הנפש – כנסת ישראל 13.03.2014</vt:lpstr>
      <vt:lpstr>שקופית 18</vt:lpstr>
      <vt:lpstr>כי כואב הלב</vt:lpstr>
      <vt:lpstr>שקופית 20</vt:lpstr>
      <vt:lpstr>אז מה אנחנו יודעים בנוגע להתמחות בפסיכולוגיה קלינית ברפורמה?</vt:lpstr>
      <vt:lpstr>מה אנחנו עוד לא יודעים?</vt:lpstr>
    </vt:vector>
  </TitlesOfParts>
  <Company>Ministry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עתיד ההתמחות בפסיכולוגיה קלינית ברפורמה מה שאנו יודעים כיום ומה שעדיין לא</dc:title>
  <dc:creator>admibm</dc:creator>
  <cp:lastModifiedBy>הילה</cp:lastModifiedBy>
  <cp:revision>37</cp:revision>
  <dcterms:created xsi:type="dcterms:W3CDTF">2015-03-24T18:15:21Z</dcterms:created>
  <dcterms:modified xsi:type="dcterms:W3CDTF">2015-04-26T10:06:13Z</dcterms:modified>
</cp:coreProperties>
</file>