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67" r:id="rId2"/>
    <p:sldMasterId id="2147483674" r:id="rId3"/>
    <p:sldMasterId id="2147483679" r:id="rId4"/>
  </p:sldMasterIdLst>
  <p:notesMasterIdLst>
    <p:notesMasterId r:id="rId12"/>
  </p:notesMasterIdLst>
  <p:sldIdLst>
    <p:sldId id="332" r:id="rId5"/>
    <p:sldId id="329" r:id="rId6"/>
    <p:sldId id="330" r:id="rId7"/>
    <p:sldId id="333" r:id="rId8"/>
    <p:sldId id="334" r:id="rId9"/>
    <p:sldId id="335" r:id="rId10"/>
    <p:sldId id="336" r:id="rId1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5252" autoAdjust="0"/>
    <p:restoredTop sz="94696" autoAdjust="0"/>
  </p:normalViewPr>
  <p:slideViewPr>
    <p:cSldViewPr>
      <p:cViewPr>
        <p:scale>
          <a:sx n="100" d="100"/>
          <a:sy n="100" d="100"/>
        </p:scale>
        <p:origin x="-324" y="8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226" y="0"/>
    </p:cViewPr>
  </p:sorterViewPr>
  <p:notesViewPr>
    <p:cSldViewPr>
      <p:cViewPr varScale="1">
        <p:scale>
          <a:sx n="56" d="100"/>
          <a:sy n="56" d="100"/>
        </p:scale>
        <p:origin x="-282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C2D941C-268A-4F7C-9E4A-0EF73241A114}" type="datetimeFigureOut">
              <a:rPr lang="he-IL" smtClean="0"/>
              <a:pPr/>
              <a:t>י"ב/תמוז/תשע"ד</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70DA6D7-E7E9-44B8-AE4F-DBE1E373AF0B}" type="slidenum">
              <a:rPr lang="he-IL" smtClean="0"/>
              <a:pPr/>
              <a:t>‹#›</a:t>
            </a:fld>
            <a:endParaRPr lang="he-IL"/>
          </a:p>
        </p:txBody>
      </p:sp>
    </p:spTree>
    <p:extLst>
      <p:ext uri="{BB962C8B-B14F-4D97-AF65-F5344CB8AC3E}">
        <p14:creationId xmlns="" xmlns:p14="http://schemas.microsoft.com/office/powerpoint/2010/main" val="389611301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endParaRPr lang="he-IL"/>
          </a:p>
        </p:txBody>
      </p:sp>
    </p:spTree>
    <p:extLst>
      <p:ext uri="{BB962C8B-B14F-4D97-AF65-F5344CB8AC3E}">
        <p14:creationId xmlns="" xmlns:p14="http://schemas.microsoft.com/office/powerpoint/2010/main" val="291671499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pPr>
              <a:defRPr/>
            </a:pPr>
            <a:r>
              <a:rPr lang="he-IL"/>
              <a:t>מערך פסיכולוגיה </a:t>
            </a:r>
          </a:p>
        </p:txBody>
      </p:sp>
    </p:spTree>
    <p:extLst>
      <p:ext uri="{BB962C8B-B14F-4D97-AF65-F5344CB8AC3E}">
        <p14:creationId xmlns="" xmlns:p14="http://schemas.microsoft.com/office/powerpoint/2010/main" val="361003860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6"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7"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chemeClr val="bg1"/>
                </a:solidFill>
                <a:cs typeface="Arial" charset="0"/>
              </a:defRPr>
            </a:lvl1pPr>
          </a:lstStyle>
          <a:p>
            <a:pPr>
              <a:defRPr/>
            </a:pPr>
            <a:r>
              <a:rPr lang="he-IL"/>
              <a:t>מערך פסיכולוגיה </a:t>
            </a:r>
          </a:p>
        </p:txBody>
      </p:sp>
    </p:spTree>
    <p:extLst>
      <p:ext uri="{BB962C8B-B14F-4D97-AF65-F5344CB8AC3E}">
        <p14:creationId xmlns="" xmlns:p14="http://schemas.microsoft.com/office/powerpoint/2010/main" val="414413846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457200" y="6356350"/>
            <a:ext cx="2133600" cy="365125"/>
          </a:xfrm>
          <a:prstGeom prst="rect">
            <a:avLst/>
          </a:prstGeom>
        </p:spPr>
        <p:txBody>
          <a:bodyPr/>
          <a:lstStyle>
            <a:lvl1pPr>
              <a:defRPr>
                <a:cs typeface="Arial" charset="0"/>
              </a:defRPr>
            </a:lvl1pPr>
          </a:lstStyle>
          <a:p>
            <a:pPr>
              <a:defRPr/>
            </a:pPr>
            <a:endParaRPr lang="he-IL"/>
          </a:p>
        </p:txBody>
      </p:sp>
      <p:sp>
        <p:nvSpPr>
          <p:cNvPr id="3" name="מציין מיקום של כותרת תחתונה 2"/>
          <p:cNvSpPr>
            <a:spLocks noGrp="1"/>
          </p:cNvSpPr>
          <p:nvPr>
            <p:ph type="ftr" sz="quarter" idx="11"/>
          </p:nvPr>
        </p:nvSpPr>
        <p:spPr>
          <a:xfrm>
            <a:off x="2667000" y="6356350"/>
            <a:ext cx="3352800" cy="365125"/>
          </a:xfrm>
          <a:prstGeom prst="rect">
            <a:avLst/>
          </a:prstGeom>
        </p:spPr>
        <p:txBody>
          <a:bodyPr/>
          <a:lstStyle>
            <a:lvl1pPr>
              <a:defRPr>
                <a:cs typeface="Arial" charset="0"/>
              </a:defRPr>
            </a:lvl1pPr>
          </a:lstStyle>
          <a:p>
            <a:pPr>
              <a:defRPr/>
            </a:pPr>
            <a:r>
              <a:rPr lang="he-IL"/>
              <a:t>מערך פסיכולוגיה </a:t>
            </a:r>
          </a:p>
        </p:txBody>
      </p:sp>
      <p:sp>
        <p:nvSpPr>
          <p:cNvPr id="4" name="מציין מיקום של מספר שקופית 3"/>
          <p:cNvSpPr>
            <a:spLocks noGrp="1"/>
          </p:cNvSpPr>
          <p:nvPr>
            <p:ph type="sldNum" sz="quarter" idx="12"/>
          </p:nvPr>
        </p:nvSpPr>
        <p:spPr>
          <a:xfrm>
            <a:off x="7924800" y="6356350"/>
            <a:ext cx="762000" cy="365125"/>
          </a:xfrm>
          <a:prstGeom prst="rect">
            <a:avLst/>
          </a:prstGeom>
        </p:spPr>
        <p:txBody>
          <a:bodyPr/>
          <a:lstStyle>
            <a:lvl1pPr>
              <a:defRPr>
                <a:cs typeface="Arial" charset="0"/>
              </a:defRPr>
            </a:lvl1pPr>
          </a:lstStyle>
          <a:p>
            <a:pPr>
              <a:defRPr/>
            </a:pPr>
            <a:fld id="{F35E0778-8502-4FBC-A9AA-89289329FBB8}" type="slidenum">
              <a:rPr lang="he-IL"/>
              <a:pPr>
                <a:defRPr/>
              </a:pPr>
              <a:t>‹#›</a:t>
            </a:fld>
            <a:endParaRPr lang="he-IL"/>
          </a:p>
        </p:txBody>
      </p:sp>
    </p:spTree>
    <p:extLst>
      <p:ext uri="{BB962C8B-B14F-4D97-AF65-F5344CB8AC3E}">
        <p14:creationId xmlns="" xmlns:p14="http://schemas.microsoft.com/office/powerpoint/2010/main" val="126187510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 xmlns:p14="http://schemas.microsoft.com/office/powerpoint/2010/main" val="15919214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4140200" y="1628775"/>
            <a:ext cx="2952750" cy="384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he-IL" sz="1900">
                <a:solidFill>
                  <a:srgbClr val="FFFFFF"/>
                </a:solidFill>
              </a:rPr>
              <a:t>אגף תכנון, תקצוב ותמחור</a:t>
            </a:r>
          </a:p>
        </p:txBody>
      </p:sp>
      <p:sp>
        <p:nvSpPr>
          <p:cNvPr id="2" name="Title 1"/>
          <p:cNvSpPr>
            <a:spLocks noGrp="1"/>
          </p:cNvSpPr>
          <p:nvPr>
            <p:ph type="ctrTitle"/>
          </p:nvPr>
        </p:nvSpPr>
        <p:spPr>
          <a:xfrm>
            <a:off x="685800" y="314097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5"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 xmlns:p14="http://schemas.microsoft.com/office/powerpoint/2010/main" val="371407086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6407150"/>
            <a:ext cx="2071688"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l" eaLnBrk="1" hangingPunct="1"/>
            <a:r>
              <a:rPr lang="he-IL" sz="1400">
                <a:solidFill>
                  <a:srgbClr val="000066"/>
                </a:solidFill>
              </a:rPr>
              <a:t>אגף תכנון, תקצוב ותמחור</a:t>
            </a:r>
          </a:p>
        </p:txBody>
      </p:sp>
      <p:sp>
        <p:nvSpPr>
          <p:cNvPr id="2" name="Title 1"/>
          <p:cNvSpPr>
            <a:spLocks noGrp="1"/>
          </p:cNvSpPr>
          <p:nvPr>
            <p:ph type="title"/>
          </p:nvPr>
        </p:nvSpPr>
        <p:spPr>
          <a:xfrm>
            <a:off x="457200" y="1412776"/>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20888"/>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5"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 xmlns:p14="http://schemas.microsoft.com/office/powerpoint/2010/main" val="901331441"/>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4"/>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92896"/>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prstClr val="white"/>
                </a:solidFill>
                <a:cs typeface="Arial" charset="0"/>
              </a:defRPr>
            </a:lvl1pPr>
          </a:lstStyle>
          <a:p>
            <a:pPr>
              <a:defRPr/>
            </a:pPr>
            <a:r>
              <a:rPr lang="he-IL"/>
              <a:t>מערך פסיכולוגיה </a:t>
            </a:r>
            <a:endParaRPr lang="he-IL" dirty="0"/>
          </a:p>
        </p:txBody>
      </p:sp>
    </p:spTree>
    <p:extLst>
      <p:ext uri="{BB962C8B-B14F-4D97-AF65-F5344CB8AC3E}">
        <p14:creationId xmlns="" xmlns:p14="http://schemas.microsoft.com/office/powerpoint/2010/main" val="2521077624"/>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 xmlns:p14="http://schemas.microsoft.com/office/powerpoint/2010/main" val="42099407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4140200" y="1628775"/>
            <a:ext cx="2952750" cy="384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he-IL" sz="1900">
                <a:solidFill>
                  <a:srgbClr val="FFFFFF"/>
                </a:solidFill>
              </a:rPr>
              <a:t>אגף תכנון, תקצוב ותמחור</a:t>
            </a:r>
          </a:p>
        </p:txBody>
      </p:sp>
      <p:sp>
        <p:nvSpPr>
          <p:cNvPr id="2" name="Title 1"/>
          <p:cNvSpPr>
            <a:spLocks noGrp="1"/>
          </p:cNvSpPr>
          <p:nvPr>
            <p:ph type="ctrTitle"/>
          </p:nvPr>
        </p:nvSpPr>
        <p:spPr>
          <a:xfrm>
            <a:off x="685800" y="314097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5"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 xmlns:p14="http://schemas.microsoft.com/office/powerpoint/2010/main" val="232843133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6407150"/>
            <a:ext cx="2071688"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l" eaLnBrk="1" hangingPunct="1"/>
            <a:r>
              <a:rPr lang="he-IL" sz="1400">
                <a:solidFill>
                  <a:srgbClr val="000066"/>
                </a:solidFill>
              </a:rPr>
              <a:t>אגף תכנון, תקצוב ותמחור</a:t>
            </a:r>
          </a:p>
        </p:txBody>
      </p:sp>
      <p:sp>
        <p:nvSpPr>
          <p:cNvPr id="2" name="Title 1"/>
          <p:cNvSpPr>
            <a:spLocks noGrp="1"/>
          </p:cNvSpPr>
          <p:nvPr>
            <p:ph type="title"/>
          </p:nvPr>
        </p:nvSpPr>
        <p:spPr>
          <a:xfrm>
            <a:off x="457200" y="1412776"/>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20888"/>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5"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 xmlns:p14="http://schemas.microsoft.com/office/powerpoint/2010/main" val="170697946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40975"/>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endParaRPr lang="he-IL"/>
          </a:p>
        </p:txBody>
      </p:sp>
    </p:spTree>
    <p:extLst>
      <p:ext uri="{BB962C8B-B14F-4D97-AF65-F5344CB8AC3E}">
        <p14:creationId xmlns="" xmlns:p14="http://schemas.microsoft.com/office/powerpoint/2010/main" val="2530549943"/>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4"/>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92896"/>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prstClr val="white"/>
                </a:solidFill>
                <a:cs typeface="Arial" charset="0"/>
              </a:defRPr>
            </a:lvl1pPr>
          </a:lstStyle>
          <a:p>
            <a:pPr>
              <a:defRPr/>
            </a:pPr>
            <a:r>
              <a:rPr lang="he-IL"/>
              <a:t>מערך פסיכולוגיה </a:t>
            </a:r>
            <a:endParaRPr lang="he-IL" dirty="0"/>
          </a:p>
        </p:txBody>
      </p:sp>
    </p:spTree>
    <p:extLst>
      <p:ext uri="{BB962C8B-B14F-4D97-AF65-F5344CB8AC3E}">
        <p14:creationId xmlns="" xmlns:p14="http://schemas.microsoft.com/office/powerpoint/2010/main" val="264652048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פריסה מותאמת אישית">
    <p:spTree>
      <p:nvGrpSpPr>
        <p:cNvPr id="1" name=""/>
        <p:cNvGrpSpPr/>
        <p:nvPr/>
      </p:nvGrpSpPr>
      <p:grpSpPr>
        <a:xfrm>
          <a:off x="0" y="0"/>
          <a:ext cx="0" cy="0"/>
          <a:chOff x="0" y="0"/>
          <a:chExt cx="0" cy="0"/>
        </a:xfrm>
      </p:grpSpPr>
      <p:sp>
        <p:nvSpPr>
          <p:cNvPr id="3" name="Rectangle 3"/>
          <p:cNvSpPr>
            <a:spLocks noChangeArrowheads="1"/>
          </p:cNvSpPr>
          <p:nvPr/>
        </p:nvSpPr>
        <p:spPr bwMode="auto">
          <a:xfrm>
            <a:off x="7643813" y="2501900"/>
            <a:ext cx="982662" cy="936625"/>
          </a:xfrm>
          <a:prstGeom prst="rect">
            <a:avLst/>
          </a:prstGeom>
          <a:solidFill>
            <a:srgbClr val="92D05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solidFill>
                <a:srgbClr val="000000"/>
              </a:solidFill>
            </a:endParaRPr>
          </a:p>
        </p:txBody>
      </p:sp>
      <p:sp>
        <p:nvSpPr>
          <p:cNvPr id="4" name="Rectangle 4"/>
          <p:cNvSpPr>
            <a:spLocks noGrp="1" noChangeArrowheads="1"/>
          </p:cNvSpPr>
          <p:nvPr>
            <p:ph type="subTitle" idx="1"/>
          </p:nvPr>
        </p:nvSpPr>
        <p:spPr>
          <a:xfrm>
            <a:off x="500035" y="2500304"/>
            <a:ext cx="7143800" cy="936000"/>
          </a:xfrm>
          <a:solidFill>
            <a:srgbClr val="0070C0"/>
          </a:solidFill>
        </p:spPr>
        <p:txBody>
          <a:bodyPr anchor="ctr" anchorCtr="1"/>
          <a:lstStyle>
            <a:lvl1pPr marL="0" indent="0">
              <a:buFont typeface="Wingdings" pitchFamily="2" charset="2"/>
              <a:buNone/>
              <a:defRPr sz="2400" b="1">
                <a:solidFill>
                  <a:schemeClr val="bg1"/>
                </a:solidFill>
              </a:defRPr>
            </a:lvl1pPr>
          </a:lstStyle>
          <a:p>
            <a:r>
              <a:rPr lang="he-IL" smtClean="0"/>
              <a:t>לחץ כדי לערוך סגנון כותרת משנה של תבנית בסיס</a:t>
            </a:r>
            <a:endParaRPr lang="en-US" dirty="0"/>
          </a:p>
        </p:txBody>
      </p:sp>
    </p:spTree>
    <p:extLst>
      <p:ext uri="{BB962C8B-B14F-4D97-AF65-F5344CB8AC3E}">
        <p14:creationId xmlns="" xmlns:p14="http://schemas.microsoft.com/office/powerpoint/2010/main" val="147146023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endParaRPr lang="he-IL"/>
          </a:p>
        </p:txBody>
      </p:sp>
    </p:spTree>
    <p:extLst>
      <p:ext uri="{BB962C8B-B14F-4D97-AF65-F5344CB8AC3E}">
        <p14:creationId xmlns="" xmlns:p14="http://schemas.microsoft.com/office/powerpoint/2010/main" val="296700231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6"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7"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chemeClr val="bg1"/>
                </a:solidFill>
                <a:cs typeface="Arial" charset="0"/>
              </a:defRPr>
            </a:lvl1pPr>
          </a:lstStyle>
          <a:p>
            <a:endParaRPr lang="he-IL"/>
          </a:p>
        </p:txBody>
      </p:sp>
    </p:spTree>
    <p:extLst>
      <p:ext uri="{BB962C8B-B14F-4D97-AF65-F5344CB8AC3E}">
        <p14:creationId xmlns="" xmlns:p14="http://schemas.microsoft.com/office/powerpoint/2010/main" val="169207016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457200" y="6356350"/>
            <a:ext cx="2133600" cy="365125"/>
          </a:xfrm>
          <a:prstGeom prst="rect">
            <a:avLst/>
          </a:prstGeom>
        </p:spPr>
        <p:txBody>
          <a:bodyPr/>
          <a:lstStyle>
            <a:lvl1pPr>
              <a:defRPr>
                <a:cs typeface="Arial" charset="0"/>
              </a:defRPr>
            </a:lvl1pPr>
          </a:lstStyle>
          <a:p>
            <a:fld id="{C7E2AE85-7AF7-45DE-A3D2-2DF43B7A4DB9}" type="datetimeFigureOut">
              <a:rPr lang="he-IL" smtClean="0"/>
              <a:pPr/>
              <a:t>י"ב/תמוז/תשע"ד</a:t>
            </a:fld>
            <a:endParaRPr lang="he-IL"/>
          </a:p>
        </p:txBody>
      </p:sp>
      <p:sp>
        <p:nvSpPr>
          <p:cNvPr id="3" name="מציין מיקום של כותרת תחתונה 2"/>
          <p:cNvSpPr>
            <a:spLocks noGrp="1"/>
          </p:cNvSpPr>
          <p:nvPr>
            <p:ph type="ftr" sz="quarter" idx="11"/>
          </p:nvPr>
        </p:nvSpPr>
        <p:spPr>
          <a:xfrm>
            <a:off x="2667000" y="6356350"/>
            <a:ext cx="3352800" cy="365125"/>
          </a:xfrm>
          <a:prstGeom prst="rect">
            <a:avLst/>
          </a:prstGeom>
        </p:spPr>
        <p:txBody>
          <a:bodyPr/>
          <a:lstStyle>
            <a:lvl1pPr>
              <a:defRPr>
                <a:cs typeface="Arial" charset="0"/>
              </a:defRPr>
            </a:lvl1pPr>
          </a:lstStyle>
          <a:p>
            <a:endParaRPr lang="he-IL"/>
          </a:p>
        </p:txBody>
      </p:sp>
      <p:sp>
        <p:nvSpPr>
          <p:cNvPr id="4" name="מציין מיקום של מספר שקופית 3"/>
          <p:cNvSpPr>
            <a:spLocks noGrp="1"/>
          </p:cNvSpPr>
          <p:nvPr>
            <p:ph type="sldNum" sz="quarter" idx="12"/>
          </p:nvPr>
        </p:nvSpPr>
        <p:spPr>
          <a:xfrm>
            <a:off x="7924800" y="6356350"/>
            <a:ext cx="762000" cy="365125"/>
          </a:xfrm>
          <a:prstGeom prst="rect">
            <a:avLst/>
          </a:prstGeom>
        </p:spPr>
        <p:txBody>
          <a:bodyPr/>
          <a:lstStyle>
            <a:lvl1pPr>
              <a:defRPr>
                <a:cs typeface="Arial" charset="0"/>
              </a:defRPr>
            </a:lvl1pPr>
          </a:lstStyle>
          <a:p>
            <a:fld id="{DC93D44B-D090-46AF-AA59-4FAC95CCECE4}" type="slidenum">
              <a:rPr lang="he-IL" smtClean="0"/>
              <a:pPr/>
              <a:t>‹#›</a:t>
            </a:fld>
            <a:endParaRPr lang="he-IL"/>
          </a:p>
        </p:txBody>
      </p:sp>
    </p:spTree>
    <p:extLst>
      <p:ext uri="{BB962C8B-B14F-4D97-AF65-F5344CB8AC3E}">
        <p14:creationId xmlns="" xmlns:p14="http://schemas.microsoft.com/office/powerpoint/2010/main" val="139295476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4"/>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p>
        </p:txBody>
      </p:sp>
    </p:spTree>
    <p:extLst>
      <p:ext uri="{BB962C8B-B14F-4D97-AF65-F5344CB8AC3E}">
        <p14:creationId xmlns="" xmlns:p14="http://schemas.microsoft.com/office/powerpoint/2010/main" val="52555379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40971"/>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p>
        </p:txBody>
      </p:sp>
    </p:spTree>
    <p:extLst>
      <p:ext uri="{BB962C8B-B14F-4D97-AF65-F5344CB8AC3E}">
        <p14:creationId xmlns="" xmlns:p14="http://schemas.microsoft.com/office/powerpoint/2010/main" val="345632608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פריסה מותאמת אישית">
    <p:spTree>
      <p:nvGrpSpPr>
        <p:cNvPr id="1" name=""/>
        <p:cNvGrpSpPr/>
        <p:nvPr/>
      </p:nvGrpSpPr>
      <p:grpSpPr>
        <a:xfrm>
          <a:off x="0" y="0"/>
          <a:ext cx="0" cy="0"/>
          <a:chOff x="0" y="0"/>
          <a:chExt cx="0" cy="0"/>
        </a:xfrm>
      </p:grpSpPr>
      <p:sp>
        <p:nvSpPr>
          <p:cNvPr id="3" name="Rectangle 3"/>
          <p:cNvSpPr>
            <a:spLocks noChangeArrowheads="1"/>
          </p:cNvSpPr>
          <p:nvPr/>
        </p:nvSpPr>
        <p:spPr bwMode="auto">
          <a:xfrm>
            <a:off x="7643813" y="2501900"/>
            <a:ext cx="982662" cy="936625"/>
          </a:xfrm>
          <a:prstGeom prst="rect">
            <a:avLst/>
          </a:prstGeom>
          <a:solidFill>
            <a:srgbClr val="92D050"/>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solidFill>
                <a:srgbClr val="000000"/>
              </a:solidFill>
            </a:endParaRPr>
          </a:p>
        </p:txBody>
      </p:sp>
      <p:sp>
        <p:nvSpPr>
          <p:cNvPr id="4" name="Rectangle 4"/>
          <p:cNvSpPr>
            <a:spLocks noGrp="1" noChangeArrowheads="1"/>
          </p:cNvSpPr>
          <p:nvPr>
            <p:ph type="subTitle" idx="1"/>
          </p:nvPr>
        </p:nvSpPr>
        <p:spPr>
          <a:xfrm>
            <a:off x="500035" y="2500304"/>
            <a:ext cx="7143800" cy="936000"/>
          </a:xfrm>
          <a:solidFill>
            <a:srgbClr val="0070C0"/>
          </a:solidFill>
        </p:spPr>
        <p:txBody>
          <a:bodyPr anchor="ctr" anchorCtr="1"/>
          <a:lstStyle>
            <a:lvl1pPr marL="0" indent="0">
              <a:buFont typeface="Wingdings" pitchFamily="2" charset="2"/>
              <a:buNone/>
              <a:defRPr sz="2400" b="1">
                <a:solidFill>
                  <a:schemeClr val="bg1"/>
                </a:solidFill>
              </a:defRPr>
            </a:lvl1pPr>
          </a:lstStyle>
          <a:p>
            <a:r>
              <a:rPr lang="he-IL" smtClean="0"/>
              <a:t>לחץ כדי לערוך סגנון כותרת משנה של תבנית בסיס</a:t>
            </a:r>
            <a:endParaRPr lang="en-US" dirty="0"/>
          </a:p>
        </p:txBody>
      </p:sp>
    </p:spTree>
    <p:extLst>
      <p:ext uri="{BB962C8B-B14F-4D97-AF65-F5344CB8AC3E}">
        <p14:creationId xmlns="" xmlns:p14="http://schemas.microsoft.com/office/powerpoint/2010/main" val="121521313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jpe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1.jpeg"/><Relationship Id="rId5" Type="http://schemas.openxmlformats.org/officeDocument/2006/relationships/theme" Target="../theme/theme4.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14313" y="1368425"/>
            <a:ext cx="8678862" cy="438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2051" name="Text Placeholder 2"/>
          <p:cNvSpPr>
            <a:spLocks noGrp="1"/>
          </p:cNvSpPr>
          <p:nvPr>
            <p:ph type="body" idx="1"/>
          </p:nvPr>
        </p:nvSpPr>
        <p:spPr bwMode="auto">
          <a:xfrm>
            <a:off x="215900" y="2052638"/>
            <a:ext cx="8680450" cy="43576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cxnSp>
        <p:nvCxnSpPr>
          <p:cNvPr id="5" name="מחבר ישר 4"/>
          <p:cNvCxnSpPr/>
          <p:nvPr/>
        </p:nvCxnSpPr>
        <p:spPr>
          <a:xfrm rot="10800000">
            <a:off x="142875" y="1928813"/>
            <a:ext cx="8820150" cy="1587"/>
          </a:xfrm>
          <a:prstGeom prst="line">
            <a:avLst/>
          </a:prstGeom>
        </p:spPr>
        <p:style>
          <a:lnRef idx="1">
            <a:schemeClr val="dk1"/>
          </a:lnRef>
          <a:fillRef idx="0">
            <a:schemeClr val="dk1"/>
          </a:fillRef>
          <a:effectRef idx="0">
            <a:schemeClr val="dk1"/>
          </a:effectRef>
          <a:fontRef idx="minor">
            <a:schemeClr val="tx1"/>
          </a:fontRef>
        </p:style>
      </p:cxnSp>
      <p:sp>
        <p:nvSpPr>
          <p:cNvPr id="2053" name="TextBox 5"/>
          <p:cNvSpPr txBox="1">
            <a:spLocks noChangeArrowheads="1"/>
          </p:cNvSpPr>
          <p:nvPr/>
        </p:nvSpPr>
        <p:spPr bwMode="auto">
          <a:xfrm>
            <a:off x="71438" y="6556375"/>
            <a:ext cx="357187"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fld id="{285F5128-CD37-4009-91EA-696C3267E71F}" type="slidenum">
              <a:rPr lang="he-IL" sz="900"/>
              <a:pPr eaLnBrk="1" hangingPunct="1"/>
              <a:t>‹#›</a:t>
            </a:fld>
            <a:endParaRPr lang="he-IL" sz="9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med"/>
  <p:timing>
    <p:tnLst>
      <p:par>
        <p:cTn id="1" dur="indefinite" restart="never" nodeType="tmRoot"/>
      </p:par>
    </p:tnLst>
  </p:timing>
  <p:txStyles>
    <p:titleStyle>
      <a:lvl1pPr algn="r" rtl="1" eaLnBrk="1" fontAlgn="base" hangingPunct="1">
        <a:spcBef>
          <a:spcPct val="0"/>
        </a:spcBef>
        <a:spcAft>
          <a:spcPct val="0"/>
        </a:spcAft>
        <a:defRPr sz="2400" b="1" kern="1200">
          <a:solidFill>
            <a:srgbClr val="000066"/>
          </a:solidFill>
          <a:latin typeface="+mj-lt"/>
          <a:ea typeface="+mj-ea"/>
          <a:cs typeface="+mn-cs"/>
        </a:defRPr>
      </a:lvl1pPr>
      <a:lvl2pPr algn="r" rtl="1" eaLnBrk="1" fontAlgn="base" hangingPunct="1">
        <a:spcBef>
          <a:spcPct val="0"/>
        </a:spcBef>
        <a:spcAft>
          <a:spcPct val="0"/>
        </a:spcAft>
        <a:defRPr sz="2400" b="1">
          <a:solidFill>
            <a:srgbClr val="000066"/>
          </a:solidFill>
          <a:latin typeface="Calibri" pitchFamily="34" charset="0"/>
          <a:cs typeface="Arial" pitchFamily="34" charset="0"/>
        </a:defRPr>
      </a:lvl2pPr>
      <a:lvl3pPr algn="r" rtl="1" eaLnBrk="1" fontAlgn="base" hangingPunct="1">
        <a:spcBef>
          <a:spcPct val="0"/>
        </a:spcBef>
        <a:spcAft>
          <a:spcPct val="0"/>
        </a:spcAft>
        <a:defRPr sz="2400" b="1">
          <a:solidFill>
            <a:srgbClr val="000066"/>
          </a:solidFill>
          <a:latin typeface="Calibri" pitchFamily="34" charset="0"/>
          <a:cs typeface="Arial" pitchFamily="34" charset="0"/>
        </a:defRPr>
      </a:lvl3pPr>
      <a:lvl4pPr algn="r" rtl="1" eaLnBrk="1" fontAlgn="base" hangingPunct="1">
        <a:spcBef>
          <a:spcPct val="0"/>
        </a:spcBef>
        <a:spcAft>
          <a:spcPct val="0"/>
        </a:spcAft>
        <a:defRPr sz="2400" b="1">
          <a:solidFill>
            <a:srgbClr val="000066"/>
          </a:solidFill>
          <a:latin typeface="Calibri" pitchFamily="34" charset="0"/>
          <a:cs typeface="Arial" pitchFamily="34" charset="0"/>
        </a:defRPr>
      </a:lvl4pPr>
      <a:lvl5pPr algn="r" rtl="1" eaLnBrk="1" fontAlgn="base" hangingPunct="1">
        <a:spcBef>
          <a:spcPct val="0"/>
        </a:spcBef>
        <a:spcAft>
          <a:spcPct val="0"/>
        </a:spcAft>
        <a:defRPr sz="2400" b="1">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2400" b="1">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2400" b="1">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2400" b="1">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2400" b="1">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Clr>
          <a:srgbClr val="92D050"/>
        </a:buClr>
        <a:buFont typeface="Wingdings" pitchFamily="2" charset="2"/>
        <a:buChar char="§"/>
        <a:defRPr b="1" kern="1200">
          <a:solidFill>
            <a:srgbClr val="000066"/>
          </a:solidFill>
          <a:latin typeface="+mn-lt"/>
          <a:ea typeface="+mn-ea"/>
          <a:cs typeface="+mn-cs"/>
        </a:defRPr>
      </a:lvl1pPr>
      <a:lvl2pPr marL="742950" indent="-28575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2pPr>
      <a:lvl3pPr marL="11430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3pPr>
      <a:lvl4pPr marL="16002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4pPr>
      <a:lvl5pPr marL="20574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4313" y="1368425"/>
            <a:ext cx="8678862" cy="438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7" name="Text Placeholder 2"/>
          <p:cNvSpPr>
            <a:spLocks noGrp="1"/>
          </p:cNvSpPr>
          <p:nvPr>
            <p:ph type="body" idx="1"/>
          </p:nvPr>
        </p:nvSpPr>
        <p:spPr bwMode="auto">
          <a:xfrm>
            <a:off x="215900" y="2052638"/>
            <a:ext cx="8680450" cy="43576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cxnSp>
        <p:nvCxnSpPr>
          <p:cNvPr id="5" name="מחבר ישר 4"/>
          <p:cNvCxnSpPr/>
          <p:nvPr/>
        </p:nvCxnSpPr>
        <p:spPr>
          <a:xfrm rot="10800000">
            <a:off x="142875" y="1928813"/>
            <a:ext cx="8820150" cy="1587"/>
          </a:xfrm>
          <a:prstGeom prst="line">
            <a:avLst/>
          </a:prstGeom>
        </p:spPr>
        <p:style>
          <a:lnRef idx="1">
            <a:schemeClr val="dk1"/>
          </a:lnRef>
          <a:fillRef idx="0">
            <a:schemeClr val="dk1"/>
          </a:fillRef>
          <a:effectRef idx="0">
            <a:schemeClr val="dk1"/>
          </a:effectRef>
          <a:fontRef idx="minor">
            <a:schemeClr val="tx1"/>
          </a:fontRef>
        </p:style>
      </p:cxnSp>
      <p:sp>
        <p:nvSpPr>
          <p:cNvPr id="1029" name="TextBox 5"/>
          <p:cNvSpPr txBox="1">
            <a:spLocks noChangeArrowheads="1"/>
          </p:cNvSpPr>
          <p:nvPr/>
        </p:nvSpPr>
        <p:spPr bwMode="auto">
          <a:xfrm>
            <a:off x="71438" y="6556375"/>
            <a:ext cx="357187" cy="230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fld id="{A0AE87EC-4CF9-4C7A-A24B-D3E53931F30B}" type="slidenum">
              <a:rPr lang="he-IL" sz="900"/>
              <a:pPr eaLnBrk="1" hangingPunct="1"/>
              <a:t>‹#›</a:t>
            </a:fld>
            <a:endParaRPr lang="he-IL" sz="90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transition spd="med"/>
  <p:timing>
    <p:tnLst>
      <p:par>
        <p:cTn id="1" dur="indefinite" restart="never" nodeType="tmRoot"/>
      </p:par>
    </p:tnLst>
  </p:timing>
  <p:hf sldNum="0" hdr="0" dt="0"/>
  <p:txStyles>
    <p:titleStyle>
      <a:lvl1pPr algn="r" rtl="1" eaLnBrk="1" fontAlgn="base" hangingPunct="1">
        <a:spcBef>
          <a:spcPct val="0"/>
        </a:spcBef>
        <a:spcAft>
          <a:spcPct val="0"/>
        </a:spcAft>
        <a:defRPr sz="2400" b="1" kern="1200">
          <a:solidFill>
            <a:srgbClr val="000066"/>
          </a:solidFill>
          <a:latin typeface="+mj-lt"/>
          <a:ea typeface="+mj-ea"/>
          <a:cs typeface="+mn-cs"/>
        </a:defRPr>
      </a:lvl1pPr>
      <a:lvl2pPr algn="r" rtl="1" eaLnBrk="1" fontAlgn="base" hangingPunct="1">
        <a:spcBef>
          <a:spcPct val="0"/>
        </a:spcBef>
        <a:spcAft>
          <a:spcPct val="0"/>
        </a:spcAft>
        <a:defRPr sz="2400" b="1">
          <a:solidFill>
            <a:srgbClr val="000066"/>
          </a:solidFill>
          <a:latin typeface="Calibri" pitchFamily="34" charset="0"/>
          <a:cs typeface="Arial" pitchFamily="34" charset="0"/>
        </a:defRPr>
      </a:lvl2pPr>
      <a:lvl3pPr algn="r" rtl="1" eaLnBrk="1" fontAlgn="base" hangingPunct="1">
        <a:spcBef>
          <a:spcPct val="0"/>
        </a:spcBef>
        <a:spcAft>
          <a:spcPct val="0"/>
        </a:spcAft>
        <a:defRPr sz="2400" b="1">
          <a:solidFill>
            <a:srgbClr val="000066"/>
          </a:solidFill>
          <a:latin typeface="Calibri" pitchFamily="34" charset="0"/>
          <a:cs typeface="Arial" pitchFamily="34" charset="0"/>
        </a:defRPr>
      </a:lvl3pPr>
      <a:lvl4pPr algn="r" rtl="1" eaLnBrk="1" fontAlgn="base" hangingPunct="1">
        <a:spcBef>
          <a:spcPct val="0"/>
        </a:spcBef>
        <a:spcAft>
          <a:spcPct val="0"/>
        </a:spcAft>
        <a:defRPr sz="2400" b="1">
          <a:solidFill>
            <a:srgbClr val="000066"/>
          </a:solidFill>
          <a:latin typeface="Calibri" pitchFamily="34" charset="0"/>
          <a:cs typeface="Arial" pitchFamily="34" charset="0"/>
        </a:defRPr>
      </a:lvl4pPr>
      <a:lvl5pPr algn="r" rtl="1" eaLnBrk="1" fontAlgn="base" hangingPunct="1">
        <a:spcBef>
          <a:spcPct val="0"/>
        </a:spcBef>
        <a:spcAft>
          <a:spcPct val="0"/>
        </a:spcAft>
        <a:defRPr sz="2400" b="1">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2400" b="1">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2400" b="1">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2400" b="1">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2400" b="1">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Clr>
          <a:srgbClr val="92D050"/>
        </a:buClr>
        <a:buFont typeface="Wingdings" pitchFamily="2" charset="2"/>
        <a:buChar char="§"/>
        <a:defRPr b="1" kern="1200">
          <a:solidFill>
            <a:srgbClr val="000066"/>
          </a:solidFill>
          <a:latin typeface="+mn-lt"/>
          <a:ea typeface="+mn-ea"/>
          <a:cs typeface="+mn-cs"/>
        </a:defRPr>
      </a:lvl1pPr>
      <a:lvl2pPr marL="742950" indent="-28575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2pPr>
      <a:lvl3pPr marL="11430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3pPr>
      <a:lvl4pPr marL="16002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4pPr>
      <a:lvl5pPr marL="20574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1393825"/>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3075" name="Text Placeholder 2"/>
          <p:cNvSpPr>
            <a:spLocks noGrp="1"/>
          </p:cNvSpPr>
          <p:nvPr>
            <p:ph type="body" idx="1"/>
          </p:nvPr>
        </p:nvSpPr>
        <p:spPr bwMode="auto">
          <a:xfrm>
            <a:off x="457200" y="2719388"/>
            <a:ext cx="8229600" cy="3878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Lst>
  <p:transition spd="med"/>
  <p:timing>
    <p:tnLst>
      <p:par>
        <p:cTn id="1" dur="indefinite" restart="never" nodeType="tmRoot"/>
      </p:par>
    </p:tnLst>
  </p:timing>
  <p:hf sldNum="0" hdr="0" dt="0"/>
  <p:txStyles>
    <p:titleStyle>
      <a:lvl1pPr algn="r" rtl="1" eaLnBrk="1" fontAlgn="base" hangingPunct="1">
        <a:spcBef>
          <a:spcPct val="0"/>
        </a:spcBef>
        <a:spcAft>
          <a:spcPct val="0"/>
        </a:spcAft>
        <a:defRPr sz="3200" kern="1200">
          <a:solidFill>
            <a:srgbClr val="000066"/>
          </a:solidFill>
          <a:latin typeface="+mj-lt"/>
          <a:ea typeface="+mj-ea"/>
          <a:cs typeface="+mn-cs"/>
        </a:defRPr>
      </a:lvl1pPr>
      <a:lvl2pPr algn="r" rtl="1" eaLnBrk="1" fontAlgn="base" hangingPunct="1">
        <a:spcBef>
          <a:spcPct val="0"/>
        </a:spcBef>
        <a:spcAft>
          <a:spcPct val="0"/>
        </a:spcAft>
        <a:defRPr sz="3200">
          <a:solidFill>
            <a:srgbClr val="000066"/>
          </a:solidFill>
          <a:latin typeface="Calibri" pitchFamily="34" charset="0"/>
          <a:cs typeface="Arial" pitchFamily="34" charset="0"/>
        </a:defRPr>
      </a:lvl2pPr>
      <a:lvl3pPr algn="r" rtl="1" eaLnBrk="1" fontAlgn="base" hangingPunct="1">
        <a:spcBef>
          <a:spcPct val="0"/>
        </a:spcBef>
        <a:spcAft>
          <a:spcPct val="0"/>
        </a:spcAft>
        <a:defRPr sz="3200">
          <a:solidFill>
            <a:srgbClr val="000066"/>
          </a:solidFill>
          <a:latin typeface="Calibri" pitchFamily="34" charset="0"/>
          <a:cs typeface="Arial" pitchFamily="34" charset="0"/>
        </a:defRPr>
      </a:lvl3pPr>
      <a:lvl4pPr algn="r" rtl="1" eaLnBrk="1" fontAlgn="base" hangingPunct="1">
        <a:spcBef>
          <a:spcPct val="0"/>
        </a:spcBef>
        <a:spcAft>
          <a:spcPct val="0"/>
        </a:spcAft>
        <a:defRPr sz="3200">
          <a:solidFill>
            <a:srgbClr val="000066"/>
          </a:solidFill>
          <a:latin typeface="Calibri" pitchFamily="34" charset="0"/>
          <a:cs typeface="Arial" pitchFamily="34" charset="0"/>
        </a:defRPr>
      </a:lvl4pPr>
      <a:lvl5pPr algn="r" rtl="1" eaLnBrk="1" fontAlgn="base" hangingPunct="1">
        <a:spcBef>
          <a:spcPct val="0"/>
        </a:spcBef>
        <a:spcAft>
          <a:spcPct val="0"/>
        </a:spcAft>
        <a:defRPr sz="3200">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3200">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3200">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3200">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3200">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Font typeface="Arial" pitchFamily="34" charset="0"/>
        <a:buChar char="•"/>
        <a:defRPr sz="2400" kern="1200">
          <a:solidFill>
            <a:srgbClr val="000066"/>
          </a:solidFill>
          <a:latin typeface="+mn-lt"/>
          <a:ea typeface="+mn-ea"/>
          <a:cs typeface="+mn-cs"/>
        </a:defRPr>
      </a:lvl1pPr>
      <a:lvl2pPr marL="742950" indent="-28575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2pPr>
      <a:lvl3pPr marL="11430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3pPr>
      <a:lvl4pPr marL="16002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4pPr>
      <a:lvl5pPr marL="20574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1393825"/>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4099" name="Text Placeholder 2"/>
          <p:cNvSpPr>
            <a:spLocks noGrp="1"/>
          </p:cNvSpPr>
          <p:nvPr>
            <p:ph type="body" idx="1"/>
          </p:nvPr>
        </p:nvSpPr>
        <p:spPr bwMode="auto">
          <a:xfrm>
            <a:off x="457200" y="2719388"/>
            <a:ext cx="8229600" cy="3878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Lst>
  <p:transition spd="med"/>
  <p:timing>
    <p:tnLst>
      <p:par>
        <p:cTn id="1" dur="indefinite" restart="never" nodeType="tmRoot"/>
      </p:par>
    </p:tnLst>
  </p:timing>
  <p:hf sldNum="0" hdr="0" dt="0"/>
  <p:txStyles>
    <p:titleStyle>
      <a:lvl1pPr algn="r" rtl="1" eaLnBrk="1" fontAlgn="base" hangingPunct="1">
        <a:spcBef>
          <a:spcPct val="0"/>
        </a:spcBef>
        <a:spcAft>
          <a:spcPct val="0"/>
        </a:spcAft>
        <a:defRPr sz="3200" kern="1200">
          <a:solidFill>
            <a:srgbClr val="000066"/>
          </a:solidFill>
          <a:latin typeface="+mj-lt"/>
          <a:ea typeface="+mj-ea"/>
          <a:cs typeface="+mn-cs"/>
        </a:defRPr>
      </a:lvl1pPr>
      <a:lvl2pPr algn="r" rtl="1" eaLnBrk="1" fontAlgn="base" hangingPunct="1">
        <a:spcBef>
          <a:spcPct val="0"/>
        </a:spcBef>
        <a:spcAft>
          <a:spcPct val="0"/>
        </a:spcAft>
        <a:defRPr sz="3200">
          <a:solidFill>
            <a:srgbClr val="000066"/>
          </a:solidFill>
          <a:latin typeface="Calibri" pitchFamily="34" charset="0"/>
          <a:cs typeface="Arial" pitchFamily="34" charset="0"/>
        </a:defRPr>
      </a:lvl2pPr>
      <a:lvl3pPr algn="r" rtl="1" eaLnBrk="1" fontAlgn="base" hangingPunct="1">
        <a:spcBef>
          <a:spcPct val="0"/>
        </a:spcBef>
        <a:spcAft>
          <a:spcPct val="0"/>
        </a:spcAft>
        <a:defRPr sz="3200">
          <a:solidFill>
            <a:srgbClr val="000066"/>
          </a:solidFill>
          <a:latin typeface="Calibri" pitchFamily="34" charset="0"/>
          <a:cs typeface="Arial" pitchFamily="34" charset="0"/>
        </a:defRPr>
      </a:lvl3pPr>
      <a:lvl4pPr algn="r" rtl="1" eaLnBrk="1" fontAlgn="base" hangingPunct="1">
        <a:spcBef>
          <a:spcPct val="0"/>
        </a:spcBef>
        <a:spcAft>
          <a:spcPct val="0"/>
        </a:spcAft>
        <a:defRPr sz="3200">
          <a:solidFill>
            <a:srgbClr val="000066"/>
          </a:solidFill>
          <a:latin typeface="Calibri" pitchFamily="34" charset="0"/>
          <a:cs typeface="Arial" pitchFamily="34" charset="0"/>
        </a:defRPr>
      </a:lvl4pPr>
      <a:lvl5pPr algn="r" rtl="1" eaLnBrk="1" fontAlgn="base" hangingPunct="1">
        <a:spcBef>
          <a:spcPct val="0"/>
        </a:spcBef>
        <a:spcAft>
          <a:spcPct val="0"/>
        </a:spcAft>
        <a:defRPr sz="3200">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3200">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3200">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3200">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3200">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Font typeface="Arial" pitchFamily="34" charset="0"/>
        <a:buChar char="•"/>
        <a:defRPr sz="2400" kern="1200">
          <a:solidFill>
            <a:srgbClr val="000066"/>
          </a:solidFill>
          <a:latin typeface="+mn-lt"/>
          <a:ea typeface="+mn-ea"/>
          <a:cs typeface="+mn-cs"/>
        </a:defRPr>
      </a:lvl1pPr>
      <a:lvl2pPr marL="742950" indent="-28575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2pPr>
      <a:lvl3pPr marL="11430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3pPr>
      <a:lvl4pPr marL="16002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4pPr>
      <a:lvl5pPr marL="20574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3568" y="2636912"/>
            <a:ext cx="7772400" cy="1470025"/>
          </a:xfrm>
        </p:spPr>
        <p:txBody>
          <a:bodyPr>
            <a:normAutofit fontScale="90000"/>
          </a:bodyPr>
          <a:lstStyle/>
          <a:p>
            <a:r>
              <a:rPr lang="he-IL" dirty="0" smtClean="0"/>
              <a:t>הקצאת מלגות לקופות החולים כחלק מההיערכות לקראת הרפורמה</a:t>
            </a:r>
            <a:endParaRPr lang="he-IL" dirty="0"/>
          </a:p>
        </p:txBody>
      </p:sp>
      <p:sp>
        <p:nvSpPr>
          <p:cNvPr id="5" name="מלבן 4"/>
          <p:cNvSpPr/>
          <p:nvPr/>
        </p:nvSpPr>
        <p:spPr>
          <a:xfrm>
            <a:off x="1259632" y="4725144"/>
            <a:ext cx="6408712" cy="1692771"/>
          </a:xfrm>
          <a:prstGeom prst="rect">
            <a:avLst/>
          </a:prstGeom>
        </p:spPr>
        <p:txBody>
          <a:bodyPr wrap="square">
            <a:spAutoFit/>
          </a:bodyPr>
          <a:lstStyle/>
          <a:p>
            <a:pPr algn="ctr"/>
            <a:r>
              <a:rPr lang="he-IL" sz="3200" b="1" dirty="0" smtClean="0">
                <a:solidFill>
                  <a:srgbClr val="002060"/>
                </a:solidFill>
              </a:rPr>
              <a:t>גב' ימימה גולדברג</a:t>
            </a:r>
          </a:p>
          <a:p>
            <a:pPr algn="ctr"/>
            <a:r>
              <a:rPr lang="he-IL" sz="2400" b="1" dirty="0" smtClean="0">
                <a:solidFill>
                  <a:srgbClr val="002060"/>
                </a:solidFill>
              </a:rPr>
              <a:t>הפסיכולוגית הארצית </a:t>
            </a:r>
          </a:p>
          <a:p>
            <a:pPr algn="ctr"/>
            <a:r>
              <a:rPr lang="he-IL" sz="2400" b="1" dirty="0" smtClean="0">
                <a:solidFill>
                  <a:srgbClr val="002060"/>
                </a:solidFill>
              </a:rPr>
              <a:t>מנהלת פנקס הפסיכולוגים </a:t>
            </a:r>
          </a:p>
          <a:p>
            <a:pPr algn="ctr"/>
            <a:r>
              <a:rPr lang="he-IL" sz="2400" b="1" dirty="0" smtClean="0">
                <a:solidFill>
                  <a:srgbClr val="002060"/>
                </a:solidFill>
              </a:rPr>
              <a:t>ומנהלת תקנות אשור תואר מומחה</a:t>
            </a:r>
          </a:p>
        </p:txBody>
      </p:sp>
      <p:sp>
        <p:nvSpPr>
          <p:cNvPr id="4" name="כותרת משנה 2"/>
          <p:cNvSpPr>
            <a:spLocks noGrp="1"/>
          </p:cNvSpPr>
          <p:nvPr>
            <p:ph type="subTitle" idx="1"/>
          </p:nvPr>
        </p:nvSpPr>
        <p:spPr>
          <a:xfrm>
            <a:off x="251520" y="1484784"/>
            <a:ext cx="5040560" cy="1008112"/>
          </a:xfrm>
        </p:spPr>
        <p:txBody>
          <a:bodyPr>
            <a:noAutofit/>
          </a:bodyPr>
          <a:lstStyle/>
          <a:p>
            <a:r>
              <a:rPr lang="he-IL" sz="2400" b="0" dirty="0" smtClean="0">
                <a:solidFill>
                  <a:schemeClr val="bg1"/>
                </a:solidFill>
              </a:rPr>
              <a:t>מינהל </a:t>
            </a:r>
            <a:r>
              <a:rPr lang="he-IL" sz="2400" b="0" smtClean="0">
                <a:solidFill>
                  <a:schemeClr val="bg1"/>
                </a:solidFill>
              </a:rPr>
              <a:t>רפואה </a:t>
            </a:r>
            <a:r>
              <a:rPr lang="he-IL" sz="2400" smtClean="0">
                <a:solidFill>
                  <a:schemeClr val="bg1"/>
                </a:solidFill>
              </a:rPr>
              <a:t>- </a:t>
            </a:r>
            <a:r>
              <a:rPr lang="he-IL" sz="2400" dirty="0" smtClean="0">
                <a:solidFill>
                  <a:schemeClr val="bg1"/>
                </a:solidFill>
              </a:rPr>
              <a:t>מערך הפסיכולוגיה</a:t>
            </a:r>
            <a:endParaRPr lang="he-IL" sz="1800" dirty="0">
              <a:solidFill>
                <a:schemeClr val="bg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הקצאת מלגות לקופות החולים כחלק מההיערכות לקראת הרפורמה</a:t>
            </a:r>
            <a:endParaRPr lang="he-IL" dirty="0"/>
          </a:p>
        </p:txBody>
      </p:sp>
      <p:sp>
        <p:nvSpPr>
          <p:cNvPr id="3" name="מציין מיקום תוכן 2"/>
          <p:cNvSpPr>
            <a:spLocks noGrp="1"/>
          </p:cNvSpPr>
          <p:nvPr>
            <p:ph idx="1"/>
          </p:nvPr>
        </p:nvSpPr>
        <p:spPr/>
        <p:txBody>
          <a:bodyPr/>
          <a:lstStyle/>
          <a:p>
            <a:pPr>
              <a:buFont typeface="Wingdings" pitchFamily="2" charset="2"/>
              <a:buChar char="q"/>
            </a:pPr>
            <a:r>
              <a:rPr lang="he-IL" dirty="0" smtClean="0"/>
              <a:t>סיבות לשינוי נוסחת הקצאת המלגות : </a:t>
            </a:r>
          </a:p>
          <a:p>
            <a:pPr>
              <a:buNone/>
            </a:pPr>
            <a:endParaRPr lang="he-IL" dirty="0" smtClean="0"/>
          </a:p>
          <a:p>
            <a:pPr lvl="1">
              <a:buFont typeface="+mj-lt"/>
              <a:buAutoNum type="arabicPeriod"/>
            </a:pPr>
            <a:r>
              <a:rPr lang="he-IL" dirty="0" smtClean="0"/>
              <a:t>פניות חוזרות ונשנות מן השטח</a:t>
            </a:r>
          </a:p>
          <a:p>
            <a:pPr lvl="1">
              <a:buFont typeface="+mj-lt"/>
              <a:buAutoNum type="arabicPeriod"/>
            </a:pPr>
            <a:r>
              <a:rPr lang="he-IL" dirty="0" smtClean="0"/>
              <a:t>הצורך בהיערכות לקראת הרפורמה ולגידול בפניות של מבוגרים ושל ילדים לטיפול</a:t>
            </a:r>
          </a:p>
          <a:p>
            <a:pPr lvl="1">
              <a:buFont typeface="+mj-lt"/>
              <a:buAutoNum type="arabicPeriod"/>
            </a:pPr>
            <a:endParaRPr lang="he-IL" dirty="0" smtClean="0"/>
          </a:p>
          <a:p>
            <a:pPr>
              <a:buFont typeface="Wingdings" pitchFamily="2" charset="2"/>
              <a:buChar char="q"/>
            </a:pPr>
            <a:r>
              <a:rPr lang="he-IL" dirty="0" smtClean="0"/>
              <a:t>עם יישום הרפורמה אמורות להיפתח מספר רב של מרפאות </a:t>
            </a:r>
            <a:r>
              <a:rPr lang="he-IL" dirty="0" err="1" smtClean="0"/>
              <a:t>לברה"נ</a:t>
            </a:r>
            <a:r>
              <a:rPr lang="he-IL" dirty="0" smtClean="0"/>
              <a:t> באחריות הקופות והמשקל של ההתמחות שהיה נתון ברובו על כתפי המרפאות והיחידות הממשלתיות (למעט בי"ח פסיכיאטרים) יעבור בהדרגה לאחריות הקופות:</a:t>
            </a:r>
          </a:p>
          <a:p>
            <a:pPr>
              <a:buNone/>
            </a:pPr>
            <a:endParaRPr lang="he-IL" dirty="0" smtClean="0"/>
          </a:p>
          <a:p>
            <a:pPr>
              <a:buFont typeface="Wingdings" pitchFamily="2" charset="2"/>
              <a:buChar char="q"/>
            </a:pPr>
            <a:r>
              <a:rPr lang="he-IL" dirty="0" smtClean="0"/>
              <a:t>תקציב המלגות לקופות החולים אמור לגדול בהדרגה בהתאמה למספר המרפאות החדשות שאמורות להיפתח</a:t>
            </a:r>
          </a:p>
          <a:p>
            <a:pPr>
              <a:buFont typeface="Wingdings" pitchFamily="2" charset="2"/>
              <a:buChar char="q"/>
            </a:pPr>
            <a:endParaRPr lang="he-IL" dirty="0" smtClean="0"/>
          </a:p>
          <a:p>
            <a:pPr lvl="1">
              <a:buFont typeface="+mj-lt"/>
              <a:buAutoNum type="arabicPeriod"/>
            </a:pPr>
            <a:endParaRPr lang="he-IL" dirty="0" smtClean="0"/>
          </a:p>
          <a:p>
            <a:pPr>
              <a:buFont typeface="Wingdings" pitchFamily="2" charset="2"/>
              <a:buChar char="q"/>
            </a:pPr>
            <a:endParaRPr lang="he-IL" dirty="0" smtClean="0"/>
          </a:p>
          <a:p>
            <a:pPr>
              <a:buFont typeface="Wingdings" pitchFamily="2" charset="2"/>
              <a:buChar char="q"/>
            </a:pPr>
            <a:endParaRPr lang="en-US" dirty="0" smtClean="0"/>
          </a:p>
          <a:p>
            <a:pPr lvl="1">
              <a:buFont typeface="+mj-lt"/>
              <a:buAutoNum type="arabicPeriod"/>
            </a:pPr>
            <a:endParaRPr lang="he-IL" dirty="0" smtClean="0"/>
          </a:p>
          <a:p>
            <a:endParaRPr lang="he-IL" dirty="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 calcmode="lin" valueType="num">
                                      <p:cBhvr additive="base">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1"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22" fill="hold">
                            <p:stCondLst>
                              <p:cond delay="2000"/>
                            </p:stCondLst>
                            <p:childTnLst>
                              <p:par>
                                <p:cTn id="23" presetID="2" presetClass="entr" presetSubtype="4" fill="hold" grpId="0" nodeType="after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הקצאת מלגות לקופות החולים כחלק מההיערכות לקראת הרפורמה</a:t>
            </a:r>
            <a:endParaRPr lang="he-IL" dirty="0"/>
          </a:p>
        </p:txBody>
      </p:sp>
      <p:sp>
        <p:nvSpPr>
          <p:cNvPr id="3" name="מציין מיקום תוכן 2"/>
          <p:cNvSpPr>
            <a:spLocks noGrp="1"/>
          </p:cNvSpPr>
          <p:nvPr>
            <p:ph idx="1"/>
          </p:nvPr>
        </p:nvSpPr>
        <p:spPr>
          <a:xfrm>
            <a:off x="216000" y="2052000"/>
            <a:ext cx="8679600" cy="4401336"/>
          </a:xfrm>
        </p:spPr>
        <p:txBody>
          <a:bodyPr/>
          <a:lstStyle/>
          <a:p>
            <a:pPr>
              <a:buFont typeface="Wingdings" pitchFamily="2" charset="2"/>
              <a:buChar char="q"/>
            </a:pPr>
            <a:r>
              <a:rPr lang="he-IL" dirty="0" smtClean="0"/>
              <a:t>משרד הבריאות קיבל תוספת תקציבית של 10 מש"ח למשך שנתיים מהאוצר לצורך הגדלת מספר המלגות בקופות החולים והכשרת מתמחים בפסיכולוגיה. מטרת התוספת: </a:t>
            </a:r>
          </a:p>
          <a:p>
            <a:pPr>
              <a:buNone/>
            </a:pPr>
            <a:endParaRPr lang="he-IL" dirty="0" smtClean="0"/>
          </a:p>
          <a:p>
            <a:pPr lvl="1">
              <a:buFont typeface="+mj-lt"/>
              <a:buAutoNum type="arabicPeriod"/>
            </a:pPr>
            <a:r>
              <a:rPr lang="he-IL" dirty="0" smtClean="0"/>
              <a:t>יצירת עתודת כ"א שתשמש את הקופות בעת הרפורמה </a:t>
            </a:r>
            <a:r>
              <a:rPr lang="he-IL" dirty="0" err="1" smtClean="0"/>
              <a:t>בברה"נ</a:t>
            </a:r>
            <a:r>
              <a:rPr lang="he-IL" dirty="0" smtClean="0"/>
              <a:t> והרחבת השירותים הצפויה</a:t>
            </a:r>
          </a:p>
          <a:p>
            <a:pPr lvl="1">
              <a:buNone/>
            </a:pPr>
            <a:endParaRPr lang="en-US" dirty="0" smtClean="0"/>
          </a:p>
          <a:p>
            <a:pPr lvl="1">
              <a:buFont typeface="+mj-lt"/>
              <a:buAutoNum type="arabicPeriod"/>
            </a:pPr>
            <a:r>
              <a:rPr lang="he-IL" dirty="0" smtClean="0"/>
              <a:t>הגדלת משקל הפסיכולוגים העוברים התמחות בקופ"ח</a:t>
            </a:r>
          </a:p>
          <a:p>
            <a:pPr lvl="1">
              <a:buNone/>
            </a:pPr>
            <a:endParaRPr lang="en-US" dirty="0" smtClean="0"/>
          </a:p>
          <a:p>
            <a:pPr lvl="1">
              <a:buFont typeface="+mj-lt"/>
              <a:buAutoNum type="arabicPeriod"/>
            </a:pPr>
            <a:r>
              <a:rPr lang="he-IL" dirty="0" smtClean="0"/>
              <a:t>הגדלת מספר הפסיכולוגים המתמחים במקצועות ובתחומים הנדרשים: </a:t>
            </a:r>
          </a:p>
          <a:p>
            <a:pPr lvl="1">
              <a:buNone/>
            </a:pPr>
            <a:endParaRPr lang="en-US" dirty="0" smtClean="0"/>
          </a:p>
          <a:p>
            <a:pPr lvl="2"/>
            <a:r>
              <a:rPr lang="he-IL" dirty="0" smtClean="0"/>
              <a:t>הכשרת מתמחים בטיפול בילדים</a:t>
            </a:r>
            <a:endParaRPr lang="en-US" dirty="0" smtClean="0"/>
          </a:p>
          <a:p>
            <a:pPr lvl="2"/>
            <a:r>
              <a:rPr lang="he-IL" dirty="0" smtClean="0"/>
              <a:t>הכשרת מתמחים בפריפריה גיאוגרפית</a:t>
            </a:r>
            <a:endParaRPr lang="en-US" dirty="0" smtClean="0"/>
          </a:p>
          <a:p>
            <a:pPr lvl="2"/>
            <a:r>
              <a:rPr lang="he-IL" dirty="0" smtClean="0"/>
              <a:t>הכשרת מתמחים מהמגזר הערבי והחרדי </a:t>
            </a:r>
            <a:r>
              <a:rPr lang="he-IL" dirty="0" err="1" smtClean="0"/>
              <a:t>וכו</a:t>
            </a:r>
            <a:r>
              <a:rPr lang="he-IL" dirty="0" smtClean="0"/>
              <a:t>'.</a:t>
            </a:r>
          </a:p>
          <a:p>
            <a:pPr>
              <a:buFont typeface="Wingdings" pitchFamily="2" charset="2"/>
              <a:buChar char="q"/>
            </a:pPr>
            <a:endParaRPr lang="he-IL" dirty="0" smtClean="0"/>
          </a:p>
          <a:p>
            <a:pPr>
              <a:buFont typeface="Wingdings" pitchFamily="2" charset="2"/>
              <a:buChar char="q"/>
            </a:pPr>
            <a:endParaRPr lang="en-US" dirty="0" smtClean="0"/>
          </a:p>
          <a:p>
            <a:pPr lvl="1">
              <a:buFont typeface="+mj-lt"/>
              <a:buAutoNum type="arabicPeriod"/>
            </a:pPr>
            <a:endParaRPr lang="he-IL" dirty="0" smtClean="0"/>
          </a:p>
          <a:p>
            <a:endParaRPr lang="he-IL" dirty="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הקצאת מלגות לקופות החולים כחלק מההיערכות לקראת הרפורמה</a:t>
            </a:r>
            <a:endParaRPr lang="he-IL" dirty="0"/>
          </a:p>
        </p:txBody>
      </p:sp>
      <p:sp>
        <p:nvSpPr>
          <p:cNvPr id="3" name="מציין מיקום תוכן 2"/>
          <p:cNvSpPr>
            <a:spLocks noGrp="1"/>
          </p:cNvSpPr>
          <p:nvPr>
            <p:ph idx="1"/>
          </p:nvPr>
        </p:nvSpPr>
        <p:spPr/>
        <p:txBody>
          <a:bodyPr/>
          <a:lstStyle/>
          <a:p>
            <a:r>
              <a:rPr lang="he-IL" dirty="0" smtClean="0"/>
              <a:t>ע"פ תשתיות ההדרכה הקיימות כיום בקופות החולים ניתן להכשיר כ-160 מתמחים בשנה אחת בחצי משרה.</a:t>
            </a:r>
          </a:p>
          <a:p>
            <a:pPr>
              <a:buNone/>
            </a:pPr>
            <a:endParaRPr lang="en-US" dirty="0" smtClean="0"/>
          </a:p>
          <a:p>
            <a:r>
              <a:rPr lang="he-IL" dirty="0" smtClean="0"/>
              <a:t>נכון לתחילת 2014 מועסקים בקופ"ח 133 מתמחים במימון משרד הבריאות. רובם ככולם בקופ"ח כללית.</a:t>
            </a:r>
          </a:p>
          <a:p>
            <a:endParaRPr lang="en-US" dirty="0" smtClean="0"/>
          </a:p>
          <a:p>
            <a:r>
              <a:rPr lang="he-IL" dirty="0" smtClean="0"/>
              <a:t>אנו נמצאים כיום בבחינת המודל להתקשרות עם קופות החולים.</a:t>
            </a:r>
            <a:endParaRPr lang="he-IL" dirty="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הקצאת מלגות לקופות החולים כחלק מההיערכות לקראת הרפורמה</a:t>
            </a:r>
            <a:endParaRPr lang="he-IL" dirty="0"/>
          </a:p>
        </p:txBody>
      </p:sp>
      <p:sp>
        <p:nvSpPr>
          <p:cNvPr id="3" name="מציין מיקום תוכן 2"/>
          <p:cNvSpPr>
            <a:spLocks noGrp="1"/>
          </p:cNvSpPr>
          <p:nvPr>
            <p:ph idx="1"/>
          </p:nvPr>
        </p:nvSpPr>
        <p:spPr/>
        <p:txBody>
          <a:bodyPr/>
          <a:lstStyle/>
          <a:p>
            <a:r>
              <a:rPr lang="he-IL" dirty="0" smtClean="0"/>
              <a:t>עם ההערכות לקראת הרפורמה ולאור המקום שקופות החולים עומדות לתפוס בהכשרת מתמחים - יהיה צורך בחשיבה מחודשת על תהליכי ההתמחות ועל כללי ההכרה במוסדות. </a:t>
            </a:r>
          </a:p>
          <a:p>
            <a:endParaRPr lang="he-IL" dirty="0" smtClean="0"/>
          </a:p>
          <a:p>
            <a:r>
              <a:rPr lang="he-IL" dirty="0" smtClean="0"/>
              <a:t>הועדה המקצועית לפסיכולוגיה קלינית כבר יושבת על המדוכה ותקיים דיונים עם נציגי הקופות. קופ"ח כללית וקופ"ח מאוחדת כבר יצרו עמנו קשר בבקשה לדון על תהליך ההכרה במוסדות.</a:t>
            </a:r>
            <a:endParaRPr lang="he-IL" dirty="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endParaRPr lang="he-IL"/>
          </a:p>
        </p:txBody>
      </p:sp>
      <p:sp>
        <p:nvSpPr>
          <p:cNvPr id="3" name="מציין מיקום תוכן 2"/>
          <p:cNvSpPr>
            <a:spLocks noGrp="1"/>
          </p:cNvSpPr>
          <p:nvPr>
            <p:ph idx="1"/>
          </p:nvPr>
        </p:nvSpPr>
        <p:spPr>
          <a:xfrm>
            <a:off x="179512" y="2276872"/>
            <a:ext cx="8679600" cy="4234520"/>
          </a:xfrm>
        </p:spPr>
        <p:txBody>
          <a:bodyPr/>
          <a:lstStyle/>
          <a:p>
            <a:pPr>
              <a:lnSpc>
                <a:spcPct val="150000"/>
              </a:lnSpc>
            </a:pPr>
            <a:r>
              <a:rPr lang="he-IL" dirty="0" smtClean="0"/>
              <a:t>אנו מקדמים תהליכים אלו בברכה רבה, שכן אנו נמצאים בנקודת שינוי ואני תקווה כי נצליח ונשכיל למנף נקודה זו לטובת ציבור הפסיכולוגים בכלל ולטובת ציבור המתמחים בפרט ומי שירוויחו בסופו של דבר מן התהליך יהיה הציבור שירוויח משרותיו  של פסיכולוג מוכשר ומיומן. </a:t>
            </a:r>
            <a:endParaRPr lang="en-US" dirty="0"/>
          </a:p>
        </p:txBody>
      </p:sp>
      <p:sp>
        <p:nvSpPr>
          <p:cNvPr id="4" name="כותרת 1"/>
          <p:cNvSpPr txBox="1">
            <a:spLocks/>
          </p:cNvSpPr>
          <p:nvPr/>
        </p:nvSpPr>
        <p:spPr bwMode="auto">
          <a:xfrm>
            <a:off x="179512" y="6165304"/>
            <a:ext cx="2952328" cy="43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rmAutofit fontScale="97500" lnSpcReduction="10000"/>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kumimoji="0" lang="he-IL" sz="2400" b="1" i="0" u="none" strike="noStrike" kern="1200" cap="none" spc="0" normalizeH="0" baseline="0" noProof="0" dirty="0" smtClean="0">
                <a:ln>
                  <a:noFill/>
                </a:ln>
                <a:solidFill>
                  <a:srgbClr val="000066"/>
                </a:solidFill>
                <a:effectLst/>
                <a:uLnTx/>
                <a:uFillTx/>
                <a:latin typeface="+mj-lt"/>
                <a:ea typeface="+mj-ea"/>
                <a:cs typeface="+mn-cs"/>
              </a:rPr>
              <a:t>מערך הפסיכולוגיה</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תודה</a:t>
            </a:r>
            <a:endParaRPr lang="he-IL" dirty="0"/>
          </a:p>
        </p:txBody>
      </p:sp>
      <p:sp>
        <p:nvSpPr>
          <p:cNvPr id="3" name="כותרת משנה 2"/>
          <p:cNvSpPr>
            <a:spLocks noGrp="1"/>
          </p:cNvSpPr>
          <p:nvPr>
            <p:ph type="subTitle" idx="1"/>
          </p:nvPr>
        </p:nvSpPr>
        <p:spPr/>
        <p:txBody>
          <a:bodyPr/>
          <a:lstStyle/>
          <a:p>
            <a:r>
              <a:rPr lang="he-IL" dirty="0" smtClean="0"/>
              <a:t>מערך פסיכולוגיה</a:t>
            </a:r>
            <a:endParaRPr lang="he-IL" dirty="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משרד הבריאות">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משרד הבריאות" id="{E213B6D7-F6CF-433D-9FAB-4B52F527CC2A}" vid="{8748ACB8-00AA-4DE8-872A-1E4E75954BC2}"/>
    </a:ext>
  </a:extLst>
</a:theme>
</file>

<file path=ppt/theme/theme2.xml><?xml version="1.0" encoding="utf-8"?>
<a:theme xmlns:a="http://schemas.openxmlformats.org/drawingml/2006/main" name="מערך פסיכולוגיה">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מערך פסיכולוגיה" id="{F621D4F1-7384-48ED-8559-FC16683B7F7D}" vid="{ADA6EAE3-5621-4B30-BEDB-DBF0BB897A13}"/>
    </a:ext>
  </a:extLst>
</a:theme>
</file>

<file path=ppt/theme/theme3.xml><?xml version="1.0" encoding="utf-8"?>
<a:theme xmlns:a="http://schemas.openxmlformats.org/drawingml/2006/main" name="1_ערכת נושא מצגת משרדית רקע בהיר">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ערכת נושא מצגת משרדית רקע בהיר">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חוק הפסיכולוגים</Template>
  <TotalTime>2898</TotalTime>
  <Words>345</Words>
  <Application>Microsoft Office PowerPoint</Application>
  <PresentationFormat>‫הצגה על המסך (4:3)</PresentationFormat>
  <Paragraphs>51</Paragraphs>
  <Slides>7</Slides>
  <Notes>0</Notes>
  <HiddenSlides>0</HiddenSlides>
  <MMClips>0</MMClips>
  <ScaleCrop>false</ScaleCrop>
  <HeadingPairs>
    <vt:vector size="4" baseType="variant">
      <vt:variant>
        <vt:lpstr>ערכת נושא</vt:lpstr>
      </vt:variant>
      <vt:variant>
        <vt:i4>4</vt:i4>
      </vt:variant>
      <vt:variant>
        <vt:lpstr>כותרות שקופיות</vt:lpstr>
      </vt:variant>
      <vt:variant>
        <vt:i4>7</vt:i4>
      </vt:variant>
    </vt:vector>
  </HeadingPairs>
  <TitlesOfParts>
    <vt:vector size="11" baseType="lpstr">
      <vt:lpstr>משרד הבריאות</vt:lpstr>
      <vt:lpstr>מערך פסיכולוגיה</vt:lpstr>
      <vt:lpstr>1_ערכת נושא מצגת משרדית רקע בהיר</vt:lpstr>
      <vt:lpstr>2_ערכת נושא מצגת משרדית רקע בהיר</vt:lpstr>
      <vt:lpstr>הקצאת מלגות לקופות החולים כחלק מההיערכות לקראת הרפורמה</vt:lpstr>
      <vt:lpstr>הקצאת מלגות לקופות החולים כחלק מההיערכות לקראת הרפורמה</vt:lpstr>
      <vt:lpstr>הקצאת מלגות לקופות החולים כחלק מההיערכות לקראת הרפורמה</vt:lpstr>
      <vt:lpstr>הקצאת מלגות לקופות החולים כחלק מההיערכות לקראת הרפורמה</vt:lpstr>
      <vt:lpstr>הקצאת מלגות לקופות החולים כחלק מההיערכות לקראת הרפורמה</vt:lpstr>
      <vt:lpstr>שקופית 6</vt:lpstr>
      <vt:lpstr>תודה</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מערך פסיכולוגיה</dc:title>
  <dc:creator>יובל בלינקי</dc:creator>
  <cp:lastModifiedBy>הילה</cp:lastModifiedBy>
  <cp:revision>174</cp:revision>
  <dcterms:created xsi:type="dcterms:W3CDTF">2014-06-17T10:54:33Z</dcterms:created>
  <dcterms:modified xsi:type="dcterms:W3CDTF">2014-07-10T15:46:47Z</dcterms:modified>
</cp:coreProperties>
</file>