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67" r:id="rId2"/>
    <p:sldMasterId id="2147483674" r:id="rId3"/>
    <p:sldMasterId id="2147483679" r:id="rId4"/>
  </p:sldMasterIdLst>
  <p:notesMasterIdLst>
    <p:notesMasterId r:id="rId24"/>
  </p:notesMasterIdLst>
  <p:sldIdLst>
    <p:sldId id="331" r:id="rId5"/>
    <p:sldId id="329" r:id="rId6"/>
    <p:sldId id="330" r:id="rId7"/>
    <p:sldId id="345" r:id="rId8"/>
    <p:sldId id="332" r:id="rId9"/>
    <p:sldId id="333" r:id="rId10"/>
    <p:sldId id="334" r:id="rId11"/>
    <p:sldId id="346" r:id="rId12"/>
    <p:sldId id="335" r:id="rId13"/>
    <p:sldId id="336" r:id="rId14"/>
    <p:sldId id="337" r:id="rId15"/>
    <p:sldId id="338" r:id="rId16"/>
    <p:sldId id="339" r:id="rId17"/>
    <p:sldId id="340" r:id="rId18"/>
    <p:sldId id="347" r:id="rId19"/>
    <p:sldId id="341" r:id="rId20"/>
    <p:sldId id="342" r:id="rId21"/>
    <p:sldId id="343" r:id="rId22"/>
    <p:sldId id="344" r:id="rId23"/>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5252" autoAdjust="0"/>
    <p:restoredTop sz="94696" autoAdjust="0"/>
  </p:normalViewPr>
  <p:slideViewPr>
    <p:cSldViewPr>
      <p:cViewPr>
        <p:scale>
          <a:sx n="80" d="100"/>
          <a:sy n="80" d="100"/>
        </p:scale>
        <p:origin x="-894" y="75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226" y="0"/>
    </p:cViewPr>
  </p:sorterViewPr>
  <p:notesViewPr>
    <p:cSldViewPr>
      <p:cViewPr varScale="1">
        <p:scale>
          <a:sx n="56" d="100"/>
          <a:sy n="56" d="100"/>
        </p:scale>
        <p:origin x="-2826"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C2D941C-268A-4F7C-9E4A-0EF73241A114}" type="datetimeFigureOut">
              <a:rPr lang="he-IL" smtClean="0"/>
              <a:pPr/>
              <a:t>י"ב/תמוז/תשע"ד</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70DA6D7-E7E9-44B8-AE4F-DBE1E373AF0B}" type="slidenum">
              <a:rPr lang="he-IL" smtClean="0"/>
              <a:pPr/>
              <a:t>‹#›</a:t>
            </a:fld>
            <a:endParaRPr lang="he-IL"/>
          </a:p>
        </p:txBody>
      </p:sp>
    </p:spTree>
    <p:extLst>
      <p:ext uri="{BB962C8B-B14F-4D97-AF65-F5344CB8AC3E}">
        <p14:creationId xmlns:p14="http://schemas.microsoft.com/office/powerpoint/2010/main" xmlns="" val="389611301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שער">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31646"/>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411560" y="4534272"/>
            <a:ext cx="6400800" cy="766936"/>
          </a:xfrm>
        </p:spPr>
        <p:txBody>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516563"/>
            <a:ext cx="2895600" cy="365125"/>
          </a:xfrm>
          <a:prstGeom prst="rect">
            <a:avLst/>
          </a:prstGeom>
        </p:spPr>
        <p:txBody>
          <a:bodyPr/>
          <a:lstStyle>
            <a:lvl1pPr algn="ctr">
              <a:defRPr b="1">
                <a:solidFill>
                  <a:srgbClr val="000066"/>
                </a:solidFill>
                <a:cs typeface="Arial" charset="0"/>
              </a:defRPr>
            </a:lvl1pPr>
          </a:lstStyle>
          <a:p>
            <a:endParaRPr lang="he-IL"/>
          </a:p>
        </p:txBody>
      </p:sp>
    </p:spTree>
    <p:extLst>
      <p:ext uri="{BB962C8B-B14F-4D97-AF65-F5344CB8AC3E}">
        <p14:creationId xmlns:p14="http://schemas.microsoft.com/office/powerpoint/2010/main" xmlns="" val="291671499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16000" y="1368000"/>
            <a:ext cx="8679600" cy="439200"/>
          </a:xfrm>
        </p:spPr>
        <p:txBody>
          <a:bodyPr rtlCol="1">
            <a:normAutofit/>
          </a:bodyPr>
          <a:lstStyle>
            <a:lvl1pPr algn="r" defTabSz="914400" rtl="1" eaLnBrk="1" latinLnBrk="0" hangingPunct="1">
              <a:spcBef>
                <a:spcPct val="0"/>
              </a:spcBef>
              <a:buNone/>
              <a:defRPr lang="he-IL" sz="2400" b="1" kern="1200" dirty="0">
                <a:solidFill>
                  <a:srgbClr val="000066"/>
                </a:solidFill>
                <a:latin typeface="+mj-lt"/>
                <a:ea typeface="+mj-ea"/>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216000" y="2052000"/>
            <a:ext cx="8679600" cy="4234520"/>
          </a:xfrm>
        </p:spPr>
        <p:txBody>
          <a:bodyPr>
            <a:normAutofit/>
          </a:bodyPr>
          <a:lstStyle>
            <a:lvl1pPr>
              <a:defRPr sz="1800" b="1">
                <a:solidFill>
                  <a:srgbClr val="000066"/>
                </a:solidFill>
              </a:defRPr>
            </a:lvl1pPr>
            <a:lvl2pPr>
              <a:defRPr sz="1800" b="0">
                <a:solidFill>
                  <a:srgbClr val="000066"/>
                </a:solidFill>
              </a:defRPr>
            </a:lvl2pPr>
            <a:lvl3pPr>
              <a:defRPr sz="1800" b="0">
                <a:solidFill>
                  <a:srgbClr val="000066"/>
                </a:solidFill>
              </a:defRPr>
            </a:lvl3pPr>
            <a:lvl4pPr>
              <a:defRPr sz="1800" b="0">
                <a:solidFill>
                  <a:srgbClr val="000066"/>
                </a:solidFill>
              </a:defRPr>
            </a:lvl4pPr>
            <a:lvl5pPr>
              <a:defRPr sz="1800" b="0">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rgbClr val="000066"/>
                </a:solidFill>
                <a:cs typeface="Arial" charset="0"/>
              </a:defRPr>
            </a:lvl1pPr>
          </a:lstStyle>
          <a:p>
            <a:pPr>
              <a:defRPr/>
            </a:pPr>
            <a:r>
              <a:rPr lang="he-IL"/>
              <a:t>מערך פסיכולוגיה </a:t>
            </a:r>
          </a:p>
        </p:txBody>
      </p:sp>
    </p:spTree>
    <p:extLst>
      <p:ext uri="{BB962C8B-B14F-4D97-AF65-F5344CB8AC3E}">
        <p14:creationId xmlns:p14="http://schemas.microsoft.com/office/powerpoint/2010/main" xmlns="" val="3610038601"/>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כותרת ותוכן - ללא שם היחידה">
    <p:spTree>
      <p:nvGrpSpPr>
        <p:cNvPr id="1" name=""/>
        <p:cNvGrpSpPr/>
        <p:nvPr/>
      </p:nvGrpSpPr>
      <p:grpSpPr>
        <a:xfrm>
          <a:off x="0" y="0"/>
          <a:ext cx="0" cy="0"/>
          <a:chOff x="0" y="0"/>
          <a:chExt cx="0" cy="0"/>
        </a:xfrm>
      </p:grpSpPr>
      <p:sp>
        <p:nvSpPr>
          <p:cNvPr id="6" name="Title 1"/>
          <p:cNvSpPr>
            <a:spLocks noGrp="1"/>
          </p:cNvSpPr>
          <p:nvPr>
            <p:ph type="title"/>
          </p:nvPr>
        </p:nvSpPr>
        <p:spPr>
          <a:xfrm>
            <a:off x="216000" y="1368000"/>
            <a:ext cx="8679600" cy="439200"/>
          </a:xfrm>
        </p:spPr>
        <p:txBody>
          <a:bodyPr rtlCol="1">
            <a:normAutofit/>
          </a:bodyPr>
          <a:lstStyle>
            <a:lvl1pPr algn="r" defTabSz="914400" rtl="1" eaLnBrk="1" latinLnBrk="0" hangingPunct="1">
              <a:spcBef>
                <a:spcPct val="0"/>
              </a:spcBef>
              <a:buNone/>
              <a:defRPr lang="he-IL" sz="2400" b="1" kern="1200" dirty="0">
                <a:solidFill>
                  <a:srgbClr val="000066"/>
                </a:solidFill>
                <a:latin typeface="+mj-lt"/>
                <a:ea typeface="+mj-ea"/>
                <a:cs typeface="+mn-cs"/>
              </a:defRPr>
            </a:lvl1pPr>
          </a:lstStyle>
          <a:p>
            <a:r>
              <a:rPr lang="he-IL" smtClean="0"/>
              <a:t>לחץ כדי לערוך סגנון כותרת של תבנית בסיס</a:t>
            </a:r>
            <a:endParaRPr lang="he-IL" dirty="0"/>
          </a:p>
        </p:txBody>
      </p:sp>
      <p:sp>
        <p:nvSpPr>
          <p:cNvPr id="7" name="Content Placeholder 2"/>
          <p:cNvSpPr>
            <a:spLocks noGrp="1"/>
          </p:cNvSpPr>
          <p:nvPr>
            <p:ph idx="1"/>
          </p:nvPr>
        </p:nvSpPr>
        <p:spPr>
          <a:xfrm>
            <a:off x="216000" y="2052000"/>
            <a:ext cx="8679600" cy="4234520"/>
          </a:xfrm>
        </p:spPr>
        <p:txBody>
          <a:bodyPr>
            <a:normAutofit/>
          </a:bodyPr>
          <a:lstStyle>
            <a:lvl1pPr>
              <a:defRPr sz="1800" b="1">
                <a:solidFill>
                  <a:srgbClr val="000066"/>
                </a:solidFill>
              </a:defRPr>
            </a:lvl1pPr>
            <a:lvl2pPr>
              <a:defRPr sz="1800" b="0">
                <a:solidFill>
                  <a:srgbClr val="000066"/>
                </a:solidFill>
              </a:defRPr>
            </a:lvl2pPr>
            <a:lvl3pPr>
              <a:defRPr sz="1800" b="0">
                <a:solidFill>
                  <a:srgbClr val="000066"/>
                </a:solidFill>
              </a:defRPr>
            </a:lvl3pPr>
            <a:lvl4pPr>
              <a:defRPr sz="1800" b="0">
                <a:solidFill>
                  <a:srgbClr val="000066"/>
                </a:solidFill>
              </a:defRPr>
            </a:lvl4pPr>
            <a:lvl5pPr>
              <a:defRPr sz="1800" b="0">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chemeClr val="bg1"/>
                </a:solidFill>
                <a:cs typeface="Arial" charset="0"/>
              </a:defRPr>
            </a:lvl1pPr>
          </a:lstStyle>
          <a:p>
            <a:pPr>
              <a:defRPr/>
            </a:pPr>
            <a:r>
              <a:rPr lang="he-IL"/>
              <a:t>מערך פסיכולוגיה </a:t>
            </a:r>
          </a:p>
        </p:txBody>
      </p:sp>
    </p:spTree>
    <p:extLst>
      <p:ext uri="{BB962C8B-B14F-4D97-AF65-F5344CB8AC3E}">
        <p14:creationId xmlns:p14="http://schemas.microsoft.com/office/powerpoint/2010/main" xmlns="" val="4144138468"/>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457200" y="6356350"/>
            <a:ext cx="2133600" cy="365125"/>
          </a:xfrm>
          <a:prstGeom prst="rect">
            <a:avLst/>
          </a:prstGeom>
        </p:spPr>
        <p:txBody>
          <a:bodyPr/>
          <a:lstStyle>
            <a:lvl1pPr>
              <a:defRPr>
                <a:cs typeface="Arial" charset="0"/>
              </a:defRPr>
            </a:lvl1pPr>
          </a:lstStyle>
          <a:p>
            <a:pPr>
              <a:defRPr/>
            </a:pPr>
            <a:endParaRPr lang="he-IL"/>
          </a:p>
        </p:txBody>
      </p:sp>
      <p:sp>
        <p:nvSpPr>
          <p:cNvPr id="3" name="מציין מיקום של כותרת תחתונה 2"/>
          <p:cNvSpPr>
            <a:spLocks noGrp="1"/>
          </p:cNvSpPr>
          <p:nvPr>
            <p:ph type="ftr" sz="quarter" idx="11"/>
          </p:nvPr>
        </p:nvSpPr>
        <p:spPr>
          <a:xfrm>
            <a:off x="2667000" y="6356350"/>
            <a:ext cx="3352800" cy="365125"/>
          </a:xfrm>
          <a:prstGeom prst="rect">
            <a:avLst/>
          </a:prstGeom>
        </p:spPr>
        <p:txBody>
          <a:bodyPr/>
          <a:lstStyle>
            <a:lvl1pPr>
              <a:defRPr>
                <a:cs typeface="Arial" charset="0"/>
              </a:defRPr>
            </a:lvl1pPr>
          </a:lstStyle>
          <a:p>
            <a:pPr>
              <a:defRPr/>
            </a:pPr>
            <a:r>
              <a:rPr lang="he-IL"/>
              <a:t>מערך פסיכולוגיה </a:t>
            </a:r>
          </a:p>
        </p:txBody>
      </p:sp>
      <p:sp>
        <p:nvSpPr>
          <p:cNvPr id="4" name="מציין מיקום של מספר שקופית 3"/>
          <p:cNvSpPr>
            <a:spLocks noGrp="1"/>
          </p:cNvSpPr>
          <p:nvPr>
            <p:ph type="sldNum" sz="quarter" idx="12"/>
          </p:nvPr>
        </p:nvSpPr>
        <p:spPr>
          <a:xfrm>
            <a:off x="7924800" y="6356350"/>
            <a:ext cx="762000" cy="365125"/>
          </a:xfrm>
          <a:prstGeom prst="rect">
            <a:avLst/>
          </a:prstGeom>
        </p:spPr>
        <p:txBody>
          <a:bodyPr/>
          <a:lstStyle>
            <a:lvl1pPr>
              <a:defRPr>
                <a:cs typeface="Arial" charset="0"/>
              </a:defRPr>
            </a:lvl1pPr>
          </a:lstStyle>
          <a:p>
            <a:pPr>
              <a:defRPr/>
            </a:pPr>
            <a:fld id="{F35E0778-8502-4FBC-A9AA-89289329FBB8}" type="slidenum">
              <a:rPr lang="he-IL"/>
              <a:pPr>
                <a:defRPr/>
              </a:pPr>
              <a:t>‹#›</a:t>
            </a:fld>
            <a:endParaRPr lang="he-IL"/>
          </a:p>
        </p:txBody>
      </p:sp>
    </p:spTree>
    <p:extLst>
      <p:ext uri="{BB962C8B-B14F-4D97-AF65-F5344CB8AC3E}">
        <p14:creationId xmlns:p14="http://schemas.microsoft.com/office/powerpoint/2010/main" xmlns="" val="1261875109"/>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שקופית שער">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31646"/>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411560" y="4534272"/>
            <a:ext cx="6400800" cy="766936"/>
          </a:xfrm>
        </p:spPr>
        <p:txBody>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516563"/>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159192147"/>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שקופית שער - עם שם היחידה">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4140200" y="1628775"/>
            <a:ext cx="2952750" cy="38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he-IL" sz="1900">
                <a:solidFill>
                  <a:srgbClr val="FFFFFF"/>
                </a:solidFill>
              </a:rPr>
              <a:t>אגף תכנון, תקצוב ותמחור</a:t>
            </a:r>
          </a:p>
        </p:txBody>
      </p:sp>
      <p:sp>
        <p:nvSpPr>
          <p:cNvPr id="2" name="Title 1"/>
          <p:cNvSpPr>
            <a:spLocks noGrp="1"/>
          </p:cNvSpPr>
          <p:nvPr>
            <p:ph type="ctrTitle"/>
          </p:nvPr>
        </p:nvSpPr>
        <p:spPr>
          <a:xfrm>
            <a:off x="685800" y="3140976"/>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371600" y="4869160"/>
            <a:ext cx="6400800" cy="766936"/>
          </a:xfrm>
        </p:spPr>
        <p:txBody>
          <a:bodyPr>
            <a:normAutofit/>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5" name="Footer Placeholder 4"/>
          <p:cNvSpPr>
            <a:spLocks noGrp="1"/>
          </p:cNvSpPr>
          <p:nvPr>
            <p:ph type="ftr" sz="quarter" idx="10"/>
          </p:nvPr>
        </p:nvSpPr>
        <p:spPr>
          <a:xfrm>
            <a:off x="3132138" y="5876925"/>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3714070861"/>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כותרת ותוכן">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85750" y="6407150"/>
            <a:ext cx="2071688"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l" eaLnBrk="1" hangingPunct="1"/>
            <a:r>
              <a:rPr lang="he-IL" sz="1400">
                <a:solidFill>
                  <a:srgbClr val="000066"/>
                </a:solidFill>
              </a:rPr>
              <a:t>אגף תכנון, תקצוב ותמחור</a:t>
            </a:r>
          </a:p>
        </p:txBody>
      </p:sp>
      <p:sp>
        <p:nvSpPr>
          <p:cNvPr id="2" name="Title 1"/>
          <p:cNvSpPr>
            <a:spLocks noGrp="1"/>
          </p:cNvSpPr>
          <p:nvPr>
            <p:ph type="title"/>
          </p:nvPr>
        </p:nvSpPr>
        <p:spPr>
          <a:xfrm>
            <a:off x="457200" y="1412776"/>
            <a:ext cx="8229600" cy="864096"/>
          </a:xfrm>
        </p:spPr>
        <p:txBody>
          <a:bodyPr>
            <a:normAutofit/>
          </a:bodyPr>
          <a:lstStyle>
            <a:lvl1pPr algn="r">
              <a:defRPr sz="3200" b="1">
                <a:solidFill>
                  <a:srgbClr val="000066"/>
                </a:solidFill>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457200" y="2420888"/>
            <a:ext cx="8229600" cy="3816424"/>
          </a:xfrm>
        </p:spPr>
        <p:txBody>
          <a:bodyPr/>
          <a:lstStyle>
            <a:lvl1pPr>
              <a:defRPr sz="2400">
                <a:solidFill>
                  <a:srgbClr val="000066"/>
                </a:solidFill>
              </a:defRPr>
            </a:lvl1pPr>
            <a:lvl2pPr>
              <a:defRPr sz="2000" b="1">
                <a:solidFill>
                  <a:srgbClr val="000066"/>
                </a:solidFill>
              </a:defRPr>
            </a:lvl2pPr>
            <a:lvl3pPr>
              <a:defRPr sz="2000" b="1">
                <a:solidFill>
                  <a:srgbClr val="000066"/>
                </a:solidFill>
              </a:defRPr>
            </a:lvl3pPr>
            <a:lvl4pPr>
              <a:defRPr b="1">
                <a:solidFill>
                  <a:srgbClr val="000066"/>
                </a:solidFill>
              </a:defRPr>
            </a:lvl4pPr>
            <a:lvl5pPr>
              <a:defRPr b="1">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5"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901331441"/>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כותרת ותוכן - ללא שם היחידה">
    <p:spTree>
      <p:nvGrpSpPr>
        <p:cNvPr id="1" name=""/>
        <p:cNvGrpSpPr/>
        <p:nvPr/>
      </p:nvGrpSpPr>
      <p:grpSpPr>
        <a:xfrm>
          <a:off x="0" y="0"/>
          <a:ext cx="0" cy="0"/>
          <a:chOff x="0" y="0"/>
          <a:chExt cx="0" cy="0"/>
        </a:xfrm>
      </p:grpSpPr>
      <p:sp>
        <p:nvSpPr>
          <p:cNvPr id="2" name="Title 1"/>
          <p:cNvSpPr>
            <a:spLocks noGrp="1"/>
          </p:cNvSpPr>
          <p:nvPr>
            <p:ph type="title"/>
          </p:nvPr>
        </p:nvSpPr>
        <p:spPr>
          <a:xfrm>
            <a:off x="457200" y="1484784"/>
            <a:ext cx="8229600" cy="864096"/>
          </a:xfrm>
        </p:spPr>
        <p:txBody>
          <a:bodyPr>
            <a:normAutofit/>
          </a:bodyPr>
          <a:lstStyle>
            <a:lvl1pPr algn="r">
              <a:defRPr sz="3200" b="1">
                <a:solidFill>
                  <a:srgbClr val="000066"/>
                </a:solidFill>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457200" y="2492896"/>
            <a:ext cx="8229600" cy="3816424"/>
          </a:xfrm>
        </p:spPr>
        <p:txBody>
          <a:bodyPr/>
          <a:lstStyle>
            <a:lvl1pPr>
              <a:defRPr sz="2400">
                <a:solidFill>
                  <a:srgbClr val="000066"/>
                </a:solidFill>
              </a:defRPr>
            </a:lvl1pPr>
            <a:lvl2pPr>
              <a:defRPr sz="2000" b="1">
                <a:solidFill>
                  <a:srgbClr val="000066"/>
                </a:solidFill>
              </a:defRPr>
            </a:lvl2pPr>
            <a:lvl3pPr>
              <a:defRPr sz="2000" b="1">
                <a:solidFill>
                  <a:srgbClr val="000066"/>
                </a:solidFill>
              </a:defRPr>
            </a:lvl3pPr>
            <a:lvl4pPr>
              <a:defRPr b="1">
                <a:solidFill>
                  <a:srgbClr val="000066"/>
                </a:solidFill>
              </a:defRPr>
            </a:lvl4pPr>
            <a:lvl5pPr>
              <a:defRPr b="1">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prstClr val="white"/>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2521077624"/>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שקופית שער">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31646"/>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411560" y="4534272"/>
            <a:ext cx="6400800" cy="766936"/>
          </a:xfrm>
        </p:spPr>
        <p:txBody>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516563"/>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420994076"/>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1_שקופית שער - עם שם היחידה">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4140200" y="1628775"/>
            <a:ext cx="2952750" cy="384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he-IL" sz="1900">
                <a:solidFill>
                  <a:srgbClr val="FFFFFF"/>
                </a:solidFill>
              </a:rPr>
              <a:t>אגף תכנון, תקצוב ותמחור</a:t>
            </a:r>
          </a:p>
        </p:txBody>
      </p:sp>
      <p:sp>
        <p:nvSpPr>
          <p:cNvPr id="2" name="Title 1"/>
          <p:cNvSpPr>
            <a:spLocks noGrp="1"/>
          </p:cNvSpPr>
          <p:nvPr>
            <p:ph type="ctrTitle"/>
          </p:nvPr>
        </p:nvSpPr>
        <p:spPr>
          <a:xfrm>
            <a:off x="685800" y="3140976"/>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371600" y="4869160"/>
            <a:ext cx="6400800" cy="766936"/>
          </a:xfrm>
        </p:spPr>
        <p:txBody>
          <a:bodyPr>
            <a:normAutofit/>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5" name="Footer Placeholder 4"/>
          <p:cNvSpPr>
            <a:spLocks noGrp="1"/>
          </p:cNvSpPr>
          <p:nvPr>
            <p:ph type="ftr" sz="quarter" idx="10"/>
          </p:nvPr>
        </p:nvSpPr>
        <p:spPr>
          <a:xfrm>
            <a:off x="3132138" y="5876925"/>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2328431338"/>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כותרת ותוכן">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85750" y="6407150"/>
            <a:ext cx="2071688"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l" eaLnBrk="1" hangingPunct="1"/>
            <a:r>
              <a:rPr lang="he-IL" sz="1400">
                <a:solidFill>
                  <a:srgbClr val="000066"/>
                </a:solidFill>
              </a:rPr>
              <a:t>אגף תכנון, תקצוב ותמחור</a:t>
            </a:r>
          </a:p>
        </p:txBody>
      </p:sp>
      <p:sp>
        <p:nvSpPr>
          <p:cNvPr id="2" name="Title 1"/>
          <p:cNvSpPr>
            <a:spLocks noGrp="1"/>
          </p:cNvSpPr>
          <p:nvPr>
            <p:ph type="title"/>
          </p:nvPr>
        </p:nvSpPr>
        <p:spPr>
          <a:xfrm>
            <a:off x="457200" y="1412776"/>
            <a:ext cx="8229600" cy="864096"/>
          </a:xfrm>
        </p:spPr>
        <p:txBody>
          <a:bodyPr>
            <a:normAutofit/>
          </a:bodyPr>
          <a:lstStyle>
            <a:lvl1pPr algn="r">
              <a:defRPr sz="3200" b="1">
                <a:solidFill>
                  <a:srgbClr val="000066"/>
                </a:solidFill>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457200" y="2420888"/>
            <a:ext cx="8229600" cy="3816424"/>
          </a:xfrm>
        </p:spPr>
        <p:txBody>
          <a:bodyPr/>
          <a:lstStyle>
            <a:lvl1pPr>
              <a:defRPr sz="2400">
                <a:solidFill>
                  <a:srgbClr val="000066"/>
                </a:solidFill>
              </a:defRPr>
            </a:lvl1pPr>
            <a:lvl2pPr>
              <a:defRPr sz="2000" b="1">
                <a:solidFill>
                  <a:srgbClr val="000066"/>
                </a:solidFill>
              </a:defRPr>
            </a:lvl2pPr>
            <a:lvl3pPr>
              <a:defRPr sz="2000" b="1">
                <a:solidFill>
                  <a:srgbClr val="000066"/>
                </a:solidFill>
              </a:defRPr>
            </a:lvl3pPr>
            <a:lvl4pPr>
              <a:defRPr b="1">
                <a:solidFill>
                  <a:srgbClr val="000066"/>
                </a:solidFill>
              </a:defRPr>
            </a:lvl4pPr>
            <a:lvl5pPr>
              <a:defRPr b="1">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5"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rgbClr val="000066"/>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170697946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שקופית שער - עם שם היחידה">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40975"/>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371600" y="4869160"/>
            <a:ext cx="6400800" cy="766936"/>
          </a:xfrm>
        </p:spPr>
        <p:txBody>
          <a:bodyPr>
            <a:normAutofit/>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876925"/>
            <a:ext cx="2895600" cy="365125"/>
          </a:xfrm>
          <a:prstGeom prst="rect">
            <a:avLst/>
          </a:prstGeom>
        </p:spPr>
        <p:txBody>
          <a:bodyPr/>
          <a:lstStyle>
            <a:lvl1pPr algn="ctr">
              <a:defRPr b="1">
                <a:solidFill>
                  <a:srgbClr val="000066"/>
                </a:solidFill>
                <a:cs typeface="Arial" charset="0"/>
              </a:defRPr>
            </a:lvl1pPr>
          </a:lstStyle>
          <a:p>
            <a:endParaRPr lang="he-IL"/>
          </a:p>
        </p:txBody>
      </p:sp>
    </p:spTree>
    <p:extLst>
      <p:ext uri="{BB962C8B-B14F-4D97-AF65-F5344CB8AC3E}">
        <p14:creationId xmlns:p14="http://schemas.microsoft.com/office/powerpoint/2010/main" xmlns="" val="2530549943"/>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כותרת ותוכן - ללא שם היחידה">
    <p:spTree>
      <p:nvGrpSpPr>
        <p:cNvPr id="1" name=""/>
        <p:cNvGrpSpPr/>
        <p:nvPr/>
      </p:nvGrpSpPr>
      <p:grpSpPr>
        <a:xfrm>
          <a:off x="0" y="0"/>
          <a:ext cx="0" cy="0"/>
          <a:chOff x="0" y="0"/>
          <a:chExt cx="0" cy="0"/>
        </a:xfrm>
      </p:grpSpPr>
      <p:sp>
        <p:nvSpPr>
          <p:cNvPr id="2" name="Title 1"/>
          <p:cNvSpPr>
            <a:spLocks noGrp="1"/>
          </p:cNvSpPr>
          <p:nvPr>
            <p:ph type="title"/>
          </p:nvPr>
        </p:nvSpPr>
        <p:spPr>
          <a:xfrm>
            <a:off x="457200" y="1484784"/>
            <a:ext cx="8229600" cy="864096"/>
          </a:xfrm>
        </p:spPr>
        <p:txBody>
          <a:bodyPr>
            <a:normAutofit/>
          </a:bodyPr>
          <a:lstStyle>
            <a:lvl1pPr algn="r">
              <a:defRPr sz="3200" b="1">
                <a:solidFill>
                  <a:srgbClr val="000066"/>
                </a:solidFill>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457200" y="2492896"/>
            <a:ext cx="8229600" cy="3816424"/>
          </a:xfrm>
        </p:spPr>
        <p:txBody>
          <a:bodyPr/>
          <a:lstStyle>
            <a:lvl1pPr>
              <a:defRPr sz="2400">
                <a:solidFill>
                  <a:srgbClr val="000066"/>
                </a:solidFill>
              </a:defRPr>
            </a:lvl1pPr>
            <a:lvl2pPr>
              <a:defRPr sz="2000" b="1">
                <a:solidFill>
                  <a:srgbClr val="000066"/>
                </a:solidFill>
              </a:defRPr>
            </a:lvl2pPr>
            <a:lvl3pPr>
              <a:defRPr sz="2000" b="1">
                <a:solidFill>
                  <a:srgbClr val="000066"/>
                </a:solidFill>
              </a:defRPr>
            </a:lvl3pPr>
            <a:lvl4pPr>
              <a:defRPr b="1">
                <a:solidFill>
                  <a:srgbClr val="000066"/>
                </a:solidFill>
              </a:defRPr>
            </a:lvl4pPr>
            <a:lvl5pPr>
              <a:defRPr b="1">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prstClr val="white"/>
                </a:solidFill>
                <a:cs typeface="Arial" charset="0"/>
              </a:defRPr>
            </a:lvl1pPr>
          </a:lstStyle>
          <a:p>
            <a:pPr>
              <a:defRPr/>
            </a:pPr>
            <a:r>
              <a:rPr lang="he-IL"/>
              <a:t>מערך פסיכולוגיה </a:t>
            </a:r>
            <a:endParaRPr lang="he-IL" dirty="0"/>
          </a:p>
        </p:txBody>
      </p:sp>
    </p:spTree>
    <p:extLst>
      <p:ext uri="{BB962C8B-B14F-4D97-AF65-F5344CB8AC3E}">
        <p14:creationId xmlns:p14="http://schemas.microsoft.com/office/powerpoint/2010/main" xmlns="" val="264652048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פריסה מותאמת אישית">
    <p:spTree>
      <p:nvGrpSpPr>
        <p:cNvPr id="1" name=""/>
        <p:cNvGrpSpPr/>
        <p:nvPr/>
      </p:nvGrpSpPr>
      <p:grpSpPr>
        <a:xfrm>
          <a:off x="0" y="0"/>
          <a:ext cx="0" cy="0"/>
          <a:chOff x="0" y="0"/>
          <a:chExt cx="0" cy="0"/>
        </a:xfrm>
      </p:grpSpPr>
      <p:sp>
        <p:nvSpPr>
          <p:cNvPr id="3" name="Rectangle 3"/>
          <p:cNvSpPr>
            <a:spLocks noChangeArrowheads="1"/>
          </p:cNvSpPr>
          <p:nvPr/>
        </p:nvSpPr>
        <p:spPr bwMode="auto">
          <a:xfrm>
            <a:off x="7643813" y="2501900"/>
            <a:ext cx="982662" cy="936625"/>
          </a:xfrm>
          <a:prstGeom prst="rect">
            <a:avLst/>
          </a:prstGeom>
          <a:solidFill>
            <a:srgbClr val="92D05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solidFill>
                <a:srgbClr val="000000"/>
              </a:solidFill>
            </a:endParaRPr>
          </a:p>
        </p:txBody>
      </p:sp>
      <p:sp>
        <p:nvSpPr>
          <p:cNvPr id="4" name="Rectangle 4"/>
          <p:cNvSpPr>
            <a:spLocks noGrp="1" noChangeArrowheads="1"/>
          </p:cNvSpPr>
          <p:nvPr>
            <p:ph type="subTitle" idx="1"/>
          </p:nvPr>
        </p:nvSpPr>
        <p:spPr>
          <a:xfrm>
            <a:off x="500035" y="2500304"/>
            <a:ext cx="7143800" cy="936000"/>
          </a:xfrm>
          <a:solidFill>
            <a:srgbClr val="0070C0"/>
          </a:solidFill>
        </p:spPr>
        <p:txBody>
          <a:bodyPr anchor="ctr" anchorCtr="1"/>
          <a:lstStyle>
            <a:lvl1pPr marL="0" indent="0">
              <a:buFont typeface="Wingdings" pitchFamily="2" charset="2"/>
              <a:buNone/>
              <a:defRPr sz="2400" b="1">
                <a:solidFill>
                  <a:schemeClr val="bg1"/>
                </a:solidFill>
              </a:defRPr>
            </a:lvl1pPr>
          </a:lstStyle>
          <a:p>
            <a:r>
              <a:rPr lang="he-IL" smtClean="0"/>
              <a:t>לחץ כדי לערוך סגנון כותרת משנה של תבנית בסיס</a:t>
            </a:r>
            <a:endParaRPr lang="en-US" dirty="0"/>
          </a:p>
        </p:txBody>
      </p:sp>
    </p:spTree>
    <p:extLst>
      <p:ext uri="{BB962C8B-B14F-4D97-AF65-F5344CB8AC3E}">
        <p14:creationId xmlns:p14="http://schemas.microsoft.com/office/powerpoint/2010/main" xmlns="" val="1471460233"/>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16000" y="1368000"/>
            <a:ext cx="8679600" cy="439200"/>
          </a:xfrm>
        </p:spPr>
        <p:txBody>
          <a:bodyPr rtlCol="1">
            <a:normAutofit/>
          </a:bodyPr>
          <a:lstStyle>
            <a:lvl1pPr algn="r" defTabSz="914400" rtl="1" eaLnBrk="1" latinLnBrk="0" hangingPunct="1">
              <a:spcBef>
                <a:spcPct val="0"/>
              </a:spcBef>
              <a:buNone/>
              <a:defRPr lang="he-IL" sz="2400" b="1" kern="1200" dirty="0">
                <a:solidFill>
                  <a:srgbClr val="000066"/>
                </a:solidFill>
                <a:latin typeface="+mj-lt"/>
                <a:ea typeface="+mj-ea"/>
                <a:cs typeface="+mn-cs"/>
              </a:defRPr>
            </a:lvl1pPr>
          </a:lstStyle>
          <a:p>
            <a:r>
              <a:rPr lang="he-IL" smtClean="0"/>
              <a:t>לחץ כדי לערוך סגנון כותרת של תבנית בסיס</a:t>
            </a:r>
            <a:endParaRPr lang="he-IL" dirty="0"/>
          </a:p>
        </p:txBody>
      </p:sp>
      <p:sp>
        <p:nvSpPr>
          <p:cNvPr id="3" name="Content Placeholder 2"/>
          <p:cNvSpPr>
            <a:spLocks noGrp="1"/>
          </p:cNvSpPr>
          <p:nvPr>
            <p:ph idx="1"/>
          </p:nvPr>
        </p:nvSpPr>
        <p:spPr>
          <a:xfrm>
            <a:off x="216000" y="2052000"/>
            <a:ext cx="8679600" cy="4234520"/>
          </a:xfrm>
        </p:spPr>
        <p:txBody>
          <a:bodyPr>
            <a:normAutofit/>
          </a:bodyPr>
          <a:lstStyle>
            <a:lvl1pPr>
              <a:defRPr sz="1800" b="1">
                <a:solidFill>
                  <a:srgbClr val="000066"/>
                </a:solidFill>
              </a:defRPr>
            </a:lvl1pPr>
            <a:lvl2pPr>
              <a:defRPr sz="1800" b="0">
                <a:solidFill>
                  <a:srgbClr val="000066"/>
                </a:solidFill>
              </a:defRPr>
            </a:lvl2pPr>
            <a:lvl3pPr>
              <a:defRPr sz="1800" b="0">
                <a:solidFill>
                  <a:srgbClr val="000066"/>
                </a:solidFill>
              </a:defRPr>
            </a:lvl3pPr>
            <a:lvl4pPr>
              <a:defRPr sz="1800" b="0">
                <a:solidFill>
                  <a:srgbClr val="000066"/>
                </a:solidFill>
              </a:defRPr>
            </a:lvl4pPr>
            <a:lvl5pPr>
              <a:defRPr sz="1800" b="0">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rgbClr val="000066"/>
                </a:solidFill>
                <a:cs typeface="Arial" charset="0"/>
              </a:defRPr>
            </a:lvl1pPr>
          </a:lstStyle>
          <a:p>
            <a:endParaRPr lang="he-IL"/>
          </a:p>
        </p:txBody>
      </p:sp>
    </p:spTree>
    <p:extLst>
      <p:ext uri="{BB962C8B-B14F-4D97-AF65-F5344CB8AC3E}">
        <p14:creationId xmlns:p14="http://schemas.microsoft.com/office/powerpoint/2010/main" xmlns="" val="2967002315"/>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כותרת ותוכן - ללא שם היחידה">
    <p:spTree>
      <p:nvGrpSpPr>
        <p:cNvPr id="1" name=""/>
        <p:cNvGrpSpPr/>
        <p:nvPr/>
      </p:nvGrpSpPr>
      <p:grpSpPr>
        <a:xfrm>
          <a:off x="0" y="0"/>
          <a:ext cx="0" cy="0"/>
          <a:chOff x="0" y="0"/>
          <a:chExt cx="0" cy="0"/>
        </a:xfrm>
      </p:grpSpPr>
      <p:sp>
        <p:nvSpPr>
          <p:cNvPr id="6" name="Title 1"/>
          <p:cNvSpPr>
            <a:spLocks noGrp="1"/>
          </p:cNvSpPr>
          <p:nvPr>
            <p:ph type="title"/>
          </p:nvPr>
        </p:nvSpPr>
        <p:spPr>
          <a:xfrm>
            <a:off x="216000" y="1368000"/>
            <a:ext cx="8679600" cy="439200"/>
          </a:xfrm>
        </p:spPr>
        <p:txBody>
          <a:bodyPr rtlCol="1">
            <a:normAutofit/>
          </a:bodyPr>
          <a:lstStyle>
            <a:lvl1pPr algn="r" defTabSz="914400" rtl="1" eaLnBrk="1" latinLnBrk="0" hangingPunct="1">
              <a:spcBef>
                <a:spcPct val="0"/>
              </a:spcBef>
              <a:buNone/>
              <a:defRPr lang="he-IL" sz="2400" b="1" kern="1200" dirty="0">
                <a:solidFill>
                  <a:srgbClr val="000066"/>
                </a:solidFill>
                <a:latin typeface="+mj-lt"/>
                <a:ea typeface="+mj-ea"/>
                <a:cs typeface="+mn-cs"/>
              </a:defRPr>
            </a:lvl1pPr>
          </a:lstStyle>
          <a:p>
            <a:r>
              <a:rPr lang="he-IL" smtClean="0"/>
              <a:t>לחץ כדי לערוך סגנון כותרת של תבנית בסיס</a:t>
            </a:r>
            <a:endParaRPr lang="he-IL" dirty="0"/>
          </a:p>
        </p:txBody>
      </p:sp>
      <p:sp>
        <p:nvSpPr>
          <p:cNvPr id="7" name="Content Placeholder 2"/>
          <p:cNvSpPr>
            <a:spLocks noGrp="1"/>
          </p:cNvSpPr>
          <p:nvPr>
            <p:ph idx="1"/>
          </p:nvPr>
        </p:nvSpPr>
        <p:spPr>
          <a:xfrm>
            <a:off x="216000" y="2052000"/>
            <a:ext cx="8679600" cy="4234520"/>
          </a:xfrm>
        </p:spPr>
        <p:txBody>
          <a:bodyPr>
            <a:normAutofit/>
          </a:bodyPr>
          <a:lstStyle>
            <a:lvl1pPr>
              <a:defRPr sz="1800" b="1">
                <a:solidFill>
                  <a:srgbClr val="000066"/>
                </a:solidFill>
              </a:defRPr>
            </a:lvl1pPr>
            <a:lvl2pPr>
              <a:defRPr sz="1800" b="0">
                <a:solidFill>
                  <a:srgbClr val="000066"/>
                </a:solidFill>
              </a:defRPr>
            </a:lvl2pPr>
            <a:lvl3pPr>
              <a:defRPr sz="1800" b="0">
                <a:solidFill>
                  <a:srgbClr val="000066"/>
                </a:solidFill>
              </a:defRPr>
            </a:lvl3pPr>
            <a:lvl4pPr>
              <a:defRPr sz="1800" b="0">
                <a:solidFill>
                  <a:srgbClr val="000066"/>
                </a:solidFill>
              </a:defRPr>
            </a:lvl4pPr>
            <a:lvl5pPr>
              <a:defRPr sz="1800" b="0">
                <a:solidFill>
                  <a:srgbClr val="000066"/>
                </a:solidFill>
              </a:defRPr>
            </a:lvl5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dirty="0"/>
          </a:p>
        </p:txBody>
      </p:sp>
      <p:sp>
        <p:nvSpPr>
          <p:cNvPr id="4" name="Footer Placeholder 4"/>
          <p:cNvSpPr>
            <a:spLocks noGrp="1"/>
          </p:cNvSpPr>
          <p:nvPr>
            <p:ph type="ftr" sz="quarter" idx="10"/>
          </p:nvPr>
        </p:nvSpPr>
        <p:spPr>
          <a:xfrm>
            <a:off x="3124200" y="6356350"/>
            <a:ext cx="2895600" cy="365125"/>
          </a:xfrm>
          <a:prstGeom prst="rect">
            <a:avLst/>
          </a:prstGeom>
        </p:spPr>
        <p:txBody>
          <a:bodyPr/>
          <a:lstStyle>
            <a:lvl1pPr algn="ctr">
              <a:defRPr sz="1900">
                <a:solidFill>
                  <a:schemeClr val="bg1"/>
                </a:solidFill>
                <a:cs typeface="Arial" charset="0"/>
              </a:defRPr>
            </a:lvl1pPr>
          </a:lstStyle>
          <a:p>
            <a:endParaRPr lang="he-IL"/>
          </a:p>
        </p:txBody>
      </p:sp>
    </p:spTree>
    <p:extLst>
      <p:ext uri="{BB962C8B-B14F-4D97-AF65-F5344CB8AC3E}">
        <p14:creationId xmlns:p14="http://schemas.microsoft.com/office/powerpoint/2010/main" xmlns="" val="1692070164"/>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457200" y="6356350"/>
            <a:ext cx="2133600" cy="365125"/>
          </a:xfrm>
          <a:prstGeom prst="rect">
            <a:avLst/>
          </a:prstGeom>
        </p:spPr>
        <p:txBody>
          <a:bodyPr/>
          <a:lstStyle>
            <a:lvl1pPr>
              <a:defRPr>
                <a:cs typeface="Arial" charset="0"/>
              </a:defRPr>
            </a:lvl1pPr>
          </a:lstStyle>
          <a:p>
            <a:fld id="{C7E2AE85-7AF7-45DE-A3D2-2DF43B7A4DB9}" type="datetimeFigureOut">
              <a:rPr lang="he-IL" smtClean="0"/>
              <a:pPr/>
              <a:t>י"ב/תמוז/תשע"ד</a:t>
            </a:fld>
            <a:endParaRPr lang="he-IL"/>
          </a:p>
        </p:txBody>
      </p:sp>
      <p:sp>
        <p:nvSpPr>
          <p:cNvPr id="3" name="מציין מיקום של כותרת תחתונה 2"/>
          <p:cNvSpPr>
            <a:spLocks noGrp="1"/>
          </p:cNvSpPr>
          <p:nvPr>
            <p:ph type="ftr" sz="quarter" idx="11"/>
          </p:nvPr>
        </p:nvSpPr>
        <p:spPr>
          <a:xfrm>
            <a:off x="2667000" y="6356350"/>
            <a:ext cx="3352800" cy="365125"/>
          </a:xfrm>
          <a:prstGeom prst="rect">
            <a:avLst/>
          </a:prstGeom>
        </p:spPr>
        <p:txBody>
          <a:bodyPr/>
          <a:lstStyle>
            <a:lvl1pPr>
              <a:defRPr>
                <a:cs typeface="Arial" charset="0"/>
              </a:defRPr>
            </a:lvl1pPr>
          </a:lstStyle>
          <a:p>
            <a:endParaRPr lang="he-IL"/>
          </a:p>
        </p:txBody>
      </p:sp>
      <p:sp>
        <p:nvSpPr>
          <p:cNvPr id="4" name="מציין מיקום של מספר שקופית 3"/>
          <p:cNvSpPr>
            <a:spLocks noGrp="1"/>
          </p:cNvSpPr>
          <p:nvPr>
            <p:ph type="sldNum" sz="quarter" idx="12"/>
          </p:nvPr>
        </p:nvSpPr>
        <p:spPr>
          <a:xfrm>
            <a:off x="7924800" y="6356350"/>
            <a:ext cx="762000" cy="365125"/>
          </a:xfrm>
          <a:prstGeom prst="rect">
            <a:avLst/>
          </a:prstGeom>
        </p:spPr>
        <p:txBody>
          <a:bodyPr/>
          <a:lstStyle>
            <a:lvl1pPr>
              <a:defRPr>
                <a:cs typeface="Arial" charset="0"/>
              </a:defRPr>
            </a:lvl1pPr>
          </a:lstStyle>
          <a:p>
            <a:fld id="{DC93D44B-D090-46AF-AA59-4FAC95CCECE4}" type="slidenum">
              <a:rPr lang="he-IL" smtClean="0"/>
              <a:pPr/>
              <a:t>‹#›</a:t>
            </a:fld>
            <a:endParaRPr lang="he-IL"/>
          </a:p>
        </p:txBody>
      </p:sp>
    </p:spTree>
    <p:extLst>
      <p:ext uri="{BB962C8B-B14F-4D97-AF65-F5344CB8AC3E}">
        <p14:creationId xmlns:p14="http://schemas.microsoft.com/office/powerpoint/2010/main" xmlns="" val="139295476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שקופית שער">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731644"/>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411560" y="4534272"/>
            <a:ext cx="6400800" cy="766936"/>
          </a:xfrm>
        </p:spPr>
        <p:txBody>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516563"/>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p>
        </p:txBody>
      </p:sp>
    </p:spTree>
    <p:extLst>
      <p:ext uri="{BB962C8B-B14F-4D97-AF65-F5344CB8AC3E}">
        <p14:creationId xmlns:p14="http://schemas.microsoft.com/office/powerpoint/2010/main" xmlns="" val="52555379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1_שקופית שער - עם שם היחידה">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140971"/>
            <a:ext cx="7772400" cy="1470025"/>
          </a:xfrm>
        </p:spPr>
        <p:txBody>
          <a:bodyPr>
            <a:normAutofit/>
          </a:bodyPr>
          <a:lstStyle>
            <a:lvl1pPr algn="ctr">
              <a:defRPr sz="4400" b="1">
                <a:solidFill>
                  <a:srgbClr val="000066"/>
                </a:solidFill>
                <a:cs typeface="+mn-cs"/>
              </a:defRPr>
            </a:lvl1pPr>
          </a:lstStyle>
          <a:p>
            <a:r>
              <a:rPr lang="he-IL" smtClean="0"/>
              <a:t>לחץ כדי לערוך סגנון כותרת של תבנית בסיס</a:t>
            </a:r>
            <a:endParaRPr lang="he-IL" dirty="0"/>
          </a:p>
        </p:txBody>
      </p:sp>
      <p:sp>
        <p:nvSpPr>
          <p:cNvPr id="3" name="Subtitle 2"/>
          <p:cNvSpPr>
            <a:spLocks noGrp="1"/>
          </p:cNvSpPr>
          <p:nvPr>
            <p:ph type="subTitle" idx="1"/>
          </p:nvPr>
        </p:nvSpPr>
        <p:spPr>
          <a:xfrm>
            <a:off x="1371600" y="4869160"/>
            <a:ext cx="6400800" cy="766936"/>
          </a:xfrm>
        </p:spPr>
        <p:txBody>
          <a:bodyPr>
            <a:normAutofit/>
          </a:bodyPr>
          <a:lstStyle>
            <a:lvl1pPr marL="0" indent="0" algn="ctr">
              <a:buNone/>
              <a:defRPr sz="3200" b="1">
                <a:solidFill>
                  <a:srgbClr val="0000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dirty="0"/>
          </a:p>
        </p:txBody>
      </p:sp>
      <p:sp>
        <p:nvSpPr>
          <p:cNvPr id="4" name="Footer Placeholder 4"/>
          <p:cNvSpPr>
            <a:spLocks noGrp="1"/>
          </p:cNvSpPr>
          <p:nvPr>
            <p:ph type="ftr" sz="quarter" idx="10"/>
          </p:nvPr>
        </p:nvSpPr>
        <p:spPr>
          <a:xfrm>
            <a:off x="3132138" y="5876925"/>
            <a:ext cx="2895600" cy="365125"/>
          </a:xfrm>
          <a:prstGeom prst="rect">
            <a:avLst/>
          </a:prstGeom>
        </p:spPr>
        <p:txBody>
          <a:bodyPr/>
          <a:lstStyle>
            <a:lvl1pPr algn="ctr">
              <a:defRPr b="1">
                <a:solidFill>
                  <a:srgbClr val="000066"/>
                </a:solidFill>
                <a:cs typeface="Arial" charset="0"/>
              </a:defRPr>
            </a:lvl1pPr>
          </a:lstStyle>
          <a:p>
            <a:pPr>
              <a:defRPr/>
            </a:pPr>
            <a:r>
              <a:rPr lang="he-IL"/>
              <a:t>מערך פסיכולוגיה </a:t>
            </a:r>
          </a:p>
        </p:txBody>
      </p:sp>
    </p:spTree>
    <p:extLst>
      <p:ext uri="{BB962C8B-B14F-4D97-AF65-F5344CB8AC3E}">
        <p14:creationId xmlns:p14="http://schemas.microsoft.com/office/powerpoint/2010/main" xmlns="" val="3456326089"/>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פריסה מותאמת אישית">
    <p:spTree>
      <p:nvGrpSpPr>
        <p:cNvPr id="1" name=""/>
        <p:cNvGrpSpPr/>
        <p:nvPr/>
      </p:nvGrpSpPr>
      <p:grpSpPr>
        <a:xfrm>
          <a:off x="0" y="0"/>
          <a:ext cx="0" cy="0"/>
          <a:chOff x="0" y="0"/>
          <a:chExt cx="0" cy="0"/>
        </a:xfrm>
      </p:grpSpPr>
      <p:sp>
        <p:nvSpPr>
          <p:cNvPr id="3" name="Rectangle 3"/>
          <p:cNvSpPr>
            <a:spLocks noChangeArrowheads="1"/>
          </p:cNvSpPr>
          <p:nvPr/>
        </p:nvSpPr>
        <p:spPr bwMode="auto">
          <a:xfrm>
            <a:off x="7643813" y="2501900"/>
            <a:ext cx="982662" cy="936625"/>
          </a:xfrm>
          <a:prstGeom prst="rect">
            <a:avLst/>
          </a:prstGeom>
          <a:solidFill>
            <a:srgbClr val="92D05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solidFill>
                <a:srgbClr val="000000"/>
              </a:solidFill>
            </a:endParaRPr>
          </a:p>
        </p:txBody>
      </p:sp>
      <p:sp>
        <p:nvSpPr>
          <p:cNvPr id="4" name="Rectangle 4"/>
          <p:cNvSpPr>
            <a:spLocks noGrp="1" noChangeArrowheads="1"/>
          </p:cNvSpPr>
          <p:nvPr>
            <p:ph type="subTitle" idx="1"/>
          </p:nvPr>
        </p:nvSpPr>
        <p:spPr>
          <a:xfrm>
            <a:off x="500035" y="2500304"/>
            <a:ext cx="7143800" cy="936000"/>
          </a:xfrm>
          <a:solidFill>
            <a:srgbClr val="0070C0"/>
          </a:solidFill>
        </p:spPr>
        <p:txBody>
          <a:bodyPr anchor="ctr" anchorCtr="1"/>
          <a:lstStyle>
            <a:lvl1pPr marL="0" indent="0">
              <a:buFont typeface="Wingdings" pitchFamily="2" charset="2"/>
              <a:buNone/>
              <a:defRPr sz="2400" b="1">
                <a:solidFill>
                  <a:schemeClr val="bg1"/>
                </a:solidFill>
              </a:defRPr>
            </a:lvl1pPr>
          </a:lstStyle>
          <a:p>
            <a:r>
              <a:rPr lang="he-IL" smtClean="0"/>
              <a:t>לחץ כדי לערוך סגנון כותרת משנה של תבנית בסיס</a:t>
            </a:r>
            <a:endParaRPr lang="en-US" dirty="0"/>
          </a:p>
        </p:txBody>
      </p:sp>
    </p:spTree>
    <p:extLst>
      <p:ext uri="{BB962C8B-B14F-4D97-AF65-F5344CB8AC3E}">
        <p14:creationId xmlns:p14="http://schemas.microsoft.com/office/powerpoint/2010/main" xmlns="" val="1215213136"/>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jpeg"/><Relationship Id="rId5" Type="http://schemas.openxmlformats.org/officeDocument/2006/relationships/theme" Target="../theme/theme3.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1.jpeg"/><Relationship Id="rId5" Type="http://schemas.openxmlformats.org/officeDocument/2006/relationships/theme" Target="../theme/theme4.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8"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214313" y="1368425"/>
            <a:ext cx="8678862" cy="438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2051" name="Text Placeholder 2"/>
          <p:cNvSpPr>
            <a:spLocks noGrp="1"/>
          </p:cNvSpPr>
          <p:nvPr>
            <p:ph type="body" idx="1"/>
          </p:nvPr>
        </p:nvSpPr>
        <p:spPr bwMode="auto">
          <a:xfrm>
            <a:off x="215900" y="2052638"/>
            <a:ext cx="8680450" cy="43576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cxnSp>
        <p:nvCxnSpPr>
          <p:cNvPr id="5" name="מחבר ישר 4"/>
          <p:cNvCxnSpPr/>
          <p:nvPr/>
        </p:nvCxnSpPr>
        <p:spPr>
          <a:xfrm rot="10800000">
            <a:off x="142875" y="1928813"/>
            <a:ext cx="8820150" cy="1587"/>
          </a:xfrm>
          <a:prstGeom prst="line">
            <a:avLst/>
          </a:prstGeom>
        </p:spPr>
        <p:style>
          <a:lnRef idx="1">
            <a:schemeClr val="dk1"/>
          </a:lnRef>
          <a:fillRef idx="0">
            <a:schemeClr val="dk1"/>
          </a:fillRef>
          <a:effectRef idx="0">
            <a:schemeClr val="dk1"/>
          </a:effectRef>
          <a:fontRef idx="minor">
            <a:schemeClr val="tx1"/>
          </a:fontRef>
        </p:style>
      </p:cxnSp>
      <p:sp>
        <p:nvSpPr>
          <p:cNvPr id="2053" name="TextBox 5"/>
          <p:cNvSpPr txBox="1">
            <a:spLocks noChangeArrowheads="1"/>
          </p:cNvSpPr>
          <p:nvPr/>
        </p:nvSpPr>
        <p:spPr bwMode="auto">
          <a:xfrm>
            <a:off x="71438" y="6556375"/>
            <a:ext cx="357187"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fld id="{285F5128-CD37-4009-91EA-696C3267E71F}" type="slidenum">
              <a:rPr lang="he-IL" sz="900"/>
              <a:pPr eaLnBrk="1" hangingPunct="1"/>
              <a:t>‹#›</a:t>
            </a:fld>
            <a:endParaRPr lang="he-IL" sz="90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spd="med"/>
  <p:timing>
    <p:tnLst>
      <p:par>
        <p:cTn id="1" dur="indefinite" restart="never" nodeType="tmRoot"/>
      </p:par>
    </p:tnLst>
  </p:timing>
  <p:txStyles>
    <p:titleStyle>
      <a:lvl1pPr algn="r" rtl="1" eaLnBrk="1" fontAlgn="base" hangingPunct="1">
        <a:spcBef>
          <a:spcPct val="0"/>
        </a:spcBef>
        <a:spcAft>
          <a:spcPct val="0"/>
        </a:spcAft>
        <a:defRPr sz="2400" b="1" kern="1200">
          <a:solidFill>
            <a:srgbClr val="000066"/>
          </a:solidFill>
          <a:latin typeface="+mj-lt"/>
          <a:ea typeface="+mj-ea"/>
          <a:cs typeface="+mn-cs"/>
        </a:defRPr>
      </a:lvl1pPr>
      <a:lvl2pPr algn="r" rtl="1" eaLnBrk="1" fontAlgn="base" hangingPunct="1">
        <a:spcBef>
          <a:spcPct val="0"/>
        </a:spcBef>
        <a:spcAft>
          <a:spcPct val="0"/>
        </a:spcAft>
        <a:defRPr sz="2400" b="1">
          <a:solidFill>
            <a:srgbClr val="000066"/>
          </a:solidFill>
          <a:latin typeface="Calibri" pitchFamily="34" charset="0"/>
          <a:cs typeface="Arial" pitchFamily="34" charset="0"/>
        </a:defRPr>
      </a:lvl2pPr>
      <a:lvl3pPr algn="r" rtl="1" eaLnBrk="1" fontAlgn="base" hangingPunct="1">
        <a:spcBef>
          <a:spcPct val="0"/>
        </a:spcBef>
        <a:spcAft>
          <a:spcPct val="0"/>
        </a:spcAft>
        <a:defRPr sz="2400" b="1">
          <a:solidFill>
            <a:srgbClr val="000066"/>
          </a:solidFill>
          <a:latin typeface="Calibri" pitchFamily="34" charset="0"/>
          <a:cs typeface="Arial" pitchFamily="34" charset="0"/>
        </a:defRPr>
      </a:lvl3pPr>
      <a:lvl4pPr algn="r" rtl="1" eaLnBrk="1" fontAlgn="base" hangingPunct="1">
        <a:spcBef>
          <a:spcPct val="0"/>
        </a:spcBef>
        <a:spcAft>
          <a:spcPct val="0"/>
        </a:spcAft>
        <a:defRPr sz="2400" b="1">
          <a:solidFill>
            <a:srgbClr val="000066"/>
          </a:solidFill>
          <a:latin typeface="Calibri" pitchFamily="34" charset="0"/>
          <a:cs typeface="Arial" pitchFamily="34" charset="0"/>
        </a:defRPr>
      </a:lvl4pPr>
      <a:lvl5pPr algn="r" rtl="1" eaLnBrk="1" fontAlgn="base" hangingPunct="1">
        <a:spcBef>
          <a:spcPct val="0"/>
        </a:spcBef>
        <a:spcAft>
          <a:spcPct val="0"/>
        </a:spcAft>
        <a:defRPr sz="2400" b="1">
          <a:solidFill>
            <a:srgbClr val="000066"/>
          </a:solidFill>
          <a:latin typeface="Calibri" pitchFamily="34" charset="0"/>
          <a:cs typeface="Arial" pitchFamily="34" charset="0"/>
        </a:defRPr>
      </a:lvl5pPr>
      <a:lvl6pPr marL="457200" algn="r" rtl="1" eaLnBrk="1" fontAlgn="base" hangingPunct="1">
        <a:spcBef>
          <a:spcPct val="0"/>
        </a:spcBef>
        <a:spcAft>
          <a:spcPct val="0"/>
        </a:spcAft>
        <a:defRPr sz="2400" b="1">
          <a:solidFill>
            <a:srgbClr val="000066"/>
          </a:solidFill>
          <a:latin typeface="Calibri" pitchFamily="34" charset="0"/>
          <a:cs typeface="Arial" pitchFamily="34" charset="0"/>
        </a:defRPr>
      </a:lvl6pPr>
      <a:lvl7pPr marL="914400" algn="r" rtl="1" eaLnBrk="1" fontAlgn="base" hangingPunct="1">
        <a:spcBef>
          <a:spcPct val="0"/>
        </a:spcBef>
        <a:spcAft>
          <a:spcPct val="0"/>
        </a:spcAft>
        <a:defRPr sz="2400" b="1">
          <a:solidFill>
            <a:srgbClr val="000066"/>
          </a:solidFill>
          <a:latin typeface="Calibri" pitchFamily="34" charset="0"/>
          <a:cs typeface="Arial" pitchFamily="34" charset="0"/>
        </a:defRPr>
      </a:lvl7pPr>
      <a:lvl8pPr marL="1371600" algn="r" rtl="1" eaLnBrk="1" fontAlgn="base" hangingPunct="1">
        <a:spcBef>
          <a:spcPct val="0"/>
        </a:spcBef>
        <a:spcAft>
          <a:spcPct val="0"/>
        </a:spcAft>
        <a:defRPr sz="2400" b="1">
          <a:solidFill>
            <a:srgbClr val="000066"/>
          </a:solidFill>
          <a:latin typeface="Calibri" pitchFamily="34" charset="0"/>
          <a:cs typeface="Arial" pitchFamily="34" charset="0"/>
        </a:defRPr>
      </a:lvl8pPr>
      <a:lvl9pPr marL="1828800" algn="r" rtl="1" eaLnBrk="1" fontAlgn="base" hangingPunct="1">
        <a:spcBef>
          <a:spcPct val="0"/>
        </a:spcBef>
        <a:spcAft>
          <a:spcPct val="0"/>
        </a:spcAft>
        <a:defRPr sz="2400" b="1">
          <a:solidFill>
            <a:srgbClr val="000066"/>
          </a:solidFill>
          <a:latin typeface="Calibri" pitchFamily="34" charset="0"/>
          <a:cs typeface="Arial" pitchFamily="34" charset="0"/>
        </a:defRPr>
      </a:lvl9pPr>
    </p:titleStyle>
    <p:bodyStyle>
      <a:lvl1pPr marL="342900" indent="-342900" algn="r" rtl="1" eaLnBrk="1" fontAlgn="base" hangingPunct="1">
        <a:spcBef>
          <a:spcPct val="20000"/>
        </a:spcBef>
        <a:spcAft>
          <a:spcPct val="0"/>
        </a:spcAft>
        <a:buClr>
          <a:srgbClr val="92D050"/>
        </a:buClr>
        <a:buFont typeface="Wingdings" pitchFamily="2" charset="2"/>
        <a:buChar char="§"/>
        <a:defRPr b="1" kern="1200">
          <a:solidFill>
            <a:srgbClr val="000066"/>
          </a:solidFill>
          <a:latin typeface="+mn-lt"/>
          <a:ea typeface="+mn-ea"/>
          <a:cs typeface="+mn-cs"/>
        </a:defRPr>
      </a:lvl1pPr>
      <a:lvl2pPr marL="742950" indent="-28575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2pPr>
      <a:lvl3pPr marL="11430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3pPr>
      <a:lvl4pPr marL="16002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4pPr>
      <a:lvl5pPr marL="20574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8"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14313" y="1368425"/>
            <a:ext cx="8678862" cy="438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1027" name="Text Placeholder 2"/>
          <p:cNvSpPr>
            <a:spLocks noGrp="1"/>
          </p:cNvSpPr>
          <p:nvPr>
            <p:ph type="body" idx="1"/>
          </p:nvPr>
        </p:nvSpPr>
        <p:spPr bwMode="auto">
          <a:xfrm>
            <a:off x="215900" y="2052638"/>
            <a:ext cx="8680450" cy="43576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cxnSp>
        <p:nvCxnSpPr>
          <p:cNvPr id="5" name="מחבר ישר 4"/>
          <p:cNvCxnSpPr/>
          <p:nvPr/>
        </p:nvCxnSpPr>
        <p:spPr>
          <a:xfrm rot="10800000">
            <a:off x="142875" y="1928813"/>
            <a:ext cx="8820150" cy="1587"/>
          </a:xfrm>
          <a:prstGeom prst="line">
            <a:avLst/>
          </a:prstGeom>
        </p:spPr>
        <p:style>
          <a:lnRef idx="1">
            <a:schemeClr val="dk1"/>
          </a:lnRef>
          <a:fillRef idx="0">
            <a:schemeClr val="dk1"/>
          </a:fillRef>
          <a:effectRef idx="0">
            <a:schemeClr val="dk1"/>
          </a:effectRef>
          <a:fontRef idx="minor">
            <a:schemeClr val="tx1"/>
          </a:fontRef>
        </p:style>
      </p:cxnSp>
      <p:sp>
        <p:nvSpPr>
          <p:cNvPr id="1029" name="TextBox 5"/>
          <p:cNvSpPr txBox="1">
            <a:spLocks noChangeArrowheads="1"/>
          </p:cNvSpPr>
          <p:nvPr/>
        </p:nvSpPr>
        <p:spPr bwMode="auto">
          <a:xfrm>
            <a:off x="71438" y="6556375"/>
            <a:ext cx="357187" cy="230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fld id="{A0AE87EC-4CF9-4C7A-A24B-D3E53931F30B}" type="slidenum">
              <a:rPr lang="he-IL" sz="900"/>
              <a:pPr eaLnBrk="1" hangingPunct="1"/>
              <a:t>‹#›</a:t>
            </a:fld>
            <a:endParaRPr lang="he-IL" sz="900"/>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Lst>
  <p:transition spd="med"/>
  <p:timing>
    <p:tnLst>
      <p:par>
        <p:cTn id="1" dur="indefinite" restart="never" nodeType="tmRoot"/>
      </p:par>
    </p:tnLst>
  </p:timing>
  <p:hf sldNum="0" hdr="0" dt="0"/>
  <p:txStyles>
    <p:titleStyle>
      <a:lvl1pPr algn="r" rtl="1" eaLnBrk="1" fontAlgn="base" hangingPunct="1">
        <a:spcBef>
          <a:spcPct val="0"/>
        </a:spcBef>
        <a:spcAft>
          <a:spcPct val="0"/>
        </a:spcAft>
        <a:defRPr sz="2400" b="1" kern="1200">
          <a:solidFill>
            <a:srgbClr val="000066"/>
          </a:solidFill>
          <a:latin typeface="+mj-lt"/>
          <a:ea typeface="+mj-ea"/>
          <a:cs typeface="+mn-cs"/>
        </a:defRPr>
      </a:lvl1pPr>
      <a:lvl2pPr algn="r" rtl="1" eaLnBrk="1" fontAlgn="base" hangingPunct="1">
        <a:spcBef>
          <a:spcPct val="0"/>
        </a:spcBef>
        <a:spcAft>
          <a:spcPct val="0"/>
        </a:spcAft>
        <a:defRPr sz="2400" b="1">
          <a:solidFill>
            <a:srgbClr val="000066"/>
          </a:solidFill>
          <a:latin typeface="Calibri" pitchFamily="34" charset="0"/>
          <a:cs typeface="Arial" pitchFamily="34" charset="0"/>
        </a:defRPr>
      </a:lvl2pPr>
      <a:lvl3pPr algn="r" rtl="1" eaLnBrk="1" fontAlgn="base" hangingPunct="1">
        <a:spcBef>
          <a:spcPct val="0"/>
        </a:spcBef>
        <a:spcAft>
          <a:spcPct val="0"/>
        </a:spcAft>
        <a:defRPr sz="2400" b="1">
          <a:solidFill>
            <a:srgbClr val="000066"/>
          </a:solidFill>
          <a:latin typeface="Calibri" pitchFamily="34" charset="0"/>
          <a:cs typeface="Arial" pitchFamily="34" charset="0"/>
        </a:defRPr>
      </a:lvl3pPr>
      <a:lvl4pPr algn="r" rtl="1" eaLnBrk="1" fontAlgn="base" hangingPunct="1">
        <a:spcBef>
          <a:spcPct val="0"/>
        </a:spcBef>
        <a:spcAft>
          <a:spcPct val="0"/>
        </a:spcAft>
        <a:defRPr sz="2400" b="1">
          <a:solidFill>
            <a:srgbClr val="000066"/>
          </a:solidFill>
          <a:latin typeface="Calibri" pitchFamily="34" charset="0"/>
          <a:cs typeface="Arial" pitchFamily="34" charset="0"/>
        </a:defRPr>
      </a:lvl4pPr>
      <a:lvl5pPr algn="r" rtl="1" eaLnBrk="1" fontAlgn="base" hangingPunct="1">
        <a:spcBef>
          <a:spcPct val="0"/>
        </a:spcBef>
        <a:spcAft>
          <a:spcPct val="0"/>
        </a:spcAft>
        <a:defRPr sz="2400" b="1">
          <a:solidFill>
            <a:srgbClr val="000066"/>
          </a:solidFill>
          <a:latin typeface="Calibri" pitchFamily="34" charset="0"/>
          <a:cs typeface="Arial" pitchFamily="34" charset="0"/>
        </a:defRPr>
      </a:lvl5pPr>
      <a:lvl6pPr marL="457200" algn="r" rtl="1" eaLnBrk="1" fontAlgn="base" hangingPunct="1">
        <a:spcBef>
          <a:spcPct val="0"/>
        </a:spcBef>
        <a:spcAft>
          <a:spcPct val="0"/>
        </a:spcAft>
        <a:defRPr sz="2400" b="1">
          <a:solidFill>
            <a:srgbClr val="000066"/>
          </a:solidFill>
          <a:latin typeface="Calibri" pitchFamily="34" charset="0"/>
          <a:cs typeface="Arial" pitchFamily="34" charset="0"/>
        </a:defRPr>
      </a:lvl6pPr>
      <a:lvl7pPr marL="914400" algn="r" rtl="1" eaLnBrk="1" fontAlgn="base" hangingPunct="1">
        <a:spcBef>
          <a:spcPct val="0"/>
        </a:spcBef>
        <a:spcAft>
          <a:spcPct val="0"/>
        </a:spcAft>
        <a:defRPr sz="2400" b="1">
          <a:solidFill>
            <a:srgbClr val="000066"/>
          </a:solidFill>
          <a:latin typeface="Calibri" pitchFamily="34" charset="0"/>
          <a:cs typeface="Arial" pitchFamily="34" charset="0"/>
        </a:defRPr>
      </a:lvl7pPr>
      <a:lvl8pPr marL="1371600" algn="r" rtl="1" eaLnBrk="1" fontAlgn="base" hangingPunct="1">
        <a:spcBef>
          <a:spcPct val="0"/>
        </a:spcBef>
        <a:spcAft>
          <a:spcPct val="0"/>
        </a:spcAft>
        <a:defRPr sz="2400" b="1">
          <a:solidFill>
            <a:srgbClr val="000066"/>
          </a:solidFill>
          <a:latin typeface="Calibri" pitchFamily="34" charset="0"/>
          <a:cs typeface="Arial" pitchFamily="34" charset="0"/>
        </a:defRPr>
      </a:lvl8pPr>
      <a:lvl9pPr marL="1828800" algn="r" rtl="1" eaLnBrk="1" fontAlgn="base" hangingPunct="1">
        <a:spcBef>
          <a:spcPct val="0"/>
        </a:spcBef>
        <a:spcAft>
          <a:spcPct val="0"/>
        </a:spcAft>
        <a:defRPr sz="2400" b="1">
          <a:solidFill>
            <a:srgbClr val="000066"/>
          </a:solidFill>
          <a:latin typeface="Calibri" pitchFamily="34" charset="0"/>
          <a:cs typeface="Arial" pitchFamily="34" charset="0"/>
        </a:defRPr>
      </a:lvl9pPr>
    </p:titleStyle>
    <p:bodyStyle>
      <a:lvl1pPr marL="342900" indent="-342900" algn="r" rtl="1" eaLnBrk="1" fontAlgn="base" hangingPunct="1">
        <a:spcBef>
          <a:spcPct val="20000"/>
        </a:spcBef>
        <a:spcAft>
          <a:spcPct val="0"/>
        </a:spcAft>
        <a:buClr>
          <a:srgbClr val="92D050"/>
        </a:buClr>
        <a:buFont typeface="Wingdings" pitchFamily="2" charset="2"/>
        <a:buChar char="§"/>
        <a:defRPr b="1" kern="1200">
          <a:solidFill>
            <a:srgbClr val="000066"/>
          </a:solidFill>
          <a:latin typeface="+mn-lt"/>
          <a:ea typeface="+mn-ea"/>
          <a:cs typeface="+mn-cs"/>
        </a:defRPr>
      </a:lvl1pPr>
      <a:lvl2pPr marL="742950" indent="-28575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2pPr>
      <a:lvl3pPr marL="11430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3pPr>
      <a:lvl4pPr marL="16002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4pPr>
      <a:lvl5pPr marL="2057400" indent="-228600" algn="r" rtl="1" eaLnBrk="1" fontAlgn="base" hangingPunct="1">
        <a:spcBef>
          <a:spcPct val="20000"/>
        </a:spcBef>
        <a:spcAft>
          <a:spcPct val="0"/>
        </a:spcAft>
        <a:buClr>
          <a:srgbClr val="92D050"/>
        </a:buClr>
        <a:buFont typeface="Wingdings" pitchFamily="2" charset="2"/>
        <a:buChar char="§"/>
        <a:defRPr kern="1200">
          <a:solidFill>
            <a:srgbClr val="000066"/>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1393825"/>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3075" name="Text Placeholder 2"/>
          <p:cNvSpPr>
            <a:spLocks noGrp="1"/>
          </p:cNvSpPr>
          <p:nvPr>
            <p:ph type="body" idx="1"/>
          </p:nvPr>
        </p:nvSpPr>
        <p:spPr bwMode="auto">
          <a:xfrm>
            <a:off x="457200" y="2719388"/>
            <a:ext cx="8229600" cy="3878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Lst>
  <p:transition spd="med"/>
  <p:timing>
    <p:tnLst>
      <p:par>
        <p:cTn id="1" dur="indefinite" restart="never" nodeType="tmRoot"/>
      </p:par>
    </p:tnLst>
  </p:timing>
  <p:hf sldNum="0" hdr="0" dt="0"/>
  <p:txStyles>
    <p:titleStyle>
      <a:lvl1pPr algn="r" rtl="1" eaLnBrk="1" fontAlgn="base" hangingPunct="1">
        <a:spcBef>
          <a:spcPct val="0"/>
        </a:spcBef>
        <a:spcAft>
          <a:spcPct val="0"/>
        </a:spcAft>
        <a:defRPr sz="3200" kern="1200">
          <a:solidFill>
            <a:srgbClr val="000066"/>
          </a:solidFill>
          <a:latin typeface="+mj-lt"/>
          <a:ea typeface="+mj-ea"/>
          <a:cs typeface="+mn-cs"/>
        </a:defRPr>
      </a:lvl1pPr>
      <a:lvl2pPr algn="r" rtl="1" eaLnBrk="1" fontAlgn="base" hangingPunct="1">
        <a:spcBef>
          <a:spcPct val="0"/>
        </a:spcBef>
        <a:spcAft>
          <a:spcPct val="0"/>
        </a:spcAft>
        <a:defRPr sz="3200">
          <a:solidFill>
            <a:srgbClr val="000066"/>
          </a:solidFill>
          <a:latin typeface="Calibri" pitchFamily="34" charset="0"/>
          <a:cs typeface="Arial" pitchFamily="34" charset="0"/>
        </a:defRPr>
      </a:lvl2pPr>
      <a:lvl3pPr algn="r" rtl="1" eaLnBrk="1" fontAlgn="base" hangingPunct="1">
        <a:spcBef>
          <a:spcPct val="0"/>
        </a:spcBef>
        <a:spcAft>
          <a:spcPct val="0"/>
        </a:spcAft>
        <a:defRPr sz="3200">
          <a:solidFill>
            <a:srgbClr val="000066"/>
          </a:solidFill>
          <a:latin typeface="Calibri" pitchFamily="34" charset="0"/>
          <a:cs typeface="Arial" pitchFamily="34" charset="0"/>
        </a:defRPr>
      </a:lvl3pPr>
      <a:lvl4pPr algn="r" rtl="1" eaLnBrk="1" fontAlgn="base" hangingPunct="1">
        <a:spcBef>
          <a:spcPct val="0"/>
        </a:spcBef>
        <a:spcAft>
          <a:spcPct val="0"/>
        </a:spcAft>
        <a:defRPr sz="3200">
          <a:solidFill>
            <a:srgbClr val="000066"/>
          </a:solidFill>
          <a:latin typeface="Calibri" pitchFamily="34" charset="0"/>
          <a:cs typeface="Arial" pitchFamily="34" charset="0"/>
        </a:defRPr>
      </a:lvl4pPr>
      <a:lvl5pPr algn="r" rtl="1" eaLnBrk="1" fontAlgn="base" hangingPunct="1">
        <a:spcBef>
          <a:spcPct val="0"/>
        </a:spcBef>
        <a:spcAft>
          <a:spcPct val="0"/>
        </a:spcAft>
        <a:defRPr sz="3200">
          <a:solidFill>
            <a:srgbClr val="000066"/>
          </a:solidFill>
          <a:latin typeface="Calibri" pitchFamily="34" charset="0"/>
          <a:cs typeface="Arial" pitchFamily="34" charset="0"/>
        </a:defRPr>
      </a:lvl5pPr>
      <a:lvl6pPr marL="457200" algn="r" rtl="1" eaLnBrk="1" fontAlgn="base" hangingPunct="1">
        <a:spcBef>
          <a:spcPct val="0"/>
        </a:spcBef>
        <a:spcAft>
          <a:spcPct val="0"/>
        </a:spcAft>
        <a:defRPr sz="3200">
          <a:solidFill>
            <a:srgbClr val="000066"/>
          </a:solidFill>
          <a:latin typeface="Calibri" pitchFamily="34" charset="0"/>
          <a:cs typeface="Arial" pitchFamily="34" charset="0"/>
        </a:defRPr>
      </a:lvl6pPr>
      <a:lvl7pPr marL="914400" algn="r" rtl="1" eaLnBrk="1" fontAlgn="base" hangingPunct="1">
        <a:spcBef>
          <a:spcPct val="0"/>
        </a:spcBef>
        <a:spcAft>
          <a:spcPct val="0"/>
        </a:spcAft>
        <a:defRPr sz="3200">
          <a:solidFill>
            <a:srgbClr val="000066"/>
          </a:solidFill>
          <a:latin typeface="Calibri" pitchFamily="34" charset="0"/>
          <a:cs typeface="Arial" pitchFamily="34" charset="0"/>
        </a:defRPr>
      </a:lvl7pPr>
      <a:lvl8pPr marL="1371600" algn="r" rtl="1" eaLnBrk="1" fontAlgn="base" hangingPunct="1">
        <a:spcBef>
          <a:spcPct val="0"/>
        </a:spcBef>
        <a:spcAft>
          <a:spcPct val="0"/>
        </a:spcAft>
        <a:defRPr sz="3200">
          <a:solidFill>
            <a:srgbClr val="000066"/>
          </a:solidFill>
          <a:latin typeface="Calibri" pitchFamily="34" charset="0"/>
          <a:cs typeface="Arial" pitchFamily="34" charset="0"/>
        </a:defRPr>
      </a:lvl8pPr>
      <a:lvl9pPr marL="1828800" algn="r" rtl="1" eaLnBrk="1" fontAlgn="base" hangingPunct="1">
        <a:spcBef>
          <a:spcPct val="0"/>
        </a:spcBef>
        <a:spcAft>
          <a:spcPct val="0"/>
        </a:spcAft>
        <a:defRPr sz="3200">
          <a:solidFill>
            <a:srgbClr val="000066"/>
          </a:solidFill>
          <a:latin typeface="Calibri" pitchFamily="34" charset="0"/>
          <a:cs typeface="Arial" pitchFamily="34" charset="0"/>
        </a:defRPr>
      </a:lvl9pPr>
    </p:titleStyle>
    <p:bodyStyle>
      <a:lvl1pPr marL="342900" indent="-342900" algn="r" rtl="1" eaLnBrk="1" fontAlgn="base" hangingPunct="1">
        <a:spcBef>
          <a:spcPct val="20000"/>
        </a:spcBef>
        <a:spcAft>
          <a:spcPct val="0"/>
        </a:spcAft>
        <a:buFont typeface="Arial" pitchFamily="34" charset="0"/>
        <a:buChar char="•"/>
        <a:defRPr sz="2400" kern="1200">
          <a:solidFill>
            <a:srgbClr val="000066"/>
          </a:solidFill>
          <a:latin typeface="+mn-lt"/>
          <a:ea typeface="+mn-ea"/>
          <a:cs typeface="+mn-cs"/>
        </a:defRPr>
      </a:lvl1pPr>
      <a:lvl2pPr marL="742950" indent="-28575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2pPr>
      <a:lvl3pPr marL="11430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3pPr>
      <a:lvl4pPr marL="16002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4pPr>
      <a:lvl5pPr marL="20574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1393825"/>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4099" name="Text Placeholder 2"/>
          <p:cNvSpPr>
            <a:spLocks noGrp="1"/>
          </p:cNvSpPr>
          <p:nvPr>
            <p:ph type="body" idx="1"/>
          </p:nvPr>
        </p:nvSpPr>
        <p:spPr bwMode="auto">
          <a:xfrm>
            <a:off x="457200" y="2719388"/>
            <a:ext cx="8229600" cy="3878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Lst>
  <p:transition spd="med"/>
  <p:timing>
    <p:tnLst>
      <p:par>
        <p:cTn id="1" dur="indefinite" restart="never" nodeType="tmRoot"/>
      </p:par>
    </p:tnLst>
  </p:timing>
  <p:hf sldNum="0" hdr="0" dt="0"/>
  <p:txStyles>
    <p:titleStyle>
      <a:lvl1pPr algn="r" rtl="1" eaLnBrk="1" fontAlgn="base" hangingPunct="1">
        <a:spcBef>
          <a:spcPct val="0"/>
        </a:spcBef>
        <a:spcAft>
          <a:spcPct val="0"/>
        </a:spcAft>
        <a:defRPr sz="3200" kern="1200">
          <a:solidFill>
            <a:srgbClr val="000066"/>
          </a:solidFill>
          <a:latin typeface="+mj-lt"/>
          <a:ea typeface="+mj-ea"/>
          <a:cs typeface="+mn-cs"/>
        </a:defRPr>
      </a:lvl1pPr>
      <a:lvl2pPr algn="r" rtl="1" eaLnBrk="1" fontAlgn="base" hangingPunct="1">
        <a:spcBef>
          <a:spcPct val="0"/>
        </a:spcBef>
        <a:spcAft>
          <a:spcPct val="0"/>
        </a:spcAft>
        <a:defRPr sz="3200">
          <a:solidFill>
            <a:srgbClr val="000066"/>
          </a:solidFill>
          <a:latin typeface="Calibri" pitchFamily="34" charset="0"/>
          <a:cs typeface="Arial" pitchFamily="34" charset="0"/>
        </a:defRPr>
      </a:lvl2pPr>
      <a:lvl3pPr algn="r" rtl="1" eaLnBrk="1" fontAlgn="base" hangingPunct="1">
        <a:spcBef>
          <a:spcPct val="0"/>
        </a:spcBef>
        <a:spcAft>
          <a:spcPct val="0"/>
        </a:spcAft>
        <a:defRPr sz="3200">
          <a:solidFill>
            <a:srgbClr val="000066"/>
          </a:solidFill>
          <a:latin typeface="Calibri" pitchFamily="34" charset="0"/>
          <a:cs typeface="Arial" pitchFamily="34" charset="0"/>
        </a:defRPr>
      </a:lvl3pPr>
      <a:lvl4pPr algn="r" rtl="1" eaLnBrk="1" fontAlgn="base" hangingPunct="1">
        <a:spcBef>
          <a:spcPct val="0"/>
        </a:spcBef>
        <a:spcAft>
          <a:spcPct val="0"/>
        </a:spcAft>
        <a:defRPr sz="3200">
          <a:solidFill>
            <a:srgbClr val="000066"/>
          </a:solidFill>
          <a:latin typeface="Calibri" pitchFamily="34" charset="0"/>
          <a:cs typeface="Arial" pitchFamily="34" charset="0"/>
        </a:defRPr>
      </a:lvl4pPr>
      <a:lvl5pPr algn="r" rtl="1" eaLnBrk="1" fontAlgn="base" hangingPunct="1">
        <a:spcBef>
          <a:spcPct val="0"/>
        </a:spcBef>
        <a:spcAft>
          <a:spcPct val="0"/>
        </a:spcAft>
        <a:defRPr sz="3200">
          <a:solidFill>
            <a:srgbClr val="000066"/>
          </a:solidFill>
          <a:latin typeface="Calibri" pitchFamily="34" charset="0"/>
          <a:cs typeface="Arial" pitchFamily="34" charset="0"/>
        </a:defRPr>
      </a:lvl5pPr>
      <a:lvl6pPr marL="457200" algn="r" rtl="1" eaLnBrk="1" fontAlgn="base" hangingPunct="1">
        <a:spcBef>
          <a:spcPct val="0"/>
        </a:spcBef>
        <a:spcAft>
          <a:spcPct val="0"/>
        </a:spcAft>
        <a:defRPr sz="3200">
          <a:solidFill>
            <a:srgbClr val="000066"/>
          </a:solidFill>
          <a:latin typeface="Calibri" pitchFamily="34" charset="0"/>
          <a:cs typeface="Arial" pitchFamily="34" charset="0"/>
        </a:defRPr>
      </a:lvl6pPr>
      <a:lvl7pPr marL="914400" algn="r" rtl="1" eaLnBrk="1" fontAlgn="base" hangingPunct="1">
        <a:spcBef>
          <a:spcPct val="0"/>
        </a:spcBef>
        <a:spcAft>
          <a:spcPct val="0"/>
        </a:spcAft>
        <a:defRPr sz="3200">
          <a:solidFill>
            <a:srgbClr val="000066"/>
          </a:solidFill>
          <a:latin typeface="Calibri" pitchFamily="34" charset="0"/>
          <a:cs typeface="Arial" pitchFamily="34" charset="0"/>
        </a:defRPr>
      </a:lvl7pPr>
      <a:lvl8pPr marL="1371600" algn="r" rtl="1" eaLnBrk="1" fontAlgn="base" hangingPunct="1">
        <a:spcBef>
          <a:spcPct val="0"/>
        </a:spcBef>
        <a:spcAft>
          <a:spcPct val="0"/>
        </a:spcAft>
        <a:defRPr sz="3200">
          <a:solidFill>
            <a:srgbClr val="000066"/>
          </a:solidFill>
          <a:latin typeface="Calibri" pitchFamily="34" charset="0"/>
          <a:cs typeface="Arial" pitchFamily="34" charset="0"/>
        </a:defRPr>
      </a:lvl8pPr>
      <a:lvl9pPr marL="1828800" algn="r" rtl="1" eaLnBrk="1" fontAlgn="base" hangingPunct="1">
        <a:spcBef>
          <a:spcPct val="0"/>
        </a:spcBef>
        <a:spcAft>
          <a:spcPct val="0"/>
        </a:spcAft>
        <a:defRPr sz="3200">
          <a:solidFill>
            <a:srgbClr val="000066"/>
          </a:solidFill>
          <a:latin typeface="Calibri" pitchFamily="34" charset="0"/>
          <a:cs typeface="Arial" pitchFamily="34" charset="0"/>
        </a:defRPr>
      </a:lvl9pPr>
    </p:titleStyle>
    <p:bodyStyle>
      <a:lvl1pPr marL="342900" indent="-342900" algn="r" rtl="1" eaLnBrk="1" fontAlgn="base" hangingPunct="1">
        <a:spcBef>
          <a:spcPct val="20000"/>
        </a:spcBef>
        <a:spcAft>
          <a:spcPct val="0"/>
        </a:spcAft>
        <a:buFont typeface="Arial" pitchFamily="34" charset="0"/>
        <a:buChar char="•"/>
        <a:defRPr sz="2400" kern="1200">
          <a:solidFill>
            <a:srgbClr val="000066"/>
          </a:solidFill>
          <a:latin typeface="+mn-lt"/>
          <a:ea typeface="+mn-ea"/>
          <a:cs typeface="+mn-cs"/>
        </a:defRPr>
      </a:lvl1pPr>
      <a:lvl2pPr marL="742950" indent="-28575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2pPr>
      <a:lvl3pPr marL="11430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3pPr>
      <a:lvl4pPr marL="16002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4pPr>
      <a:lvl5pPr marL="2057400" indent="-228600" algn="r" rtl="1" eaLnBrk="1" fontAlgn="base" hangingPunct="1">
        <a:spcBef>
          <a:spcPct val="20000"/>
        </a:spcBef>
        <a:spcAft>
          <a:spcPct val="0"/>
        </a:spcAft>
        <a:buFont typeface="Arial" pitchFamily="34" charset="0"/>
        <a:buChar char="»"/>
        <a:defRPr sz="2000" kern="1200">
          <a:solidFill>
            <a:srgbClr val="000066"/>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he-IL" dirty="0" smtClean="0"/>
              <a:t>מלגות התמחות בפסיכולוגיה</a:t>
            </a:r>
            <a:endParaRPr lang="he-IL" dirty="0"/>
          </a:p>
        </p:txBody>
      </p:sp>
      <p:sp>
        <p:nvSpPr>
          <p:cNvPr id="3" name="כותרת משנה 2"/>
          <p:cNvSpPr>
            <a:spLocks noGrp="1"/>
          </p:cNvSpPr>
          <p:nvPr>
            <p:ph type="subTitle" idx="1"/>
          </p:nvPr>
        </p:nvSpPr>
        <p:spPr>
          <a:xfrm>
            <a:off x="12853" y="1556792"/>
            <a:ext cx="6400800" cy="766936"/>
          </a:xfrm>
        </p:spPr>
        <p:txBody>
          <a:bodyPr>
            <a:normAutofit/>
          </a:bodyPr>
          <a:lstStyle/>
          <a:p>
            <a:pPr algn="l"/>
            <a:r>
              <a:rPr lang="he-IL" dirty="0" smtClean="0">
                <a:solidFill>
                  <a:schemeClr val="bg1"/>
                </a:solidFill>
              </a:rPr>
              <a:t>מינהל רפואה - מערך הפסיכולוגיה</a:t>
            </a:r>
            <a:endParaRPr lang="he-IL" dirty="0">
              <a:solidFill>
                <a:schemeClr val="bg1"/>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323528" y="1412776"/>
            <a:ext cx="8103536" cy="439200"/>
          </a:xfrm>
        </p:spPr>
        <p:txBody>
          <a:bodyPr>
            <a:normAutofit fontScale="90000"/>
          </a:bodyPr>
          <a:lstStyle/>
          <a:p>
            <a:r>
              <a:rPr lang="he-IL" dirty="0" smtClean="0"/>
              <a:t/>
            </a:r>
            <a:br>
              <a:rPr lang="he-IL" dirty="0" smtClean="0"/>
            </a:br>
            <a:r>
              <a:rPr lang="he-IL" dirty="0" smtClean="0"/>
              <a:t>שלב 4 – חלוקת המלגות בין המתמחים</a:t>
            </a:r>
            <a:r>
              <a:rPr lang="en-US" dirty="0" smtClean="0"/>
              <a:t/>
            </a:r>
            <a:br>
              <a:rPr lang="en-US" dirty="0" smtClean="0"/>
            </a:br>
            <a:endParaRPr lang="he-IL" dirty="0"/>
          </a:p>
        </p:txBody>
      </p:sp>
      <p:sp>
        <p:nvSpPr>
          <p:cNvPr id="3" name="מציין מיקום תוכן 2"/>
          <p:cNvSpPr>
            <a:spLocks noGrp="1"/>
          </p:cNvSpPr>
          <p:nvPr>
            <p:ph idx="1"/>
          </p:nvPr>
        </p:nvSpPr>
        <p:spPr>
          <a:xfrm>
            <a:off x="755576" y="1988840"/>
            <a:ext cx="7704856" cy="4176464"/>
          </a:xfrm>
        </p:spPr>
        <p:txBody>
          <a:bodyPr>
            <a:normAutofit fontScale="92500" lnSpcReduction="20000"/>
          </a:bodyPr>
          <a:lstStyle/>
          <a:p>
            <a:pPr algn="just">
              <a:buNone/>
            </a:pPr>
            <a:r>
              <a:rPr lang="he-IL" dirty="0" smtClean="0"/>
              <a:t>1. </a:t>
            </a:r>
            <a:r>
              <a:rPr lang="he-IL" sz="2100" u="sng" dirty="0" smtClean="0"/>
              <a:t>זכאות למלגה</a:t>
            </a:r>
            <a:endParaRPr lang="en-US" sz="2100" dirty="0" smtClean="0"/>
          </a:p>
          <a:p>
            <a:pPr marL="273050" lvl="0" indent="-273050" algn="just">
              <a:buNone/>
            </a:pPr>
            <a:r>
              <a:rPr lang="he-IL" sz="2000" b="0" dirty="0" smtClean="0"/>
              <a:t>    בקשת זכאות למלגה תוגש לוועדה המקצועית הרלוונטית על גבי "טופס בקשה לזכאות למלגה".</a:t>
            </a:r>
          </a:p>
          <a:p>
            <a:pPr lvl="0" algn="just">
              <a:buNone/>
            </a:pPr>
            <a:endParaRPr lang="en-US" sz="1400" dirty="0" smtClean="0"/>
          </a:p>
          <a:p>
            <a:pPr algn="just">
              <a:buNone/>
            </a:pPr>
            <a:r>
              <a:rPr lang="he-IL" sz="2000" dirty="0" smtClean="0"/>
              <a:t>2. </a:t>
            </a:r>
            <a:r>
              <a:rPr lang="he-IL" sz="2000" u="sng" dirty="0" smtClean="0"/>
              <a:t>רשימות המתנה</a:t>
            </a:r>
            <a:endParaRPr lang="en-US" sz="2000" dirty="0" smtClean="0"/>
          </a:p>
          <a:p>
            <a:pPr marL="273050" lvl="0" indent="-273050" algn="just">
              <a:buNone/>
            </a:pPr>
            <a:r>
              <a:rPr lang="he-IL" sz="2000" b="0" dirty="0" smtClean="0"/>
              <a:t>    בכדי להיכנס לרשימת המתנה לקבלת מלגה יש למלא "שאלון למתמחה המבקש מלגה לצורך התמחות בפסיכולוגיה". המיקום ברשימת ההמתנה נקבע עפ"י הקריטריונים שלהלן ויהיה באחד מארבע אשכולות ההמתנה:</a:t>
            </a:r>
          </a:p>
          <a:p>
            <a:pPr lvl="0" algn="just">
              <a:buNone/>
            </a:pPr>
            <a:endParaRPr lang="en-US" sz="1400" b="0" dirty="0" smtClean="0"/>
          </a:p>
          <a:p>
            <a:pPr marL="1341438" indent="-1068388" algn="just">
              <a:lnSpc>
                <a:spcPct val="110000"/>
              </a:lnSpc>
              <a:buNone/>
            </a:pPr>
            <a:r>
              <a:rPr lang="he-IL" sz="2000" dirty="0" smtClean="0"/>
              <a:t>אשכול 1 </a:t>
            </a:r>
            <a:r>
              <a:rPr lang="he-IL" sz="2000" b="0" dirty="0" smtClean="0"/>
              <a:t>– מתמחים המסיימים את החלק הראשון של התמחותם במהלך 2014 וזקוקים למסגרת נוספת בכדי לסיים את התמחותם. </a:t>
            </a:r>
            <a:endParaRPr lang="en-US" sz="2000" b="0" dirty="0" smtClean="0"/>
          </a:p>
          <a:p>
            <a:pPr marL="1341438" indent="-1068388" algn="just">
              <a:lnSpc>
                <a:spcPct val="110000"/>
              </a:lnSpc>
              <a:buNone/>
            </a:pPr>
            <a:r>
              <a:rPr lang="he-IL" sz="2000" dirty="0" smtClean="0"/>
              <a:t>אשכול 2</a:t>
            </a:r>
            <a:r>
              <a:rPr lang="he-IL" sz="2000" b="0" dirty="0" smtClean="0"/>
              <a:t> – 	מתמחים המסיימים את החלק הראשון של התמחותם במהלך 2015 וזקוקים למסגרת נוספת בכדי לסיים את התמחותם.</a:t>
            </a:r>
            <a:endParaRPr lang="en-US" sz="2000" b="0" dirty="0" smtClean="0"/>
          </a:p>
          <a:p>
            <a:pPr marL="1341438" indent="-1068388" algn="just">
              <a:lnSpc>
                <a:spcPct val="110000"/>
              </a:lnSpc>
              <a:buNone/>
            </a:pPr>
            <a:r>
              <a:rPr lang="he-IL" sz="2000" dirty="0" smtClean="0"/>
              <a:t>אשכול 3 </a:t>
            </a:r>
            <a:r>
              <a:rPr lang="he-IL" sz="2000" b="0" dirty="0" smtClean="0"/>
              <a:t>–	מתמחים המסיימים את החלק הראשון של התמחותם במהלך 2016 וזקוקים למסגרת נוספת בכדי לסיים את התמחותם.</a:t>
            </a:r>
            <a:r>
              <a:rPr lang="he-IL" sz="2000" dirty="0" smtClean="0">
                <a:solidFill>
                  <a:srgbClr val="002060"/>
                </a:solidFill>
              </a:rPr>
              <a:t> </a:t>
            </a:r>
          </a:p>
        </p:txBody>
      </p:sp>
      <p:sp>
        <p:nvSpPr>
          <p:cNvPr id="4" name="מלבן 3"/>
          <p:cNvSpPr/>
          <p:nvPr/>
        </p:nvSpPr>
        <p:spPr>
          <a:xfrm>
            <a:off x="467544" y="6165304"/>
            <a:ext cx="1903085" cy="369332"/>
          </a:xfrm>
          <a:prstGeom prst="rect">
            <a:avLst/>
          </a:prstGeom>
        </p:spPr>
        <p:txBody>
          <a:bodyPr wrap="none">
            <a:spAutoFit/>
          </a:bodyPr>
          <a:lstStyle/>
          <a:p>
            <a:pPr algn="l"/>
            <a:r>
              <a:rPr lang="he-IL" b="1" dirty="0" smtClean="0">
                <a:solidFill>
                  <a:srgbClr val="002060"/>
                </a:solidFill>
              </a:rPr>
              <a:t>מערך הפסיכולוגיה</a:t>
            </a:r>
            <a:endParaRPr lang="he-IL" b="1" dirty="0">
              <a:solidFill>
                <a:srgbClr val="00206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5" dur="10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0" dur="1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r>
              <a:rPr lang="he-IL" u="sng" dirty="0" smtClean="0"/>
              <a:t/>
            </a:r>
            <a:br>
              <a:rPr lang="he-IL" u="sng" dirty="0" smtClean="0"/>
            </a:br>
            <a:endParaRPr lang="he-IL" dirty="0"/>
          </a:p>
        </p:txBody>
      </p:sp>
      <p:sp>
        <p:nvSpPr>
          <p:cNvPr id="3" name="מציין מיקום תוכן 2"/>
          <p:cNvSpPr>
            <a:spLocks noGrp="1"/>
          </p:cNvSpPr>
          <p:nvPr>
            <p:ph idx="1"/>
          </p:nvPr>
        </p:nvSpPr>
        <p:spPr>
          <a:xfrm>
            <a:off x="827584" y="2052000"/>
            <a:ext cx="7599480" cy="3897280"/>
          </a:xfrm>
        </p:spPr>
        <p:txBody>
          <a:bodyPr>
            <a:normAutofit fontScale="92500" lnSpcReduction="20000"/>
          </a:bodyPr>
          <a:lstStyle/>
          <a:p>
            <a:pPr>
              <a:buNone/>
            </a:pPr>
            <a:endParaRPr lang="he-IL" u="sng" dirty="0" smtClean="0"/>
          </a:p>
          <a:p>
            <a:pPr>
              <a:buNone/>
            </a:pPr>
            <a:r>
              <a:rPr lang="he-IL" u="sng" dirty="0" smtClean="0"/>
              <a:t>הדירוג </a:t>
            </a:r>
            <a:r>
              <a:rPr lang="he-IL" u="sng" dirty="0"/>
              <a:t>בתוך </a:t>
            </a:r>
            <a:r>
              <a:rPr lang="he-IL" u="sng" dirty="0" smtClean="0"/>
              <a:t>אשכולות 1 עד 3 מתבסס </a:t>
            </a:r>
            <a:r>
              <a:rPr lang="he-IL" u="sng" dirty="0"/>
              <a:t>כלהלן: </a:t>
            </a:r>
            <a:r>
              <a:rPr lang="en-US" dirty="0"/>
              <a:t/>
            </a:r>
            <a:br>
              <a:rPr lang="en-US" dirty="0"/>
            </a:br>
            <a:endParaRPr lang="he-IL" dirty="0"/>
          </a:p>
          <a:p>
            <a:pPr lvl="0">
              <a:buNone/>
            </a:pPr>
            <a:endParaRPr lang="he-IL" b="0" dirty="0" smtClean="0"/>
          </a:p>
          <a:p>
            <a:pPr lvl="0"/>
            <a:r>
              <a:rPr lang="he-IL" b="0" dirty="0" smtClean="0"/>
              <a:t>תאריך סיום המסגרת הראשונה.</a:t>
            </a:r>
            <a:endParaRPr lang="en-US" b="0" dirty="0" smtClean="0"/>
          </a:p>
          <a:p>
            <a:pPr lvl="0"/>
            <a:r>
              <a:rPr lang="he-IL" b="0" dirty="0" smtClean="0"/>
              <a:t>רמת הפריפריה של הרשות המקומית בה מתגורר המתמחה בתנאי שיתמחה בפריפריה.</a:t>
            </a:r>
            <a:endParaRPr lang="en-US" b="0" dirty="0" smtClean="0"/>
          </a:p>
          <a:p>
            <a:pPr lvl="0"/>
            <a:r>
              <a:rPr lang="he-IL" b="0" dirty="0" smtClean="0"/>
              <a:t>תחום ההתמחות (ילדים/מבוגרים).</a:t>
            </a:r>
            <a:endParaRPr lang="en-US" b="0" dirty="0" smtClean="0"/>
          </a:p>
          <a:p>
            <a:pPr lvl="0"/>
            <a:r>
              <a:rPr lang="he-IL" b="0" dirty="0" smtClean="0"/>
              <a:t>עולה חדש / תושב חוזר.</a:t>
            </a:r>
            <a:endParaRPr lang="en-US" b="0" dirty="0" smtClean="0"/>
          </a:p>
          <a:p>
            <a:pPr lvl="0"/>
            <a:r>
              <a:rPr lang="he-IL" b="0" dirty="0" smtClean="0"/>
              <a:t>הזמן הנותר לסיום ההתמחות.</a:t>
            </a:r>
            <a:endParaRPr lang="en-US" b="0" dirty="0" smtClean="0"/>
          </a:p>
          <a:p>
            <a:pPr lvl="0"/>
            <a:r>
              <a:rPr lang="he-IL" b="0" dirty="0" smtClean="0"/>
              <a:t>באיזו שנה אושרה הבקשה לזכאות למלגה.</a:t>
            </a:r>
            <a:endParaRPr lang="en-US" b="0" dirty="0" smtClean="0"/>
          </a:p>
          <a:p>
            <a:pPr lvl="0"/>
            <a:r>
              <a:rPr lang="he-IL" b="0" dirty="0" smtClean="0"/>
              <a:t>תואר מומחה בתחום אחר.</a:t>
            </a:r>
            <a:endParaRPr lang="en-US" b="0" dirty="0" smtClean="0"/>
          </a:p>
          <a:p>
            <a:pPr lvl="0"/>
            <a:r>
              <a:rPr lang="he-IL" b="0" dirty="0" smtClean="0"/>
              <a:t>מוגבלות המקשה על קבלתך למקום התמחות.</a:t>
            </a:r>
          </a:p>
          <a:p>
            <a:pPr lvl="0">
              <a:buNone/>
            </a:pPr>
            <a:r>
              <a:rPr lang="en-US" dirty="0" smtClean="0"/>
              <a:t/>
            </a:r>
            <a:br>
              <a:rPr lang="en-US" dirty="0" smtClean="0"/>
            </a:br>
            <a:endParaRPr lang="he-IL" b="0" dirty="0" smtClean="0"/>
          </a:p>
          <a:p>
            <a:pPr lvl="0"/>
            <a:endParaRPr lang="he-IL" b="0" dirty="0" smtClean="0"/>
          </a:p>
          <a:p>
            <a:pPr lvl="0">
              <a:buNone/>
            </a:pPr>
            <a:endParaRPr lang="en-US" b="0" dirty="0"/>
          </a:p>
        </p:txBody>
      </p:sp>
      <p:sp>
        <p:nvSpPr>
          <p:cNvPr id="4" name="כותרת 1"/>
          <p:cNvSpPr txBox="1">
            <a:spLocks/>
          </p:cNvSpPr>
          <p:nvPr/>
        </p:nvSpPr>
        <p:spPr bwMode="auto">
          <a:xfrm>
            <a:off x="323528" y="1412776"/>
            <a:ext cx="8103536"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Autofit/>
          </a:bodyPr>
          <a:lstStyle>
            <a:lvl1pPr algn="r" defTabSz="914400" rtl="1" eaLnBrk="1" fontAlgn="base" latinLnBrk="0" hangingPunct="1">
              <a:spcBef>
                <a:spcPct val="0"/>
              </a:spcBef>
              <a:spcAft>
                <a:spcPct val="0"/>
              </a:spcAft>
              <a:buNone/>
              <a:defRPr lang="he-IL" sz="2400" b="1" kern="1200" dirty="0">
                <a:solidFill>
                  <a:srgbClr val="000066"/>
                </a:solidFill>
                <a:latin typeface="+mj-lt"/>
                <a:ea typeface="+mj-ea"/>
                <a:cs typeface="+mn-cs"/>
              </a:defRPr>
            </a:lvl1pPr>
            <a:lvl2pPr algn="r" rtl="1" eaLnBrk="1" fontAlgn="base" hangingPunct="1">
              <a:spcBef>
                <a:spcPct val="0"/>
              </a:spcBef>
              <a:spcAft>
                <a:spcPct val="0"/>
              </a:spcAft>
              <a:defRPr sz="2400" b="1">
                <a:solidFill>
                  <a:srgbClr val="000066"/>
                </a:solidFill>
                <a:latin typeface="Calibri" pitchFamily="34" charset="0"/>
                <a:cs typeface="Arial" pitchFamily="34" charset="0"/>
              </a:defRPr>
            </a:lvl2pPr>
            <a:lvl3pPr algn="r" rtl="1" eaLnBrk="1" fontAlgn="base" hangingPunct="1">
              <a:spcBef>
                <a:spcPct val="0"/>
              </a:spcBef>
              <a:spcAft>
                <a:spcPct val="0"/>
              </a:spcAft>
              <a:defRPr sz="2400" b="1">
                <a:solidFill>
                  <a:srgbClr val="000066"/>
                </a:solidFill>
                <a:latin typeface="Calibri" pitchFamily="34" charset="0"/>
                <a:cs typeface="Arial" pitchFamily="34" charset="0"/>
              </a:defRPr>
            </a:lvl3pPr>
            <a:lvl4pPr algn="r" rtl="1" eaLnBrk="1" fontAlgn="base" hangingPunct="1">
              <a:spcBef>
                <a:spcPct val="0"/>
              </a:spcBef>
              <a:spcAft>
                <a:spcPct val="0"/>
              </a:spcAft>
              <a:defRPr sz="2400" b="1">
                <a:solidFill>
                  <a:srgbClr val="000066"/>
                </a:solidFill>
                <a:latin typeface="Calibri" pitchFamily="34" charset="0"/>
                <a:cs typeface="Arial" pitchFamily="34" charset="0"/>
              </a:defRPr>
            </a:lvl4pPr>
            <a:lvl5pPr algn="r" rtl="1" eaLnBrk="1" fontAlgn="base" hangingPunct="1">
              <a:spcBef>
                <a:spcPct val="0"/>
              </a:spcBef>
              <a:spcAft>
                <a:spcPct val="0"/>
              </a:spcAft>
              <a:defRPr sz="2400" b="1">
                <a:solidFill>
                  <a:srgbClr val="000066"/>
                </a:solidFill>
                <a:latin typeface="Calibri" pitchFamily="34" charset="0"/>
                <a:cs typeface="Arial" pitchFamily="34" charset="0"/>
              </a:defRPr>
            </a:lvl5pPr>
            <a:lvl6pPr marL="457200" algn="r" rtl="1" eaLnBrk="1" fontAlgn="base" hangingPunct="1">
              <a:spcBef>
                <a:spcPct val="0"/>
              </a:spcBef>
              <a:spcAft>
                <a:spcPct val="0"/>
              </a:spcAft>
              <a:defRPr sz="2400" b="1">
                <a:solidFill>
                  <a:srgbClr val="000066"/>
                </a:solidFill>
                <a:latin typeface="Calibri" pitchFamily="34" charset="0"/>
                <a:cs typeface="Arial" pitchFamily="34" charset="0"/>
              </a:defRPr>
            </a:lvl6pPr>
            <a:lvl7pPr marL="914400" algn="r" rtl="1" eaLnBrk="1" fontAlgn="base" hangingPunct="1">
              <a:spcBef>
                <a:spcPct val="0"/>
              </a:spcBef>
              <a:spcAft>
                <a:spcPct val="0"/>
              </a:spcAft>
              <a:defRPr sz="2400" b="1">
                <a:solidFill>
                  <a:srgbClr val="000066"/>
                </a:solidFill>
                <a:latin typeface="Calibri" pitchFamily="34" charset="0"/>
                <a:cs typeface="Arial" pitchFamily="34" charset="0"/>
              </a:defRPr>
            </a:lvl7pPr>
            <a:lvl8pPr marL="1371600" algn="r" rtl="1" eaLnBrk="1" fontAlgn="base" hangingPunct="1">
              <a:spcBef>
                <a:spcPct val="0"/>
              </a:spcBef>
              <a:spcAft>
                <a:spcPct val="0"/>
              </a:spcAft>
              <a:defRPr sz="2400" b="1">
                <a:solidFill>
                  <a:srgbClr val="000066"/>
                </a:solidFill>
                <a:latin typeface="Calibri" pitchFamily="34" charset="0"/>
                <a:cs typeface="Arial" pitchFamily="34" charset="0"/>
              </a:defRPr>
            </a:lvl8pPr>
            <a:lvl9pPr marL="1828800" algn="r" rtl="1" eaLnBrk="1" fontAlgn="base" hangingPunct="1">
              <a:spcBef>
                <a:spcPct val="0"/>
              </a:spcBef>
              <a:spcAft>
                <a:spcPct val="0"/>
              </a:spcAft>
              <a:defRPr sz="2400" b="1">
                <a:solidFill>
                  <a:srgbClr val="000066"/>
                </a:solidFill>
                <a:latin typeface="Calibri" pitchFamily="34" charset="0"/>
                <a:cs typeface="Arial" pitchFamily="34" charset="0"/>
              </a:defRPr>
            </a:lvl9pPr>
          </a:lstStyle>
          <a:p>
            <a:r>
              <a:rPr lang="he-IL" sz="2200" dirty="0" smtClean="0"/>
              <a:t/>
            </a:r>
            <a:br>
              <a:rPr lang="he-IL" sz="2200" dirty="0" smtClean="0"/>
            </a:br>
            <a:r>
              <a:rPr lang="he-IL" sz="2200" dirty="0" smtClean="0"/>
              <a:t>שלב 4 – חלוקת המלגות בין המתמחים</a:t>
            </a:r>
            <a:br>
              <a:rPr lang="he-IL" sz="2200" dirty="0" smtClean="0"/>
            </a:br>
            <a:endParaRPr lang="he-IL" sz="2200" dirty="0"/>
          </a:p>
        </p:txBody>
      </p:sp>
      <p:sp>
        <p:nvSpPr>
          <p:cNvPr id="5" name="מלבן 4"/>
          <p:cNvSpPr/>
          <p:nvPr/>
        </p:nvSpPr>
        <p:spPr>
          <a:xfrm>
            <a:off x="467544" y="6165304"/>
            <a:ext cx="1903085" cy="369332"/>
          </a:xfrm>
          <a:prstGeom prst="rect">
            <a:avLst/>
          </a:prstGeom>
        </p:spPr>
        <p:txBody>
          <a:bodyPr wrap="none">
            <a:spAutoFit/>
          </a:bodyPr>
          <a:lstStyle/>
          <a:p>
            <a:pPr algn="l"/>
            <a:r>
              <a:rPr lang="he-IL" b="1" dirty="0" smtClean="0">
                <a:solidFill>
                  <a:srgbClr val="002060"/>
                </a:solidFill>
              </a:rPr>
              <a:t>מערך הפסיכולוגיה</a:t>
            </a:r>
            <a:endParaRPr lang="he-IL" b="1" dirty="0">
              <a:solidFill>
                <a:srgbClr val="00206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3" dur="1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additive="base">
                                        <p:cTn id="3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 calcmode="lin" valueType="num">
                                      <p:cBhvr additive="base">
                                        <p:cTn id="36"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additive="base">
                                        <p:cTn id="4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 calcmode="lin" valueType="num">
                                      <p:cBhvr additive="base">
                                        <p:cTn id="54"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stCondLst>
                                    <p:cond delay="0"/>
                                  </p:stCondLst>
                                  <p:childTnLst>
                                    <p:set>
                                      <p:cBhvr>
                                        <p:cTn id="59" dur="1" fill="hold">
                                          <p:stCondLst>
                                            <p:cond delay="0"/>
                                          </p:stCondLst>
                                        </p:cTn>
                                        <p:tgtEl>
                                          <p:spTgt spid="3">
                                            <p:txEl>
                                              <p:pRg st="10" end="10"/>
                                            </p:txEl>
                                          </p:spTgt>
                                        </p:tgtEl>
                                        <p:attrNameLst>
                                          <p:attrName>style.visibility</p:attrName>
                                        </p:attrNameLst>
                                      </p:cBhvr>
                                      <p:to>
                                        <p:strVal val="visible"/>
                                      </p:to>
                                    </p:set>
                                    <p:anim calcmode="lin" valueType="num">
                                      <p:cBhvr additive="base">
                                        <p:cTn id="60"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755576" y="2052000"/>
            <a:ext cx="7704856" cy="4113304"/>
          </a:xfrm>
        </p:spPr>
        <p:txBody>
          <a:bodyPr>
            <a:normAutofit fontScale="85000" lnSpcReduction="20000"/>
          </a:bodyPr>
          <a:lstStyle/>
          <a:p>
            <a:pPr marL="0" indent="0">
              <a:buNone/>
            </a:pPr>
            <a:endParaRPr lang="he-IL" sz="2000" dirty="0" smtClean="0"/>
          </a:p>
          <a:p>
            <a:pPr marL="0" indent="273050">
              <a:buNone/>
            </a:pPr>
            <a:r>
              <a:rPr lang="he-IL" sz="2200" dirty="0" smtClean="0"/>
              <a:t>אשכול </a:t>
            </a:r>
            <a:r>
              <a:rPr lang="he-IL" sz="2200" dirty="0"/>
              <a:t>4 </a:t>
            </a:r>
            <a:r>
              <a:rPr lang="he-IL" sz="2200" b="0" dirty="0"/>
              <a:t>– </a:t>
            </a:r>
            <a:r>
              <a:rPr lang="he-IL" sz="2200" b="0" dirty="0" smtClean="0"/>
              <a:t> מתמחים </a:t>
            </a:r>
            <a:r>
              <a:rPr lang="he-IL" sz="2200" b="0" dirty="0"/>
              <a:t>הממתינים להתחלת התמחות מלאה.</a:t>
            </a:r>
          </a:p>
          <a:p>
            <a:endParaRPr lang="he-IL" sz="2000" u="sng" dirty="0" smtClean="0"/>
          </a:p>
          <a:p>
            <a:pPr marL="0" indent="273050">
              <a:buNone/>
            </a:pPr>
            <a:r>
              <a:rPr lang="he-IL" sz="2000" u="sng" dirty="0" smtClean="0"/>
              <a:t>הדירוג </a:t>
            </a:r>
            <a:r>
              <a:rPr lang="he-IL" sz="2000" u="sng" dirty="0"/>
              <a:t>בתוך </a:t>
            </a:r>
            <a:r>
              <a:rPr lang="he-IL" sz="2000" u="sng" dirty="0" smtClean="0"/>
              <a:t>אשכול 4 </a:t>
            </a:r>
            <a:r>
              <a:rPr lang="he-IL" sz="2000" u="sng" dirty="0"/>
              <a:t>מתבסס כלהלן: </a:t>
            </a:r>
            <a:r>
              <a:rPr lang="en-US" sz="2000" dirty="0"/>
              <a:t/>
            </a:r>
            <a:br>
              <a:rPr lang="en-US" sz="2000" dirty="0"/>
            </a:br>
            <a:endParaRPr lang="he-IL" sz="2000" dirty="0"/>
          </a:p>
          <a:p>
            <a:pPr marL="628650" lvl="0" indent="-355600"/>
            <a:r>
              <a:rPr lang="he-IL" sz="1900" b="0" dirty="0" smtClean="0"/>
              <a:t>תאריך קבלת זכאות למלגה.</a:t>
            </a:r>
            <a:endParaRPr lang="en-US" sz="1900" b="0" dirty="0" smtClean="0"/>
          </a:p>
          <a:p>
            <a:pPr marL="628650" lvl="0" indent="-355600"/>
            <a:r>
              <a:rPr lang="he-IL" sz="1900" b="0" dirty="0" smtClean="0"/>
              <a:t>רמת הפריפריה של הרשות המקומית בה מתגורר המתמחה בתנאי שיתמחה בפריפריה.</a:t>
            </a:r>
            <a:endParaRPr lang="en-US" sz="1900" b="0" dirty="0" smtClean="0"/>
          </a:p>
          <a:p>
            <a:pPr marL="628650" lvl="0" indent="-355600"/>
            <a:r>
              <a:rPr lang="he-IL" sz="1900" b="0" dirty="0" smtClean="0"/>
              <a:t>תחום ההתמחות (ילדים/מבוגרים).</a:t>
            </a:r>
            <a:endParaRPr lang="en-US" sz="1900" b="0" dirty="0" smtClean="0"/>
          </a:p>
          <a:p>
            <a:pPr marL="628650" lvl="0" indent="-355600"/>
            <a:r>
              <a:rPr lang="he-IL" sz="1900" b="0" dirty="0" smtClean="0"/>
              <a:t>עולה חדש / תושב חוזר.</a:t>
            </a:r>
            <a:endParaRPr lang="en-US" sz="1900" b="0" dirty="0" smtClean="0"/>
          </a:p>
          <a:p>
            <a:pPr marL="628650" lvl="0" indent="-355600"/>
            <a:r>
              <a:rPr lang="he-IL" sz="1900" b="0" dirty="0" smtClean="0"/>
              <a:t>תואר מומחה בתחום אחר.</a:t>
            </a:r>
            <a:endParaRPr lang="en-US" sz="1900" b="0" dirty="0" smtClean="0"/>
          </a:p>
          <a:p>
            <a:pPr marL="628650" lvl="0" indent="-355600"/>
            <a:r>
              <a:rPr lang="he-IL" sz="1900" b="0" dirty="0" smtClean="0"/>
              <a:t>מוגבלות המקשה על קבלתך למקום התמחות.</a:t>
            </a:r>
          </a:p>
          <a:p>
            <a:pPr lvl="0"/>
            <a:endParaRPr lang="en-US" sz="1900" b="0" dirty="0" smtClean="0"/>
          </a:p>
          <a:p>
            <a:pPr marL="0" lvl="0" indent="0" algn="ctr">
              <a:buNone/>
            </a:pPr>
            <a:r>
              <a:rPr lang="he-IL" sz="2000" dirty="0" smtClean="0"/>
              <a:t>רשימות ההמתנה תועברנה לפסיכולוגים הראשיים במוסדות בהם מתפנות מלגות. הרשימות תעודכנה אחת לחודש.</a:t>
            </a:r>
            <a:endParaRPr lang="en-US" sz="2000" dirty="0" smtClean="0"/>
          </a:p>
          <a:p>
            <a:pPr marL="0" lvl="0" indent="0" algn="ctr">
              <a:buNone/>
            </a:pPr>
            <a:r>
              <a:rPr lang="he-IL" sz="2000" dirty="0" smtClean="0"/>
              <a:t>מתמחים אשר לא ירשמו ברשימות ההמתנה, לא יוכלו להתקבל להתמחות במלגה.</a:t>
            </a:r>
          </a:p>
          <a:p>
            <a:pPr lvl="0"/>
            <a:endParaRPr lang="he-IL" dirty="0" smtClean="0">
              <a:solidFill>
                <a:srgbClr val="002060"/>
              </a:solidFill>
            </a:endParaRPr>
          </a:p>
          <a:p>
            <a:pPr lvl="0">
              <a:buNone/>
            </a:pPr>
            <a:endParaRPr lang="en-US" dirty="0" smtClean="0"/>
          </a:p>
          <a:p>
            <a:pPr>
              <a:buNone/>
            </a:pPr>
            <a:endParaRPr lang="he-IL" dirty="0"/>
          </a:p>
        </p:txBody>
      </p:sp>
      <p:sp>
        <p:nvSpPr>
          <p:cNvPr id="5" name="כותרת 1"/>
          <p:cNvSpPr txBox="1">
            <a:spLocks noGrp="1"/>
          </p:cNvSpPr>
          <p:nvPr>
            <p:ph type="title"/>
          </p:nvPr>
        </p:nvSpPr>
        <p:spPr bwMode="auto">
          <a:xfrm>
            <a:off x="1115616" y="1412776"/>
            <a:ext cx="7383456" cy="43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1" anchor="ctr" anchorCtr="0" compatLnSpc="1">
            <a:prstTxWarp prst="textNoShape">
              <a:avLst/>
            </a:prstTxWarp>
            <a:noAutofit/>
          </a:bodyPr>
          <a:lstStyle>
            <a:lvl1pPr algn="r" defTabSz="914400" rtl="1" eaLnBrk="1" fontAlgn="base" latinLnBrk="0" hangingPunct="1">
              <a:spcBef>
                <a:spcPct val="0"/>
              </a:spcBef>
              <a:spcAft>
                <a:spcPct val="0"/>
              </a:spcAft>
              <a:buNone/>
              <a:defRPr lang="he-IL" sz="2400" b="1" kern="1200" dirty="0">
                <a:solidFill>
                  <a:srgbClr val="000066"/>
                </a:solidFill>
                <a:latin typeface="+mj-lt"/>
                <a:ea typeface="+mj-ea"/>
                <a:cs typeface="+mn-cs"/>
              </a:defRPr>
            </a:lvl1pPr>
            <a:lvl2pPr algn="r" rtl="1" eaLnBrk="1" fontAlgn="base" hangingPunct="1">
              <a:spcBef>
                <a:spcPct val="0"/>
              </a:spcBef>
              <a:spcAft>
                <a:spcPct val="0"/>
              </a:spcAft>
              <a:defRPr sz="2400" b="1">
                <a:solidFill>
                  <a:srgbClr val="000066"/>
                </a:solidFill>
                <a:latin typeface="Calibri" pitchFamily="34" charset="0"/>
                <a:cs typeface="Arial" pitchFamily="34" charset="0"/>
              </a:defRPr>
            </a:lvl2pPr>
            <a:lvl3pPr algn="r" rtl="1" eaLnBrk="1" fontAlgn="base" hangingPunct="1">
              <a:spcBef>
                <a:spcPct val="0"/>
              </a:spcBef>
              <a:spcAft>
                <a:spcPct val="0"/>
              </a:spcAft>
              <a:defRPr sz="2400" b="1">
                <a:solidFill>
                  <a:srgbClr val="000066"/>
                </a:solidFill>
                <a:latin typeface="Calibri" pitchFamily="34" charset="0"/>
                <a:cs typeface="Arial" pitchFamily="34" charset="0"/>
              </a:defRPr>
            </a:lvl3pPr>
            <a:lvl4pPr algn="r" rtl="1" eaLnBrk="1" fontAlgn="base" hangingPunct="1">
              <a:spcBef>
                <a:spcPct val="0"/>
              </a:spcBef>
              <a:spcAft>
                <a:spcPct val="0"/>
              </a:spcAft>
              <a:defRPr sz="2400" b="1">
                <a:solidFill>
                  <a:srgbClr val="000066"/>
                </a:solidFill>
                <a:latin typeface="Calibri" pitchFamily="34" charset="0"/>
                <a:cs typeface="Arial" pitchFamily="34" charset="0"/>
              </a:defRPr>
            </a:lvl4pPr>
            <a:lvl5pPr algn="r" rtl="1" eaLnBrk="1" fontAlgn="base" hangingPunct="1">
              <a:spcBef>
                <a:spcPct val="0"/>
              </a:spcBef>
              <a:spcAft>
                <a:spcPct val="0"/>
              </a:spcAft>
              <a:defRPr sz="2400" b="1">
                <a:solidFill>
                  <a:srgbClr val="000066"/>
                </a:solidFill>
                <a:latin typeface="Calibri" pitchFamily="34" charset="0"/>
                <a:cs typeface="Arial" pitchFamily="34" charset="0"/>
              </a:defRPr>
            </a:lvl5pPr>
            <a:lvl6pPr marL="457200" algn="r" rtl="1" eaLnBrk="1" fontAlgn="base" hangingPunct="1">
              <a:spcBef>
                <a:spcPct val="0"/>
              </a:spcBef>
              <a:spcAft>
                <a:spcPct val="0"/>
              </a:spcAft>
              <a:defRPr sz="2400" b="1">
                <a:solidFill>
                  <a:srgbClr val="000066"/>
                </a:solidFill>
                <a:latin typeface="Calibri" pitchFamily="34" charset="0"/>
                <a:cs typeface="Arial" pitchFamily="34" charset="0"/>
              </a:defRPr>
            </a:lvl6pPr>
            <a:lvl7pPr marL="914400" algn="r" rtl="1" eaLnBrk="1" fontAlgn="base" hangingPunct="1">
              <a:spcBef>
                <a:spcPct val="0"/>
              </a:spcBef>
              <a:spcAft>
                <a:spcPct val="0"/>
              </a:spcAft>
              <a:defRPr sz="2400" b="1">
                <a:solidFill>
                  <a:srgbClr val="000066"/>
                </a:solidFill>
                <a:latin typeface="Calibri" pitchFamily="34" charset="0"/>
                <a:cs typeface="Arial" pitchFamily="34" charset="0"/>
              </a:defRPr>
            </a:lvl7pPr>
            <a:lvl8pPr marL="1371600" algn="r" rtl="1" eaLnBrk="1" fontAlgn="base" hangingPunct="1">
              <a:spcBef>
                <a:spcPct val="0"/>
              </a:spcBef>
              <a:spcAft>
                <a:spcPct val="0"/>
              </a:spcAft>
              <a:defRPr sz="2400" b="1">
                <a:solidFill>
                  <a:srgbClr val="000066"/>
                </a:solidFill>
                <a:latin typeface="Calibri" pitchFamily="34" charset="0"/>
                <a:cs typeface="Arial" pitchFamily="34" charset="0"/>
              </a:defRPr>
            </a:lvl8pPr>
            <a:lvl9pPr marL="1828800" algn="r" rtl="1" eaLnBrk="1" fontAlgn="base" hangingPunct="1">
              <a:spcBef>
                <a:spcPct val="0"/>
              </a:spcBef>
              <a:spcAft>
                <a:spcPct val="0"/>
              </a:spcAft>
              <a:defRPr sz="2400" b="1">
                <a:solidFill>
                  <a:srgbClr val="000066"/>
                </a:solidFill>
                <a:latin typeface="Calibri" pitchFamily="34" charset="0"/>
                <a:cs typeface="Arial" pitchFamily="34" charset="0"/>
              </a:defRPr>
            </a:lvl9pPr>
          </a:lstStyle>
          <a:p>
            <a:r>
              <a:rPr lang="he-IL" sz="2200" dirty="0" smtClean="0"/>
              <a:t/>
            </a:r>
            <a:br>
              <a:rPr lang="he-IL" sz="2200" dirty="0" smtClean="0"/>
            </a:br>
            <a:r>
              <a:rPr lang="he-IL" sz="2200" dirty="0" smtClean="0"/>
              <a:t>שלב 4 – חלוקת המלגות בין המתמחים</a:t>
            </a:r>
            <a:br>
              <a:rPr lang="he-IL" sz="2200" dirty="0" smtClean="0"/>
            </a:br>
            <a:endParaRPr lang="he-IL" sz="2200" dirty="0"/>
          </a:p>
        </p:txBody>
      </p:sp>
      <p:sp>
        <p:nvSpPr>
          <p:cNvPr id="6" name="מלבן 5"/>
          <p:cNvSpPr/>
          <p:nvPr/>
        </p:nvSpPr>
        <p:spPr>
          <a:xfrm>
            <a:off x="467544" y="6165304"/>
            <a:ext cx="1903085" cy="369332"/>
          </a:xfrm>
          <a:prstGeom prst="rect">
            <a:avLst/>
          </a:prstGeom>
        </p:spPr>
        <p:txBody>
          <a:bodyPr wrap="none">
            <a:spAutoFit/>
          </a:bodyPr>
          <a:lstStyle/>
          <a:p>
            <a:pPr algn="l"/>
            <a:r>
              <a:rPr lang="he-IL" b="1" dirty="0" smtClean="0">
                <a:solidFill>
                  <a:srgbClr val="002060"/>
                </a:solidFill>
              </a:rPr>
              <a:t>מערך הפסיכולוגיה</a:t>
            </a:r>
            <a:endParaRPr lang="he-IL" b="1" dirty="0">
              <a:solidFill>
                <a:srgbClr val="00206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3" dur="1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p:cTn id="1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0" dur="10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p:cTn id="61"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62" dur="10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63" dur="1000"/>
                                        <p:tgtEl>
                                          <p:spTgt spid="3">
                                            <p:txEl>
                                              <p:pRg st="11" end="11"/>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16" fill="hold" nodeType="clickEffect">
                                  <p:stCondLst>
                                    <p:cond delay="0"/>
                                  </p:stCondLst>
                                  <p:childTnLst>
                                    <p:set>
                                      <p:cBhvr>
                                        <p:cTn id="67" dur="1" fill="hold">
                                          <p:stCondLst>
                                            <p:cond delay="0"/>
                                          </p:stCondLst>
                                        </p:cTn>
                                        <p:tgtEl>
                                          <p:spTgt spid="3">
                                            <p:txEl>
                                              <p:pRg st="12" end="12"/>
                                            </p:txEl>
                                          </p:spTgt>
                                        </p:tgtEl>
                                        <p:attrNameLst>
                                          <p:attrName>style.visibility</p:attrName>
                                        </p:attrNameLst>
                                      </p:cBhvr>
                                      <p:to>
                                        <p:strVal val="visible"/>
                                      </p:to>
                                    </p:set>
                                    <p:anim calcmode="lin" valueType="num">
                                      <p:cBhvr>
                                        <p:cTn id="68" dur="10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69" dur="10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70" dur="1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27584" y="1412776"/>
            <a:ext cx="7671488" cy="439200"/>
          </a:xfrm>
        </p:spPr>
        <p:txBody>
          <a:bodyPr>
            <a:normAutofit fontScale="90000"/>
          </a:bodyPr>
          <a:lstStyle/>
          <a:p>
            <a:r>
              <a:rPr lang="he-IL" dirty="0" smtClean="0"/>
              <a:t/>
            </a:r>
            <a:br>
              <a:rPr lang="he-IL" dirty="0" smtClean="0"/>
            </a:br>
            <a:r>
              <a:rPr lang="he-IL" dirty="0"/>
              <a:t/>
            </a:r>
            <a:br>
              <a:rPr lang="he-IL" dirty="0"/>
            </a:br>
            <a:r>
              <a:rPr lang="he-IL" dirty="0"/>
              <a:t>שלב 4 – חלוקת המלגות בין המתמחים</a:t>
            </a:r>
            <a:br>
              <a:rPr lang="he-IL" dirty="0"/>
            </a:br>
            <a:r>
              <a:rPr lang="en-US" dirty="0" smtClean="0"/>
              <a:t/>
            </a:r>
            <a:br>
              <a:rPr lang="en-US" dirty="0" smtClean="0"/>
            </a:br>
            <a:endParaRPr lang="he-IL" dirty="0"/>
          </a:p>
        </p:txBody>
      </p:sp>
      <p:sp>
        <p:nvSpPr>
          <p:cNvPr id="3" name="מציין מיקום תוכן 2"/>
          <p:cNvSpPr>
            <a:spLocks noGrp="1"/>
          </p:cNvSpPr>
          <p:nvPr>
            <p:ph idx="1"/>
          </p:nvPr>
        </p:nvSpPr>
        <p:spPr>
          <a:xfrm>
            <a:off x="458693" y="2132856"/>
            <a:ext cx="7992888" cy="3672408"/>
          </a:xfrm>
        </p:spPr>
        <p:txBody>
          <a:bodyPr>
            <a:normAutofit lnSpcReduction="10000"/>
          </a:bodyPr>
          <a:lstStyle/>
          <a:p>
            <a:pPr marL="450850" lvl="0" indent="-450850">
              <a:spcAft>
                <a:spcPts val="1200"/>
              </a:spcAft>
              <a:buNone/>
            </a:pPr>
            <a:r>
              <a:rPr lang="he-IL" sz="1900" dirty="0" smtClean="0"/>
              <a:t>3.    </a:t>
            </a:r>
            <a:r>
              <a:rPr lang="he-IL" sz="1900" u="sng" dirty="0" smtClean="0"/>
              <a:t>מלגות </a:t>
            </a:r>
            <a:r>
              <a:rPr lang="he-IL" sz="1900" u="sng" dirty="0"/>
              <a:t>המתפנות </a:t>
            </a:r>
            <a:r>
              <a:rPr lang="he-IL" sz="1900" u="sng" dirty="0" smtClean="0"/>
              <a:t>במוסדות</a:t>
            </a:r>
          </a:p>
          <a:p>
            <a:pPr marL="450850" lvl="0" indent="0" algn="just">
              <a:spcAft>
                <a:spcPts val="0"/>
              </a:spcAft>
              <a:buNone/>
              <a:tabLst>
                <a:tab pos="450850" algn="l"/>
              </a:tabLst>
            </a:pPr>
            <a:r>
              <a:rPr lang="he-IL" b="0" dirty="0" smtClean="0"/>
              <a:t>משרד מועצת הפסיכולוגים פרסם את הרשימות של כל המלגות המתפנות במוסדות עד סוף 2014. </a:t>
            </a:r>
          </a:p>
          <a:p>
            <a:pPr marL="450850" lvl="0" indent="0" algn="just">
              <a:spcAft>
                <a:spcPts val="0"/>
              </a:spcAft>
              <a:buNone/>
              <a:tabLst>
                <a:tab pos="450850" algn="l"/>
              </a:tabLst>
            </a:pPr>
            <a:r>
              <a:rPr lang="he-IL" b="0" dirty="0" smtClean="0"/>
              <a:t>הרשימות תהיינה נפרדות לכל תחום התמחות ותתחלקנה לאשכולות של רשימות ההמתנה. </a:t>
            </a:r>
          </a:p>
          <a:p>
            <a:pPr marL="450850" lvl="0" indent="0" algn="just">
              <a:spcAft>
                <a:spcPts val="0"/>
              </a:spcAft>
              <a:buNone/>
              <a:tabLst>
                <a:tab pos="450850" algn="l"/>
              </a:tabLst>
            </a:pPr>
            <a:r>
              <a:rPr lang="he-IL" b="0" dirty="0" smtClean="0"/>
              <a:t>הרשימות תכלולנה את פרטי המוסד, סוג המסגרת המתפנה, התאריך בו מתפנה המלגה, דרישות מיוחדות, התאריך האחרון להגשת מועמדות, איש הקשר במוסד ואמצעי התקשרות. </a:t>
            </a:r>
          </a:p>
          <a:p>
            <a:pPr marL="450850" lvl="0" indent="0" algn="just">
              <a:spcAft>
                <a:spcPts val="0"/>
              </a:spcAft>
              <a:buNone/>
              <a:tabLst>
                <a:tab pos="450850" algn="l"/>
              </a:tabLst>
            </a:pPr>
            <a:r>
              <a:rPr lang="he-IL" b="0" dirty="0" smtClean="0"/>
              <a:t>הרשימות תפורסמנה באתר האינטרנט של משרד הבריאות ותופצנה במקביל גם להסתדרות הפסיכולוגים בישראל, לפסיכולוגיה עברית ברשת ולוועד המתמחים המשותף. </a:t>
            </a:r>
          </a:p>
          <a:p>
            <a:pPr marL="450850" lvl="0" indent="0" algn="just">
              <a:spcAft>
                <a:spcPts val="0"/>
              </a:spcAft>
              <a:buNone/>
              <a:tabLst>
                <a:tab pos="450850" algn="l"/>
              </a:tabLst>
            </a:pPr>
            <a:r>
              <a:rPr lang="he-IL" b="0" dirty="0" smtClean="0"/>
              <a:t>הרשימות תעודכנה אחת לחודש.  </a:t>
            </a:r>
          </a:p>
          <a:p>
            <a:pPr marL="0" indent="0" algn="just">
              <a:buNone/>
            </a:pPr>
            <a:endParaRPr lang="he-IL" b="0" dirty="0" smtClean="0"/>
          </a:p>
          <a:p>
            <a:pPr marL="0" indent="0">
              <a:buNone/>
            </a:pPr>
            <a:endParaRPr lang="he-IL" dirty="0" smtClean="0">
              <a:solidFill>
                <a:srgbClr val="002060"/>
              </a:solidFill>
            </a:endParaRPr>
          </a:p>
          <a:p>
            <a:pPr lvl="0"/>
            <a:endParaRPr lang="en-US" dirty="0" smtClean="0"/>
          </a:p>
          <a:p>
            <a:pPr>
              <a:buNone/>
            </a:pPr>
            <a:endParaRPr lang="he-IL" dirty="0"/>
          </a:p>
        </p:txBody>
      </p:sp>
      <p:sp>
        <p:nvSpPr>
          <p:cNvPr id="4" name="מלבן 3"/>
          <p:cNvSpPr/>
          <p:nvPr/>
        </p:nvSpPr>
        <p:spPr>
          <a:xfrm>
            <a:off x="467544" y="6165304"/>
            <a:ext cx="1903085" cy="369332"/>
          </a:xfrm>
          <a:prstGeom prst="rect">
            <a:avLst/>
          </a:prstGeom>
        </p:spPr>
        <p:txBody>
          <a:bodyPr wrap="none">
            <a:spAutoFit/>
          </a:bodyPr>
          <a:lstStyle/>
          <a:p>
            <a:pPr algn="l"/>
            <a:r>
              <a:rPr lang="he-IL" b="1" dirty="0" smtClean="0">
                <a:solidFill>
                  <a:srgbClr val="002060"/>
                </a:solidFill>
              </a:rPr>
              <a:t>מערך הפסיכולוגיה</a:t>
            </a:r>
            <a:endParaRPr lang="he-IL" b="1" dirty="0">
              <a:solidFill>
                <a:srgbClr val="00206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3" dur="1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27584" y="1412776"/>
            <a:ext cx="7671488" cy="439200"/>
          </a:xfrm>
        </p:spPr>
        <p:txBody>
          <a:bodyPr>
            <a:normAutofit fontScale="90000"/>
          </a:bodyPr>
          <a:lstStyle/>
          <a:p>
            <a:r>
              <a:rPr lang="he-IL" dirty="0"/>
              <a:t/>
            </a:r>
            <a:br>
              <a:rPr lang="he-IL" dirty="0"/>
            </a:br>
            <a:r>
              <a:rPr lang="he-IL" dirty="0"/>
              <a:t/>
            </a:r>
            <a:br>
              <a:rPr lang="he-IL" dirty="0"/>
            </a:br>
            <a:r>
              <a:rPr lang="he-IL" dirty="0"/>
              <a:t>שלב 4 – חלוקת המלגות בין המתמחים</a:t>
            </a:r>
            <a:br>
              <a:rPr lang="he-IL" dirty="0"/>
            </a:br>
            <a:r>
              <a:rPr lang="en-US" dirty="0"/>
              <a:t/>
            </a:r>
            <a:br>
              <a:rPr lang="en-US" dirty="0"/>
            </a:br>
            <a:endParaRPr lang="he-IL" dirty="0"/>
          </a:p>
        </p:txBody>
      </p:sp>
      <p:sp>
        <p:nvSpPr>
          <p:cNvPr id="3" name="מציין מיקום תוכן 2"/>
          <p:cNvSpPr>
            <a:spLocks noGrp="1"/>
          </p:cNvSpPr>
          <p:nvPr>
            <p:ph idx="1"/>
          </p:nvPr>
        </p:nvSpPr>
        <p:spPr>
          <a:xfrm>
            <a:off x="683568" y="2204864"/>
            <a:ext cx="7704856" cy="2313104"/>
          </a:xfrm>
        </p:spPr>
        <p:txBody>
          <a:bodyPr>
            <a:normAutofit/>
          </a:bodyPr>
          <a:lstStyle/>
          <a:p>
            <a:pPr marL="450850" lvl="0" indent="-450850">
              <a:spcAft>
                <a:spcPts val="1200"/>
              </a:spcAft>
              <a:buNone/>
            </a:pPr>
            <a:r>
              <a:rPr lang="he-IL" sz="1900" dirty="0" smtClean="0"/>
              <a:t>4.    </a:t>
            </a:r>
            <a:r>
              <a:rPr lang="he-IL" sz="1900" u="sng" dirty="0" smtClean="0"/>
              <a:t>זכאות להגיש מועמדות למלגה פנויה</a:t>
            </a:r>
            <a:endParaRPr lang="he-IL" sz="1900" u="sng" dirty="0"/>
          </a:p>
          <a:p>
            <a:pPr marL="450850" lvl="0" indent="0" algn="just">
              <a:buNone/>
            </a:pPr>
            <a:r>
              <a:rPr lang="he-IL" sz="2000" b="0" dirty="0" smtClean="0"/>
              <a:t>כל המתמחים הרשומים ברשימות ההמתנה זכאים להגיש מועמדות למלגות המתפנות בהתאם לאשכול בו הם נמצאים. </a:t>
            </a:r>
            <a:endParaRPr lang="en-US" sz="2000" b="0" dirty="0" smtClean="0"/>
          </a:p>
          <a:p>
            <a:pPr marL="450850" lvl="0" indent="0" algn="just">
              <a:buNone/>
            </a:pPr>
            <a:r>
              <a:rPr lang="he-IL" sz="2000" b="0" dirty="0" smtClean="0"/>
              <a:t>בדיקת השתייכות לאשכולות ברשימות ההמתנה תתבצע מול מוקד "קול הבריאות" 5400*.</a:t>
            </a:r>
            <a:endParaRPr lang="en-US" sz="2000" b="0" dirty="0" smtClean="0"/>
          </a:p>
          <a:p>
            <a:pPr marL="450850" lvl="0" indent="0" algn="just">
              <a:buNone/>
            </a:pPr>
            <a:r>
              <a:rPr lang="he-IL" sz="2000" b="0" dirty="0" smtClean="0"/>
              <a:t>בפנייה למוקד קול הבריאות יש להזדהות באמצעות מס' ת.ז.</a:t>
            </a:r>
            <a:endParaRPr lang="he-IL" sz="2000" dirty="0" smtClean="0"/>
          </a:p>
          <a:p>
            <a:endParaRPr lang="he-IL" dirty="0"/>
          </a:p>
        </p:txBody>
      </p:sp>
      <p:sp>
        <p:nvSpPr>
          <p:cNvPr id="4" name="מלבן 3"/>
          <p:cNvSpPr/>
          <p:nvPr/>
        </p:nvSpPr>
        <p:spPr>
          <a:xfrm>
            <a:off x="467544" y="6165304"/>
            <a:ext cx="1903085" cy="369332"/>
          </a:xfrm>
          <a:prstGeom prst="rect">
            <a:avLst/>
          </a:prstGeom>
        </p:spPr>
        <p:txBody>
          <a:bodyPr wrap="none">
            <a:spAutoFit/>
          </a:bodyPr>
          <a:lstStyle/>
          <a:p>
            <a:pPr algn="l"/>
            <a:r>
              <a:rPr lang="he-IL" b="1" dirty="0" smtClean="0">
                <a:solidFill>
                  <a:srgbClr val="002060"/>
                </a:solidFill>
              </a:rPr>
              <a:t>מערך הפסיכולוגיה</a:t>
            </a:r>
            <a:endParaRPr lang="he-IL" b="1" dirty="0">
              <a:solidFill>
                <a:srgbClr val="00206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27584" y="1412776"/>
            <a:ext cx="7671488" cy="439200"/>
          </a:xfrm>
        </p:spPr>
        <p:txBody>
          <a:bodyPr>
            <a:normAutofit fontScale="90000"/>
          </a:bodyPr>
          <a:lstStyle/>
          <a:p>
            <a:pPr marL="0" indent="0"/>
            <a:r>
              <a:rPr lang="he-IL" dirty="0"/>
              <a:t/>
            </a:r>
            <a:br>
              <a:rPr lang="he-IL" dirty="0"/>
            </a:br>
            <a:r>
              <a:rPr lang="he-IL" dirty="0"/>
              <a:t/>
            </a:r>
            <a:br>
              <a:rPr lang="he-IL" dirty="0"/>
            </a:br>
            <a:r>
              <a:rPr lang="he-IL" dirty="0"/>
              <a:t>שלב 4 – חלוקת המלגות בין המתמחים</a:t>
            </a:r>
            <a:br>
              <a:rPr lang="he-IL" dirty="0"/>
            </a:br>
            <a:r>
              <a:rPr lang="en-US" dirty="0"/>
              <a:t/>
            </a:r>
            <a:br>
              <a:rPr lang="en-US" dirty="0"/>
            </a:br>
            <a:endParaRPr lang="en-US" dirty="0"/>
          </a:p>
        </p:txBody>
      </p:sp>
      <p:sp>
        <p:nvSpPr>
          <p:cNvPr id="3" name="מציין מיקום תוכן 2"/>
          <p:cNvSpPr>
            <a:spLocks noGrp="1"/>
          </p:cNvSpPr>
          <p:nvPr>
            <p:ph idx="1"/>
          </p:nvPr>
        </p:nvSpPr>
        <p:spPr>
          <a:xfrm>
            <a:off x="755576" y="2196514"/>
            <a:ext cx="7704856" cy="3969288"/>
          </a:xfrm>
        </p:spPr>
        <p:txBody>
          <a:bodyPr>
            <a:normAutofit fontScale="92500" lnSpcReduction="10000"/>
          </a:bodyPr>
          <a:lstStyle/>
          <a:p>
            <a:pPr marL="450850" indent="-450850">
              <a:spcAft>
                <a:spcPts val="0"/>
              </a:spcAft>
              <a:buNone/>
            </a:pPr>
            <a:r>
              <a:rPr lang="he-IL" sz="2100" dirty="0" smtClean="0"/>
              <a:t>5. </a:t>
            </a:r>
            <a:r>
              <a:rPr lang="he-IL" sz="2100" u="sng" dirty="0" smtClean="0"/>
              <a:t>הגשת </a:t>
            </a:r>
            <a:r>
              <a:rPr lang="he-IL" sz="2100" u="sng" dirty="0"/>
              <a:t>מועמדות למלגה במוסד בו מתפנה מלגה</a:t>
            </a:r>
            <a:endParaRPr lang="en-US" sz="2100" u="sng" dirty="0"/>
          </a:p>
          <a:p>
            <a:pPr marL="273050" lvl="0" indent="0" algn="just">
              <a:buNone/>
            </a:pPr>
            <a:r>
              <a:rPr lang="he-IL" sz="2000" b="0" dirty="0" smtClean="0"/>
              <a:t>יש למלא "טופס הגשת מועמדות לראיון במוסד מוכר להתמחות" ולצרף את המסמכים הנדרשים.</a:t>
            </a:r>
            <a:endParaRPr lang="en-US" sz="2000" b="0" dirty="0" smtClean="0"/>
          </a:p>
          <a:p>
            <a:pPr marL="273050" lvl="0" indent="0" algn="just">
              <a:buNone/>
            </a:pPr>
            <a:r>
              <a:rPr lang="he-IL" sz="2000" b="0" dirty="0" smtClean="0"/>
              <a:t>יש לשלוח את הטופס והנספחים ישירות לכתובת המייל של הפסיכולוג האחראי במוסד עד ליום האחרון להגשת מועמדות בשעה 24.00. </a:t>
            </a:r>
            <a:endParaRPr lang="en-US" sz="2000" b="0" dirty="0" smtClean="0"/>
          </a:p>
          <a:p>
            <a:pPr marL="273050" lvl="0" indent="0" algn="just">
              <a:buNone/>
            </a:pPr>
            <a:r>
              <a:rPr lang="he-IL" sz="2000" b="0" dirty="0" smtClean="0"/>
              <a:t>כל מועמד רשאי להגיש מועמדות לשלושה מוסדות בלבד בהם מתפנה מלגה. באחריות המועמד לבדוק כי בקשתו התקבלה. </a:t>
            </a:r>
            <a:endParaRPr lang="en-US" sz="2000" b="0" dirty="0" smtClean="0"/>
          </a:p>
          <a:p>
            <a:pPr marL="273050" lvl="0" indent="0" algn="just">
              <a:buNone/>
            </a:pPr>
            <a:r>
              <a:rPr lang="he-IL" sz="2000" b="0" dirty="0" smtClean="0"/>
              <a:t>בקשות אשר לא תוגשנה כנדרש תוחזרנה ללא טיפול.</a:t>
            </a:r>
          </a:p>
          <a:p>
            <a:pPr marL="0" lvl="0" indent="0" algn="just">
              <a:buNone/>
            </a:pPr>
            <a:r>
              <a:rPr lang="he-IL" sz="2000" dirty="0" smtClean="0"/>
              <a:t>6. </a:t>
            </a:r>
            <a:r>
              <a:rPr lang="he-IL" sz="2000" u="sng" dirty="0" smtClean="0"/>
              <a:t>קבלת </a:t>
            </a:r>
            <a:r>
              <a:rPr lang="he-IL" sz="2000" u="sng" dirty="0"/>
              <a:t>הבקשות לראיונות </a:t>
            </a:r>
            <a:r>
              <a:rPr lang="he-IL" sz="2000" u="sng" dirty="0" smtClean="0"/>
              <a:t>במוסד</a:t>
            </a:r>
          </a:p>
          <a:p>
            <a:pPr marL="273050" indent="0" algn="just">
              <a:buNone/>
            </a:pPr>
            <a:r>
              <a:rPr lang="he-IL" sz="2000" b="0" dirty="0" smtClean="0"/>
              <a:t>על הפסיכולוג האחראי במוסד בו מתפנה מלגה לשלוח </a:t>
            </a:r>
            <a:r>
              <a:rPr lang="he-IL" sz="2000" u="sng" dirty="0" smtClean="0"/>
              <a:t>באופן </a:t>
            </a:r>
            <a:r>
              <a:rPr lang="he-IL" sz="2000" u="sng" dirty="0" err="1"/>
              <a:t>מיידי</a:t>
            </a:r>
            <a:r>
              <a:rPr lang="he-IL" sz="2000" dirty="0"/>
              <a:t> </a:t>
            </a:r>
            <a:r>
              <a:rPr lang="he-IL" sz="2000" b="0" dirty="0"/>
              <a:t>אישור לשולח במייל</a:t>
            </a:r>
            <a:r>
              <a:rPr lang="he-IL" sz="2000" b="0" dirty="0" smtClean="0"/>
              <a:t> שבקשתו התקבלה.</a:t>
            </a:r>
            <a:endParaRPr lang="en-US" sz="2000" b="0" dirty="0"/>
          </a:p>
          <a:p>
            <a:pPr marL="273050" lvl="0" indent="0" algn="just">
              <a:buNone/>
            </a:pPr>
            <a:r>
              <a:rPr lang="he-IL" sz="2000" b="0" dirty="0" smtClean="0"/>
              <a:t>הפסיכולוג </a:t>
            </a:r>
            <a:r>
              <a:rPr lang="he-IL" sz="2000" b="0" dirty="0"/>
              <a:t>האחראי במוסד ימתין עד למועד האחרון להגשת מועמדות </a:t>
            </a:r>
            <a:r>
              <a:rPr lang="he-IL" sz="2000" b="0" dirty="0" smtClean="0"/>
              <a:t>בשעה </a:t>
            </a:r>
            <a:r>
              <a:rPr lang="he-IL" sz="2000" b="0" dirty="0"/>
              <a:t>24.00. </a:t>
            </a:r>
            <a:endParaRPr lang="en-US" sz="2000" b="0" dirty="0"/>
          </a:p>
          <a:p>
            <a:pPr marL="0" indent="0" algn="just">
              <a:buNone/>
            </a:pPr>
            <a:endParaRPr lang="he-IL" dirty="0" smtClean="0">
              <a:solidFill>
                <a:srgbClr val="002060"/>
              </a:solidFill>
            </a:endParaRPr>
          </a:p>
        </p:txBody>
      </p:sp>
      <p:sp>
        <p:nvSpPr>
          <p:cNvPr id="4" name="מלבן 3"/>
          <p:cNvSpPr/>
          <p:nvPr/>
        </p:nvSpPr>
        <p:spPr>
          <a:xfrm>
            <a:off x="467544" y="6165304"/>
            <a:ext cx="1903085" cy="369332"/>
          </a:xfrm>
          <a:prstGeom prst="rect">
            <a:avLst/>
          </a:prstGeom>
        </p:spPr>
        <p:txBody>
          <a:bodyPr wrap="none">
            <a:spAutoFit/>
          </a:bodyPr>
          <a:lstStyle/>
          <a:p>
            <a:pPr algn="l"/>
            <a:r>
              <a:rPr lang="he-IL" b="1" dirty="0" smtClean="0">
                <a:solidFill>
                  <a:srgbClr val="002060"/>
                </a:solidFill>
              </a:rPr>
              <a:t>מערך הפסיכולוגיה</a:t>
            </a:r>
            <a:endParaRPr lang="he-IL" b="1" dirty="0">
              <a:solidFill>
                <a:srgbClr val="002060"/>
              </a:solidFill>
            </a:endParaRPr>
          </a:p>
        </p:txBody>
      </p:sp>
    </p:spTree>
    <p:extLst>
      <p:ext uri="{BB962C8B-B14F-4D97-AF65-F5344CB8AC3E}">
        <p14:creationId xmlns:p14="http://schemas.microsoft.com/office/powerpoint/2010/main" xmlns="" val="214129673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3" dur="1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0" dur="10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5" dur="10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randombar(horizontal)">
                                      <p:cBhvr>
                                        <p:cTn id="50"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27584" y="1988840"/>
            <a:ext cx="7632848" cy="3960440"/>
          </a:xfrm>
        </p:spPr>
        <p:txBody>
          <a:bodyPr>
            <a:normAutofit fontScale="92500" lnSpcReduction="10000"/>
          </a:bodyPr>
          <a:lstStyle/>
          <a:p>
            <a:pPr marL="0" lvl="0" indent="0" algn="just">
              <a:spcBef>
                <a:spcPts val="600"/>
              </a:spcBef>
              <a:spcAft>
                <a:spcPts val="600"/>
              </a:spcAft>
              <a:buNone/>
            </a:pPr>
            <a:r>
              <a:rPr lang="he-IL" sz="1900" dirty="0"/>
              <a:t>ביצוע ראיונות ובחירת המתמחה </a:t>
            </a:r>
            <a:endParaRPr lang="he-IL" sz="1900" dirty="0" smtClean="0"/>
          </a:p>
          <a:p>
            <a:pPr marL="0" lvl="0" indent="0" algn="just">
              <a:spcBef>
                <a:spcPts val="600"/>
              </a:spcBef>
              <a:spcAft>
                <a:spcPts val="600"/>
              </a:spcAft>
              <a:buNone/>
            </a:pPr>
            <a:r>
              <a:rPr lang="he-IL" b="0" dirty="0" smtClean="0"/>
              <a:t>לאחר התאריך האחרון להגשת מועמדות ועד לטווח של חודש ימים בלבד על המוסד לזמן לראיון את המועמדים שהגישו בקשה.</a:t>
            </a:r>
            <a:endParaRPr lang="en-US" b="0" dirty="0" smtClean="0"/>
          </a:p>
          <a:p>
            <a:pPr marL="0" lvl="0" indent="0" algn="just">
              <a:buNone/>
            </a:pPr>
            <a:r>
              <a:rPr lang="he-IL" dirty="0" smtClean="0"/>
              <a:t>הזימון לראיון יתבצע עפ"י סדר הופעת המועמדים ברשימות ההמתנה המעודכנות בלבד</a:t>
            </a:r>
            <a:r>
              <a:rPr lang="he-IL" b="0" dirty="0" smtClean="0"/>
              <a:t>.</a:t>
            </a:r>
            <a:endParaRPr lang="en-US" b="0" dirty="0" smtClean="0"/>
          </a:p>
          <a:p>
            <a:pPr marL="0" lvl="0" indent="0" algn="just">
              <a:buNone/>
            </a:pPr>
            <a:r>
              <a:rPr lang="he-IL" b="0" dirty="0" smtClean="0"/>
              <a:t>כל מוסד רשאי לראיין שלושה מועמדים לכל היותר על כל מלגה שמתפנה. </a:t>
            </a:r>
            <a:endParaRPr lang="en-US" b="0" dirty="0" smtClean="0"/>
          </a:p>
          <a:p>
            <a:pPr marL="0" lvl="0" indent="0" algn="just">
              <a:buNone/>
            </a:pPr>
            <a:r>
              <a:rPr lang="he-IL" b="0" dirty="0" smtClean="0"/>
              <a:t>המוסד יקים ועדת ראיון פנימית שתורכב משני פסיכולוגים וממנהל מחלקה/היועץ המשפטי של המוסד/נציג מחלקת כוח האדם לפי החלטת מנהל המוסד</a:t>
            </a:r>
            <a:r>
              <a:rPr lang="en-US" b="0" dirty="0" smtClean="0"/>
              <a:t>.</a:t>
            </a:r>
          </a:p>
          <a:p>
            <a:pPr marL="0" lvl="0" indent="0" algn="just">
              <a:buNone/>
            </a:pPr>
            <a:r>
              <a:rPr lang="he-IL" b="0" dirty="0" smtClean="0"/>
              <a:t>הועדה תראיין את המועמדים ותסכם את הראיון על גבי "טופס ראיון מועמד לקבלת מלגה במוסד מוכר".</a:t>
            </a:r>
            <a:endParaRPr lang="en-US" b="0" dirty="0" smtClean="0"/>
          </a:p>
          <a:p>
            <a:pPr marL="0" lvl="0" indent="0" algn="just">
              <a:buNone/>
            </a:pPr>
            <a:r>
              <a:rPr lang="he-IL" b="0" dirty="0" smtClean="0"/>
              <a:t> הועדה תבחר את המתמחים ותדווח על כל מועמד אשר נבחר (בנפרד) למשרד מועצת הפסיכולוגים על גבי "טופס בקשה לשיבוץ מלגאי" ותצרף את טופס הראיון.</a:t>
            </a:r>
            <a:endParaRPr lang="en-US" b="0" dirty="0" smtClean="0"/>
          </a:p>
          <a:p>
            <a:pPr marL="0" indent="0" algn="just">
              <a:buNone/>
            </a:pPr>
            <a:r>
              <a:rPr lang="he-IL" b="0" dirty="0" smtClean="0"/>
              <a:t>לאחר קבלת אישור ממשרד המועצה, המוסד יודיע למתמחה על בחירתו.</a:t>
            </a:r>
            <a:r>
              <a:rPr lang="he-IL" dirty="0" smtClean="0">
                <a:solidFill>
                  <a:srgbClr val="002060"/>
                </a:solidFill>
              </a:rPr>
              <a:t> </a:t>
            </a:r>
            <a:endParaRPr lang="he-IL" dirty="0"/>
          </a:p>
        </p:txBody>
      </p:sp>
      <p:sp>
        <p:nvSpPr>
          <p:cNvPr id="4" name="כותרת 3"/>
          <p:cNvSpPr>
            <a:spLocks noGrp="1"/>
          </p:cNvSpPr>
          <p:nvPr>
            <p:ph type="title"/>
          </p:nvPr>
        </p:nvSpPr>
        <p:spPr>
          <a:xfrm>
            <a:off x="827584" y="1412776"/>
            <a:ext cx="7671488" cy="439200"/>
          </a:xfrm>
        </p:spPr>
        <p:txBody>
          <a:bodyPr>
            <a:normAutofit fontScale="90000"/>
          </a:bodyPr>
          <a:lstStyle/>
          <a:p>
            <a:r>
              <a:rPr lang="he-IL" dirty="0" smtClean="0"/>
              <a:t>שלב 5 – בחירת המתמחים ע"י המוסדות</a:t>
            </a:r>
            <a:endParaRPr lang="he-IL" dirty="0"/>
          </a:p>
        </p:txBody>
      </p:sp>
      <p:sp>
        <p:nvSpPr>
          <p:cNvPr id="6" name="מלבן 5"/>
          <p:cNvSpPr/>
          <p:nvPr/>
        </p:nvSpPr>
        <p:spPr>
          <a:xfrm>
            <a:off x="467544" y="6165304"/>
            <a:ext cx="1903085" cy="369332"/>
          </a:xfrm>
          <a:prstGeom prst="rect">
            <a:avLst/>
          </a:prstGeom>
        </p:spPr>
        <p:txBody>
          <a:bodyPr wrap="none">
            <a:spAutoFit/>
          </a:bodyPr>
          <a:lstStyle/>
          <a:p>
            <a:pPr algn="l"/>
            <a:r>
              <a:rPr lang="he-IL" b="1" dirty="0" smtClean="0">
                <a:solidFill>
                  <a:srgbClr val="002060"/>
                </a:solidFill>
              </a:rPr>
              <a:t>מערך הפסיכולוגיה</a:t>
            </a:r>
            <a:endParaRPr lang="he-IL" b="1" dirty="0">
              <a:solidFill>
                <a:srgbClr val="00206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1" dur="1000"/>
                                        <p:tgtEl>
                                          <p:spTgt spid="3">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6" dur="1000"/>
                                        <p:tgtEl>
                                          <p:spTgt spid="3">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randombar(horizontal)">
                                      <p:cBhvr>
                                        <p:cTn id="41" dur="10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6" dur="1000"/>
                                        <p:tgtEl>
                                          <p:spTgt spid="3">
                                            <p:txEl>
                                              <p:pRg st="6" end="6"/>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Effect transition="in" filter="randombar(horizontal)">
                                      <p:cBhvr>
                                        <p:cTn id="51"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1412776"/>
            <a:ext cx="8031528" cy="439200"/>
          </a:xfrm>
        </p:spPr>
        <p:txBody>
          <a:bodyPr>
            <a:normAutofit fontScale="90000"/>
          </a:bodyPr>
          <a:lstStyle/>
          <a:p>
            <a:r>
              <a:rPr lang="he-IL" dirty="0" smtClean="0"/>
              <a:t/>
            </a:r>
            <a:br>
              <a:rPr lang="he-IL" dirty="0" smtClean="0"/>
            </a:br>
            <a:r>
              <a:rPr lang="he-IL" dirty="0" smtClean="0"/>
              <a:t>מספר הערות חשובות:</a:t>
            </a:r>
            <a:r>
              <a:rPr lang="en-US" dirty="0" smtClean="0"/>
              <a:t/>
            </a:r>
            <a:br>
              <a:rPr lang="en-US" dirty="0" smtClean="0"/>
            </a:br>
            <a:endParaRPr lang="he-IL" dirty="0"/>
          </a:p>
        </p:txBody>
      </p:sp>
      <p:sp>
        <p:nvSpPr>
          <p:cNvPr id="3" name="מציין מיקום תוכן 2"/>
          <p:cNvSpPr>
            <a:spLocks noGrp="1"/>
          </p:cNvSpPr>
          <p:nvPr>
            <p:ph idx="1"/>
          </p:nvPr>
        </p:nvSpPr>
        <p:spPr>
          <a:xfrm>
            <a:off x="827584" y="2052000"/>
            <a:ext cx="7560840" cy="4113304"/>
          </a:xfrm>
        </p:spPr>
        <p:txBody>
          <a:bodyPr>
            <a:normAutofit fontScale="92500" lnSpcReduction="10000"/>
          </a:bodyPr>
          <a:lstStyle/>
          <a:p>
            <a:pPr lvl="0" algn="just"/>
            <a:r>
              <a:rPr lang="he-IL" b="0" dirty="0" smtClean="0"/>
              <a:t>עפ"י החלטת המנכ"ל - עד סוף דצמבר 2014 כובדו כל ההסכמים שנעשו בין מתמחים ומוסדות מוכרים. מדובר על הסכמים שנסגרו והועברו לידיעתנו ואישורנו בתחילת 2014.  המתמחים שובצו בהתאם. </a:t>
            </a:r>
            <a:endParaRPr lang="en-US" b="0" dirty="0" smtClean="0"/>
          </a:p>
          <a:p>
            <a:pPr lvl="0" algn="just"/>
            <a:r>
              <a:rPr lang="he-IL" b="0" dirty="0" smtClean="0"/>
              <a:t>שיבוץ מלגות שלא אוישו מתחילת השנה או התפנו במהלך השנה יהיה עפ"י המתווה החדש המפורט לעיל. </a:t>
            </a:r>
            <a:endParaRPr lang="en-US" b="0" dirty="0" smtClean="0"/>
          </a:p>
          <a:p>
            <a:pPr lvl="0" algn="just"/>
            <a:r>
              <a:rPr lang="he-IL" b="0" dirty="0" smtClean="0"/>
              <a:t>עפ"י החלטת המנכ"ל – הסכמים שנעשו </a:t>
            </a:r>
            <a:r>
              <a:rPr lang="he-IL" b="0" dirty="0"/>
              <a:t>בין מתמחים ומוסדות מוכרים לשנת </a:t>
            </a:r>
            <a:r>
              <a:rPr lang="he-IL" b="0" dirty="0" smtClean="0"/>
              <a:t>2015, לא יכובדו והשיבוצים יהיו עפ"י המתווה החדש בלבד, זאת בכדי למנוע טענות שהושמעו בעבר על היעדר שקיפות בקליטת מלגאים על ידי המוסדות. </a:t>
            </a:r>
          </a:p>
          <a:p>
            <a:pPr lvl="0" algn="just"/>
            <a:r>
              <a:rPr lang="he-IL" b="0" dirty="0" smtClean="0"/>
              <a:t>כל מתמחה יוכל להגיש מועמדות ולהתראיין לכל היותר בשלושה מוסדות. במידה ולא יתקבל לאחד מהמוסדות – מקומו בתור יישמר והוא ימשיך להתראיין עפ"י מקומו בתור תוך שהוא מגיש מועמדות לשלושה מוסדות נוספים.</a:t>
            </a:r>
            <a:endParaRPr lang="en-US" b="0" dirty="0" smtClean="0"/>
          </a:p>
          <a:p>
            <a:pPr lvl="0" algn="just"/>
            <a:r>
              <a:rPr lang="he-IL" b="0" dirty="0" smtClean="0"/>
              <a:t>מתמחה אשר נדחה שלוש פעמים בראיון ע"י מוסד - מסיבה של אי התאמה למקצוע בלבד – המשך התמחותו ייבדק ע"י הוועדה המקצועית ומנהלת התקנות.</a:t>
            </a:r>
            <a:endParaRPr lang="en-US" b="0" dirty="0" smtClean="0"/>
          </a:p>
          <a:p>
            <a:pPr lvl="0" algn="just"/>
            <a:r>
              <a:rPr lang="he-IL" b="0" dirty="0" smtClean="0"/>
              <a:t>המוסד אינו נדרש לשלוח אלינו טופס ראיון מועמד כאשר המועמד נמצא ראוי לקבל מלגה אך בראיון נמצא ראוי ממנו או כאשר המועמד ראוי אך אינו מתאים להתמחות במוסד.</a:t>
            </a:r>
            <a:endParaRPr lang="en-US" b="0" dirty="0"/>
          </a:p>
        </p:txBody>
      </p:sp>
      <p:sp>
        <p:nvSpPr>
          <p:cNvPr id="4" name="מלבן 3"/>
          <p:cNvSpPr/>
          <p:nvPr/>
        </p:nvSpPr>
        <p:spPr>
          <a:xfrm>
            <a:off x="467544" y="6165304"/>
            <a:ext cx="1903085" cy="369332"/>
          </a:xfrm>
          <a:prstGeom prst="rect">
            <a:avLst/>
          </a:prstGeom>
        </p:spPr>
        <p:txBody>
          <a:bodyPr wrap="none">
            <a:spAutoFit/>
          </a:bodyPr>
          <a:lstStyle/>
          <a:p>
            <a:pPr algn="l"/>
            <a:r>
              <a:rPr lang="he-IL" b="1" dirty="0" smtClean="0">
                <a:solidFill>
                  <a:srgbClr val="002060"/>
                </a:solidFill>
              </a:rPr>
              <a:t>מערך הפסיכולוגיה</a:t>
            </a:r>
            <a:endParaRPr lang="he-IL" b="1" dirty="0">
              <a:solidFill>
                <a:srgbClr val="00206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11560" y="1412776"/>
            <a:ext cx="7887512" cy="439200"/>
          </a:xfrm>
        </p:spPr>
        <p:txBody>
          <a:bodyPr>
            <a:normAutofit fontScale="90000"/>
          </a:bodyPr>
          <a:lstStyle/>
          <a:p>
            <a:r>
              <a:rPr lang="he-IL" dirty="0" smtClean="0"/>
              <a:t>לסיכום: </a:t>
            </a:r>
            <a:endParaRPr lang="he-IL" dirty="0"/>
          </a:p>
        </p:txBody>
      </p:sp>
      <p:sp>
        <p:nvSpPr>
          <p:cNvPr id="3" name="מציין מיקום תוכן 2"/>
          <p:cNvSpPr>
            <a:spLocks noGrp="1"/>
          </p:cNvSpPr>
          <p:nvPr>
            <p:ph idx="1"/>
          </p:nvPr>
        </p:nvSpPr>
        <p:spPr>
          <a:xfrm>
            <a:off x="755576" y="2052000"/>
            <a:ext cx="7704856" cy="3753264"/>
          </a:xfrm>
        </p:spPr>
        <p:txBody>
          <a:bodyPr>
            <a:normAutofit/>
          </a:bodyPr>
          <a:lstStyle/>
          <a:p>
            <a:pPr>
              <a:buNone/>
            </a:pPr>
            <a:endParaRPr lang="he-IL" sz="2000" dirty="0" smtClean="0"/>
          </a:p>
          <a:p>
            <a:pPr marL="0" indent="0" algn="just">
              <a:buNone/>
            </a:pPr>
            <a:r>
              <a:rPr lang="he-IL" sz="2000" dirty="0" smtClean="0"/>
              <a:t>אנו נמצאים בשנה הראשונה של יישום הדו"ח. שנה זו היא בבחינת פיילוט ואנו </a:t>
            </a:r>
            <a:r>
              <a:rPr lang="he-IL" sz="2000" dirty="0"/>
              <a:t>מאוד משתדלים להיות </a:t>
            </a:r>
            <a:r>
              <a:rPr lang="he-IL" sz="2000" dirty="0" smtClean="0"/>
              <a:t>קשובים, דינמיים, בודקים, משנים, דנים בכל בעיה, מתייחסים למצוקות ופותרים בעיות אישיות.</a:t>
            </a:r>
          </a:p>
          <a:p>
            <a:pPr algn="just">
              <a:buNone/>
            </a:pPr>
            <a:endParaRPr lang="en-US" sz="2000" dirty="0" smtClean="0"/>
          </a:p>
          <a:p>
            <a:pPr marL="0" indent="0" algn="just">
              <a:buNone/>
            </a:pPr>
            <a:r>
              <a:rPr lang="he-IL" sz="2000" dirty="0" smtClean="0"/>
              <a:t>יש חשיבות לפנייה ישירה אלינו (דרך המוקד או בפקס) על מנת שנוכל לתת את הפתרון המיטבי. פנייה לגורמים אחרים לא תשנה את הקביעה שלנו שכן אנו מקפידים לפעול עפ"י רשימות ונהלים מסודרים, שקופים ובלתי מוטים.</a:t>
            </a:r>
          </a:p>
          <a:p>
            <a:pPr>
              <a:buNone/>
            </a:pPr>
            <a:endParaRPr lang="he-IL" sz="2000" dirty="0" smtClean="0"/>
          </a:p>
          <a:p>
            <a:pPr>
              <a:buNone/>
            </a:pPr>
            <a:endParaRPr lang="he-IL" dirty="0" smtClean="0">
              <a:solidFill>
                <a:srgbClr val="002060"/>
              </a:solidFill>
            </a:endParaRPr>
          </a:p>
          <a:p>
            <a:endParaRPr lang="he-IL" dirty="0"/>
          </a:p>
        </p:txBody>
      </p:sp>
      <p:sp>
        <p:nvSpPr>
          <p:cNvPr id="4" name="מלבן 3"/>
          <p:cNvSpPr/>
          <p:nvPr/>
        </p:nvSpPr>
        <p:spPr>
          <a:xfrm>
            <a:off x="467544" y="6165304"/>
            <a:ext cx="1903085" cy="369332"/>
          </a:xfrm>
          <a:prstGeom prst="rect">
            <a:avLst/>
          </a:prstGeom>
        </p:spPr>
        <p:txBody>
          <a:bodyPr wrap="none">
            <a:spAutoFit/>
          </a:bodyPr>
          <a:lstStyle/>
          <a:p>
            <a:pPr algn="l"/>
            <a:r>
              <a:rPr lang="he-IL" b="1" dirty="0" smtClean="0">
                <a:solidFill>
                  <a:srgbClr val="002060"/>
                </a:solidFill>
              </a:rPr>
              <a:t>מערך הפסיכולוגיה</a:t>
            </a:r>
            <a:endParaRPr lang="he-IL" b="1" dirty="0">
              <a:solidFill>
                <a:srgbClr val="00206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righ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right)">
                                      <p:cBhvr>
                                        <p:cTn id="1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pPr algn="ctr">
              <a:buNone/>
            </a:pPr>
            <a:endParaRPr lang="he-IL" sz="6000" dirty="0" smtClean="0"/>
          </a:p>
          <a:p>
            <a:pPr algn="ctr">
              <a:buNone/>
            </a:pPr>
            <a:r>
              <a:rPr lang="he-IL" sz="6000" dirty="0" smtClean="0"/>
              <a:t>תודה על ההקשבה</a:t>
            </a:r>
          </a:p>
          <a:p>
            <a:pPr algn="ctr">
              <a:buNone/>
            </a:pPr>
            <a:r>
              <a:rPr lang="he-IL" sz="2600" dirty="0" smtClean="0"/>
              <a:t>ערכה והגישה – איריס פרחי-איתני</a:t>
            </a:r>
          </a:p>
          <a:p>
            <a:endParaRPr lang="he-IL"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2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27584" y="1484784"/>
            <a:ext cx="7599480" cy="439200"/>
          </a:xfrm>
        </p:spPr>
        <p:txBody>
          <a:bodyPr>
            <a:normAutofit fontScale="90000"/>
          </a:bodyPr>
          <a:lstStyle/>
          <a:p>
            <a:r>
              <a:rPr lang="he-IL" dirty="0" smtClean="0"/>
              <a:t/>
            </a:r>
            <a:br>
              <a:rPr lang="he-IL" dirty="0" smtClean="0"/>
            </a:br>
            <a:r>
              <a:rPr lang="he-IL" dirty="0" smtClean="0"/>
              <a:t>רקע</a:t>
            </a:r>
            <a:r>
              <a:rPr lang="en-US" dirty="0" smtClean="0"/>
              <a:t/>
            </a:r>
            <a:br>
              <a:rPr lang="en-US" dirty="0" smtClean="0"/>
            </a:br>
            <a:endParaRPr lang="he-IL" dirty="0"/>
          </a:p>
        </p:txBody>
      </p:sp>
      <p:sp>
        <p:nvSpPr>
          <p:cNvPr id="3" name="מציין מיקום תוכן 2"/>
          <p:cNvSpPr>
            <a:spLocks noGrp="1"/>
          </p:cNvSpPr>
          <p:nvPr>
            <p:ph idx="1"/>
          </p:nvPr>
        </p:nvSpPr>
        <p:spPr>
          <a:xfrm>
            <a:off x="827584" y="2052000"/>
            <a:ext cx="7704856" cy="3897280"/>
          </a:xfrm>
        </p:spPr>
        <p:txBody>
          <a:bodyPr>
            <a:normAutofit/>
          </a:bodyPr>
          <a:lstStyle/>
          <a:p>
            <a:pPr algn="just">
              <a:spcBef>
                <a:spcPts val="1200"/>
              </a:spcBef>
              <a:buNone/>
            </a:pPr>
            <a:endParaRPr lang="he-IL" sz="800" dirty="0" smtClean="0"/>
          </a:p>
          <a:p>
            <a:pPr>
              <a:spcBef>
                <a:spcPts val="600"/>
              </a:spcBef>
              <a:buNone/>
            </a:pPr>
            <a:r>
              <a:rPr lang="he-IL" dirty="0" smtClean="0"/>
              <a:t>חוק הפסיכולוגים מחייב תהליך התמחות בפסיכולוגיה אך אינו מתוקצב.</a:t>
            </a:r>
          </a:p>
          <a:p>
            <a:pPr marL="0" indent="0">
              <a:buNone/>
            </a:pPr>
            <a:r>
              <a:rPr lang="he-IL" dirty="0" smtClean="0"/>
              <a:t>משרד הבריאות החליט להקצות תקנה  ייעודית להעסקת מתמחים בפסיכולוגיה. תקציב ייעודי זה הינו באחריות הפסיכולוגית הארצית, גב' ימימה גולדברג.</a:t>
            </a:r>
          </a:p>
          <a:p>
            <a:pPr marL="0" indent="0" algn="just">
              <a:buNone/>
            </a:pPr>
            <a:r>
              <a:rPr lang="he-IL" b="0" dirty="0" smtClean="0"/>
              <a:t>ההתמחות בפסיכולוגיה מתבצעת בחצי משרה במשך 4 שנים או במשרה מלאה במשך שנתיים, במוסדות מוכרים להתמחות בפסיכולוגיה. מוסד מוכר הינו מוסד העומד בקריטריונים שקבעה וועדה המקצועית ואושר ע"י מנהלת התקנות. </a:t>
            </a:r>
          </a:p>
          <a:p>
            <a:pPr algn="just"/>
            <a:endParaRPr lang="en-US" sz="1100" b="0" dirty="0" smtClean="0"/>
          </a:p>
          <a:p>
            <a:pPr marL="0" indent="0" algn="just">
              <a:buNone/>
            </a:pPr>
            <a:r>
              <a:rPr lang="he-IL" dirty="0" smtClean="0"/>
              <a:t>ההתמחות במוסד מוכר ממומנת במספר דרכים:</a:t>
            </a:r>
            <a:endParaRPr lang="en-US" dirty="0" smtClean="0"/>
          </a:p>
          <a:p>
            <a:pPr marL="0" indent="0" algn="just">
              <a:buNone/>
            </a:pPr>
            <a:r>
              <a:rPr lang="he-IL" b="0" dirty="0" smtClean="0"/>
              <a:t>1. ע"י מלגות הניתנות ממשרד הבריאות.</a:t>
            </a:r>
            <a:endParaRPr lang="en-US" b="0" dirty="0" smtClean="0"/>
          </a:p>
          <a:p>
            <a:pPr marL="0" indent="0" algn="just">
              <a:buNone/>
            </a:pPr>
            <a:r>
              <a:rPr lang="he-IL" b="0" dirty="0" smtClean="0"/>
              <a:t>2. ע"י גורמי חוץ (קרנות, אגודות, משרד הקליטה וכד').</a:t>
            </a:r>
            <a:endParaRPr lang="en-US" b="0" dirty="0" smtClean="0"/>
          </a:p>
          <a:p>
            <a:pPr marL="0" indent="0" algn="just">
              <a:buNone/>
            </a:pPr>
            <a:r>
              <a:rPr lang="he-IL" b="0" dirty="0" smtClean="0"/>
              <a:t>3. ע"י המוסד עצמו (לרוב במוסדות פרטיים).</a:t>
            </a:r>
            <a:endParaRPr lang="en-US" b="0" dirty="0" smtClean="0"/>
          </a:p>
          <a:p>
            <a:pPr algn="just">
              <a:buFont typeface="Wingdings" pitchFamily="2" charset="2"/>
              <a:buChar char="q"/>
            </a:pPr>
            <a:endParaRPr lang="he-IL" dirty="0" smtClean="0"/>
          </a:p>
          <a:p>
            <a:pPr>
              <a:buFont typeface="Wingdings" pitchFamily="2" charset="2"/>
              <a:buChar char="q"/>
            </a:pPr>
            <a:endParaRPr lang="en-US" dirty="0" smtClean="0"/>
          </a:p>
          <a:p>
            <a:pPr lvl="1">
              <a:buFont typeface="+mj-lt"/>
              <a:buAutoNum type="arabicPeriod"/>
            </a:pPr>
            <a:endParaRPr lang="he-IL" dirty="0" smtClean="0"/>
          </a:p>
          <a:p>
            <a:endParaRPr lang="he-IL" dirty="0"/>
          </a:p>
        </p:txBody>
      </p:sp>
      <p:sp>
        <p:nvSpPr>
          <p:cNvPr id="4" name="TextBox 3"/>
          <p:cNvSpPr txBox="1"/>
          <p:nvPr/>
        </p:nvSpPr>
        <p:spPr>
          <a:xfrm>
            <a:off x="251520" y="5949280"/>
            <a:ext cx="2592288" cy="369332"/>
          </a:xfrm>
          <a:prstGeom prst="rect">
            <a:avLst/>
          </a:prstGeom>
          <a:noFill/>
        </p:spPr>
        <p:txBody>
          <a:bodyPr wrap="square" rtlCol="1">
            <a:spAutoFit/>
          </a:bodyPr>
          <a:lstStyle/>
          <a:p>
            <a:pPr algn="l"/>
            <a:r>
              <a:rPr lang="he-IL" b="1" dirty="0" smtClean="0">
                <a:solidFill>
                  <a:srgbClr val="002060"/>
                </a:solidFill>
              </a:rPr>
              <a:t>מערך</a:t>
            </a:r>
            <a:r>
              <a:rPr lang="he-IL" b="1" dirty="0" smtClean="0"/>
              <a:t> </a:t>
            </a:r>
            <a:r>
              <a:rPr lang="he-IL" b="1" dirty="0" smtClean="0">
                <a:solidFill>
                  <a:srgbClr val="002060"/>
                </a:solidFill>
              </a:rPr>
              <a:t>הפסיכולוגיה</a:t>
            </a:r>
            <a:endParaRPr lang="he-IL" b="1" dirty="0">
              <a:solidFill>
                <a:srgbClr val="00206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3" dur="10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8" dur="10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3" dur="1000"/>
                                        <p:tgtEl>
                                          <p:spTgt spid="3">
                                            <p:txEl>
                                              <p:pRg st="7" end="7"/>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randombar(horizontal)">
                                      <p:cBhvr>
                                        <p:cTn id="48"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1412776"/>
            <a:ext cx="8031528" cy="439200"/>
          </a:xfrm>
        </p:spPr>
        <p:txBody>
          <a:bodyPr>
            <a:normAutofit fontScale="90000"/>
          </a:bodyPr>
          <a:lstStyle/>
          <a:p>
            <a:r>
              <a:rPr lang="he-IL" dirty="0" smtClean="0"/>
              <a:t/>
            </a:r>
            <a:br>
              <a:rPr lang="he-IL" dirty="0" smtClean="0"/>
            </a:br>
            <a:r>
              <a:rPr lang="he-IL" dirty="0" smtClean="0"/>
              <a:t>תקציב המלגות</a:t>
            </a:r>
            <a:r>
              <a:rPr lang="en-US" dirty="0" smtClean="0"/>
              <a:t/>
            </a:r>
            <a:br>
              <a:rPr lang="en-US" dirty="0" smtClean="0"/>
            </a:br>
            <a:endParaRPr lang="he-IL" dirty="0"/>
          </a:p>
        </p:txBody>
      </p:sp>
      <p:sp>
        <p:nvSpPr>
          <p:cNvPr id="3" name="מציין מיקום תוכן 2"/>
          <p:cNvSpPr>
            <a:spLocks noGrp="1"/>
          </p:cNvSpPr>
          <p:nvPr>
            <p:ph idx="1"/>
          </p:nvPr>
        </p:nvSpPr>
        <p:spPr>
          <a:xfrm>
            <a:off x="827584" y="2052001"/>
            <a:ext cx="7632848" cy="3609248"/>
          </a:xfrm>
        </p:spPr>
        <p:txBody>
          <a:bodyPr>
            <a:normAutofit/>
          </a:bodyPr>
          <a:lstStyle/>
          <a:p>
            <a:pPr marL="0" indent="0" algn="just">
              <a:buNone/>
            </a:pPr>
            <a:r>
              <a:rPr lang="he-IL" b="0" dirty="0" smtClean="0"/>
              <a:t>בשנים האחרונות חלה עלייה במספר הזכאים להתחיל התמחות בפסיכולוגיה בעקבות מגמה של </a:t>
            </a:r>
            <a:r>
              <a:rPr lang="he-IL" b="0" dirty="0" err="1" smtClean="0"/>
              <a:t>המל"ג</a:t>
            </a:r>
            <a:r>
              <a:rPr lang="he-IL" b="0" dirty="0" smtClean="0"/>
              <a:t> להגדיל את מס' התוכניות לתואר שני בפסיכולוגיה הקיימות כיום, פתיחת מגמות חדשות עקב הקמת מכללות, פתיחת תוכניות השלמה בפסיכולוגיה. במקביל ישנה הנחיה של הנציבות על ביטול תקנים למתמחים במשרד הבריאות. </a:t>
            </a:r>
            <a:endParaRPr lang="en-US" b="0" dirty="0" smtClean="0"/>
          </a:p>
          <a:p>
            <a:pPr marL="0" indent="0" algn="just">
              <a:buNone/>
            </a:pPr>
            <a:r>
              <a:rPr lang="he-IL" b="0" dirty="0" smtClean="0"/>
              <a:t>לאור האמור, נוצר פער </a:t>
            </a:r>
            <a:r>
              <a:rPr lang="he-IL" b="0" u="sng" dirty="0" smtClean="0"/>
              <a:t>הולך וגדל</a:t>
            </a:r>
            <a:r>
              <a:rPr lang="he-IL" b="0" dirty="0" smtClean="0"/>
              <a:t> בין מספר הזכאים להתחיל התמחות בפסיכולוגיה ובין תקציב המלגות.</a:t>
            </a:r>
          </a:p>
          <a:p>
            <a:pPr marL="0" indent="0" algn="just">
              <a:buNone/>
            </a:pPr>
            <a:r>
              <a:rPr lang="he-IL" b="0" dirty="0" smtClean="0"/>
              <a:t>בשנת 2010 הוקם ע"י מנכ"ל משרד הבריאות צוות במטרה להמליץ  על נוסחת הקצאה חדשה למלגות ההתמחות בפסיכולוגיה.</a:t>
            </a:r>
            <a:endParaRPr lang="en-US" b="0" dirty="0" smtClean="0"/>
          </a:p>
          <a:p>
            <a:pPr marL="0" indent="0" algn="just">
              <a:buNone/>
            </a:pPr>
            <a:r>
              <a:rPr lang="he-IL" b="0" dirty="0" smtClean="0"/>
              <a:t>המלצות הצוות הוגשו למנכ"ל בסיכום עבודת צוות בדיקת נוסחת הקצאת מלגות בפסיכולוגיה. </a:t>
            </a:r>
            <a:endParaRPr lang="en-US" b="0" dirty="0" smtClean="0"/>
          </a:p>
          <a:p>
            <a:pPr algn="just">
              <a:buNone/>
            </a:pPr>
            <a:r>
              <a:rPr lang="he-IL" b="0" dirty="0" smtClean="0"/>
              <a:t>פרופ' גמזו קיבל את המלצת צוות הבדיקה והסיכום פורסם בדצמבר 2011.</a:t>
            </a:r>
            <a:endParaRPr lang="en-US" b="0" dirty="0" smtClean="0"/>
          </a:p>
        </p:txBody>
      </p:sp>
      <p:sp>
        <p:nvSpPr>
          <p:cNvPr id="4" name="TextBox 3"/>
          <p:cNvSpPr txBox="1"/>
          <p:nvPr/>
        </p:nvSpPr>
        <p:spPr>
          <a:xfrm>
            <a:off x="251520" y="5949280"/>
            <a:ext cx="2592288" cy="646331"/>
          </a:xfrm>
          <a:prstGeom prst="rect">
            <a:avLst/>
          </a:prstGeom>
          <a:noFill/>
        </p:spPr>
        <p:txBody>
          <a:bodyPr wrap="square" rtlCol="1">
            <a:spAutoFit/>
          </a:bodyPr>
          <a:lstStyle/>
          <a:p>
            <a:pPr algn="l"/>
            <a:endParaRPr lang="he-IL" b="1" dirty="0" smtClean="0"/>
          </a:p>
          <a:p>
            <a:pPr algn="l"/>
            <a:r>
              <a:rPr lang="he-IL" b="1" dirty="0" smtClean="0">
                <a:solidFill>
                  <a:srgbClr val="002060"/>
                </a:solidFill>
              </a:rPr>
              <a:t>מערך הפסיכולוגיה</a:t>
            </a:r>
            <a:endParaRPr lang="he-IL" b="1" dirty="0">
              <a:solidFill>
                <a:srgbClr val="00206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1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7544" y="1412776"/>
            <a:ext cx="8031528" cy="439200"/>
          </a:xfrm>
        </p:spPr>
        <p:txBody>
          <a:bodyPr>
            <a:normAutofit fontScale="90000"/>
          </a:bodyPr>
          <a:lstStyle/>
          <a:p>
            <a:r>
              <a:rPr lang="he-IL" dirty="0" smtClean="0"/>
              <a:t/>
            </a:r>
            <a:br>
              <a:rPr lang="he-IL" dirty="0" smtClean="0"/>
            </a:br>
            <a:r>
              <a:rPr lang="he-IL" dirty="0" smtClean="0"/>
              <a:t>תקציב המלגות</a:t>
            </a:r>
            <a:r>
              <a:rPr lang="en-US" dirty="0" smtClean="0"/>
              <a:t/>
            </a:r>
            <a:br>
              <a:rPr lang="en-US" dirty="0" smtClean="0"/>
            </a:br>
            <a:endParaRPr lang="he-IL" dirty="0"/>
          </a:p>
        </p:txBody>
      </p:sp>
      <p:sp>
        <p:nvSpPr>
          <p:cNvPr id="3" name="מציין מיקום תוכן 2"/>
          <p:cNvSpPr>
            <a:spLocks noGrp="1"/>
          </p:cNvSpPr>
          <p:nvPr>
            <p:ph idx="1"/>
          </p:nvPr>
        </p:nvSpPr>
        <p:spPr>
          <a:xfrm>
            <a:off x="827584" y="2052001"/>
            <a:ext cx="7632848" cy="3609248"/>
          </a:xfrm>
        </p:spPr>
        <p:txBody>
          <a:bodyPr>
            <a:normAutofit/>
          </a:bodyPr>
          <a:lstStyle/>
          <a:p>
            <a:pPr marL="0" indent="0" algn="just">
              <a:buNone/>
            </a:pPr>
            <a:endParaRPr lang="he-IL" dirty="0" smtClean="0"/>
          </a:p>
          <a:p>
            <a:pPr marL="0" indent="0" algn="just">
              <a:buNone/>
            </a:pPr>
            <a:r>
              <a:rPr lang="he-IL" sz="2000" dirty="0" smtClean="0"/>
              <a:t>אחת המטרות העיקריות של שיטת חלוקת המלגות החדשה הינה להבטיח הענקת מלגה למתמחה על סמך עקרונות השקיפות, ההגינות, האובייקטיביות ומתן הזדמנות שווה.</a:t>
            </a:r>
          </a:p>
          <a:p>
            <a:pPr marL="0" indent="0" algn="just">
              <a:buNone/>
            </a:pPr>
            <a:endParaRPr lang="en-US" sz="2000" dirty="0" smtClean="0"/>
          </a:p>
          <a:p>
            <a:pPr marL="0" indent="0" algn="just">
              <a:buNone/>
            </a:pPr>
            <a:r>
              <a:rPr lang="he-IL" sz="2000" dirty="0" smtClean="0"/>
              <a:t>מדובר בתהליך שקוף, אובייקטיבי ויחד עם זאת נותרה בידינו אפשרות לתת מענים נקודתיים לבעיות חריגות.</a:t>
            </a:r>
            <a:endParaRPr lang="he-IL" sz="2000" dirty="0"/>
          </a:p>
        </p:txBody>
      </p:sp>
      <p:sp>
        <p:nvSpPr>
          <p:cNvPr id="4" name="TextBox 3"/>
          <p:cNvSpPr txBox="1"/>
          <p:nvPr/>
        </p:nvSpPr>
        <p:spPr>
          <a:xfrm>
            <a:off x="251520" y="5949280"/>
            <a:ext cx="2592288" cy="646331"/>
          </a:xfrm>
          <a:prstGeom prst="rect">
            <a:avLst/>
          </a:prstGeom>
          <a:noFill/>
        </p:spPr>
        <p:txBody>
          <a:bodyPr wrap="square" rtlCol="1">
            <a:spAutoFit/>
          </a:bodyPr>
          <a:lstStyle/>
          <a:p>
            <a:pPr algn="l"/>
            <a:endParaRPr lang="he-IL" b="1" dirty="0" smtClean="0"/>
          </a:p>
          <a:p>
            <a:pPr algn="l"/>
            <a:r>
              <a:rPr lang="he-IL" b="1" dirty="0" smtClean="0">
                <a:solidFill>
                  <a:srgbClr val="002060"/>
                </a:solidFill>
              </a:rPr>
              <a:t>מערך הפסיכולוגיה</a:t>
            </a:r>
            <a:endParaRPr lang="he-IL" b="1" dirty="0">
              <a:solidFill>
                <a:srgbClr val="002060"/>
              </a:solidFill>
            </a:endParaRPr>
          </a:p>
        </p:txBody>
      </p:sp>
    </p:spTree>
    <p:extLst>
      <p:ext uri="{BB962C8B-B14F-4D97-AF65-F5344CB8AC3E}">
        <p14:creationId xmlns:p14="http://schemas.microsoft.com/office/powerpoint/2010/main" xmlns="" val="399706687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3" dur="1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p:cTn id="1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520798" y="1412776"/>
            <a:ext cx="6951408" cy="439200"/>
          </a:xfrm>
        </p:spPr>
        <p:txBody>
          <a:bodyPr>
            <a:normAutofit fontScale="90000"/>
          </a:bodyPr>
          <a:lstStyle/>
          <a:p>
            <a:r>
              <a:rPr lang="he-IL" dirty="0" smtClean="0"/>
              <a:t/>
            </a:r>
            <a:br>
              <a:rPr lang="he-IL" dirty="0" smtClean="0"/>
            </a:br>
            <a:r>
              <a:rPr lang="he-IL" dirty="0" smtClean="0"/>
              <a:t>נתונים כלליים:</a:t>
            </a:r>
            <a:r>
              <a:rPr lang="en-US" dirty="0" smtClean="0"/>
              <a:t/>
            </a:r>
            <a:br>
              <a:rPr lang="en-US" dirty="0" smtClean="0"/>
            </a:br>
            <a:endParaRPr lang="he-IL" dirty="0"/>
          </a:p>
        </p:txBody>
      </p:sp>
      <p:sp>
        <p:nvSpPr>
          <p:cNvPr id="3" name="מציין מיקום תוכן 2"/>
          <p:cNvSpPr>
            <a:spLocks noGrp="1"/>
          </p:cNvSpPr>
          <p:nvPr>
            <p:ph idx="1"/>
          </p:nvPr>
        </p:nvSpPr>
        <p:spPr>
          <a:xfrm>
            <a:off x="827584" y="2052000"/>
            <a:ext cx="7632848" cy="3753264"/>
          </a:xfrm>
        </p:spPr>
        <p:txBody>
          <a:bodyPr/>
          <a:lstStyle/>
          <a:p>
            <a:pPr marL="0" indent="0">
              <a:buNone/>
            </a:pPr>
            <a:endParaRPr lang="he-IL" dirty="0" smtClean="0"/>
          </a:p>
          <a:p>
            <a:pPr marL="0" indent="0">
              <a:buNone/>
            </a:pPr>
            <a:r>
              <a:rPr lang="he-IL" dirty="0" smtClean="0"/>
              <a:t>תקציב המלגות לשנת 2014 עומד על 32 מש"ח. </a:t>
            </a:r>
          </a:p>
          <a:p>
            <a:pPr marL="0" indent="0">
              <a:buNone/>
            </a:pPr>
            <a:endParaRPr lang="en-US" dirty="0" smtClean="0"/>
          </a:p>
          <a:p>
            <a:pPr marL="0" indent="0">
              <a:buNone/>
            </a:pPr>
            <a:r>
              <a:rPr lang="he-IL" dirty="0" smtClean="0"/>
              <a:t>עלות ממוצעת להעסקת מתמחה ב-1/2 משרה למשך 12 חודשים הינה 61,500 ₪, דהיינו 5,125 ₪ בחודש.</a:t>
            </a:r>
          </a:p>
          <a:p>
            <a:pPr marL="0" indent="0">
              <a:buNone/>
            </a:pPr>
            <a:endParaRPr lang="en-US" dirty="0" smtClean="0"/>
          </a:p>
          <a:p>
            <a:pPr marL="0" indent="0">
              <a:buNone/>
            </a:pPr>
            <a:r>
              <a:rPr lang="he-IL" dirty="0" smtClean="0"/>
              <a:t>10 מלגות מכלל המלגות לחלוקה ישוריינו למקרים חריגים ומיוחדים בהתאם לשיקול הדעת של הפסיכולוגית הארצית.</a:t>
            </a:r>
          </a:p>
          <a:p>
            <a:pPr marL="0" indent="0">
              <a:buNone/>
            </a:pPr>
            <a:endParaRPr lang="en-US" dirty="0" smtClean="0"/>
          </a:p>
          <a:p>
            <a:pPr marL="0" indent="0">
              <a:buNone/>
            </a:pPr>
            <a:r>
              <a:rPr lang="he-IL" dirty="0" smtClean="0"/>
              <a:t>תקציב המלגות (בניכוי 10 המלגות) מספיק לשיבוץ כ- 510 מלגות.</a:t>
            </a:r>
            <a:endParaRPr lang="en-US" dirty="0" smtClean="0"/>
          </a:p>
          <a:p>
            <a:pPr>
              <a:buNone/>
            </a:pPr>
            <a:endParaRPr lang="he-IL" dirty="0"/>
          </a:p>
        </p:txBody>
      </p:sp>
      <p:sp>
        <p:nvSpPr>
          <p:cNvPr id="4" name="TextBox 3"/>
          <p:cNvSpPr txBox="1"/>
          <p:nvPr/>
        </p:nvSpPr>
        <p:spPr>
          <a:xfrm>
            <a:off x="251520" y="5949280"/>
            <a:ext cx="2592288" cy="369332"/>
          </a:xfrm>
          <a:prstGeom prst="rect">
            <a:avLst/>
          </a:prstGeom>
          <a:noFill/>
        </p:spPr>
        <p:txBody>
          <a:bodyPr wrap="square" rtlCol="1">
            <a:spAutoFit/>
          </a:bodyPr>
          <a:lstStyle/>
          <a:p>
            <a:pPr algn="l"/>
            <a:r>
              <a:rPr lang="he-IL" b="1" dirty="0" smtClean="0">
                <a:solidFill>
                  <a:srgbClr val="002060"/>
                </a:solidFill>
              </a:rPr>
              <a:t>מערך הפסיכולוגיה</a:t>
            </a:r>
            <a:endParaRPr lang="he-IL" b="1" dirty="0">
              <a:solidFill>
                <a:srgbClr val="002060"/>
              </a:solidFill>
            </a:endParaRPr>
          </a:p>
        </p:txBody>
      </p:sp>
    </p:spTree>
    <p:extLst>
      <p:ext uri="{BB962C8B-B14F-4D97-AF65-F5344CB8AC3E}">
        <p14:creationId xmlns:p14="http://schemas.microsoft.com/office/powerpoint/2010/main" xmlns="" val="225951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1" dur="10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8" dur="10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p:cTn id="3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35"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87624" y="1412776"/>
            <a:ext cx="7311448" cy="439200"/>
          </a:xfrm>
        </p:spPr>
        <p:txBody>
          <a:bodyPr>
            <a:normAutofit fontScale="90000"/>
          </a:bodyPr>
          <a:lstStyle/>
          <a:p>
            <a:r>
              <a:rPr lang="he-IL" dirty="0" smtClean="0"/>
              <a:t/>
            </a:r>
            <a:br>
              <a:rPr lang="he-IL" dirty="0" smtClean="0"/>
            </a:br>
            <a:r>
              <a:rPr lang="he-IL" dirty="0" smtClean="0"/>
              <a:t>שלב 1- חלוקת סך המלגות בין התחומים</a:t>
            </a:r>
            <a:r>
              <a:rPr lang="en-US" dirty="0" smtClean="0"/>
              <a:t/>
            </a:r>
            <a:br>
              <a:rPr lang="en-US" dirty="0" smtClean="0"/>
            </a:br>
            <a:endParaRPr lang="he-IL" dirty="0"/>
          </a:p>
        </p:txBody>
      </p:sp>
      <p:sp>
        <p:nvSpPr>
          <p:cNvPr id="3" name="מציין מיקום תוכן 2"/>
          <p:cNvSpPr>
            <a:spLocks noGrp="1"/>
          </p:cNvSpPr>
          <p:nvPr>
            <p:ph idx="1"/>
          </p:nvPr>
        </p:nvSpPr>
        <p:spPr>
          <a:xfrm>
            <a:off x="755576" y="2052000"/>
            <a:ext cx="7776864" cy="3897280"/>
          </a:xfrm>
        </p:spPr>
        <p:txBody>
          <a:bodyPr>
            <a:normAutofit/>
          </a:bodyPr>
          <a:lstStyle/>
          <a:p>
            <a:pPr marL="0" indent="0" algn="just">
              <a:lnSpc>
                <a:spcPct val="110000"/>
              </a:lnSpc>
              <a:buNone/>
            </a:pPr>
            <a:r>
              <a:rPr lang="he-IL" dirty="0" smtClean="0"/>
              <a:t>הקצאת סך המלגות בפסיכולוגיה בין תחומי ההתמחות: קלינית, שיקומית, התפתחותית ורפואית מתבצעת עפ"י הנוסחה שנקבעה במסקנה א' בדו"ח הקצאת המלגות (חלוקת מלגות בין התחומים) ומיושמת כבר משנת 2013 .</a:t>
            </a:r>
          </a:p>
          <a:p>
            <a:pPr marL="0" indent="0" algn="just">
              <a:buNone/>
            </a:pPr>
            <a:r>
              <a:rPr lang="he-IL" b="0" dirty="0"/>
              <a:t>הקצאת המלגות לתחומי ההתמחות השונים ולמוסדות הזכאים נעשית תוך יישום המלצות המשרד הן </a:t>
            </a:r>
            <a:r>
              <a:rPr lang="he-IL" b="0" dirty="0" err="1"/>
              <a:t>בתעדוף</a:t>
            </a:r>
            <a:r>
              <a:rPr lang="he-IL" b="0" dirty="0"/>
              <a:t> המגזר הממשלתי על פני קופ"ח וציבורי והן לגבי המלצות הועדה לבדיקת הצרכים העתידיים בכוח אדם במערכת הבריאות (12.2006) לגבי הגדלת מסגרות ההכשרה בתחום אבחון וטיפול בילדים. </a:t>
            </a:r>
            <a:endParaRPr lang="en-US" dirty="0"/>
          </a:p>
          <a:p>
            <a:pPr marL="0" indent="0" algn="just">
              <a:buNone/>
            </a:pPr>
            <a:r>
              <a:rPr lang="he-IL" b="0" dirty="0" smtClean="0"/>
              <a:t>ע"מ לנצל את התקציב באופן מכסימאלי אנו מפרקים את התקציב לחודשי עבודה ולא למלגות שנתיות, דהיינו  510 מלגות </a:t>
            </a:r>
            <a:r>
              <a:rPr lang="en-US" b="0" dirty="0" smtClean="0"/>
              <a:t>X</a:t>
            </a:r>
            <a:r>
              <a:rPr lang="he-IL" b="0" dirty="0" smtClean="0"/>
              <a:t> 12 חודשים בשנה = 6,120 חודשי מלגה בשנה. בצורה כזו מתאפשר, כאמור, ניצול מרבי של התקציב. </a:t>
            </a:r>
          </a:p>
          <a:p>
            <a:pPr marL="0" indent="0" algn="just">
              <a:buNone/>
            </a:pPr>
            <a:r>
              <a:rPr lang="he-IL" b="0" dirty="0" smtClean="0"/>
              <a:t>בשנת 2013 שובצו בפועל 648 מתמחים תוך ניצול מקסימאלי של חודשי המלגות</a:t>
            </a:r>
            <a:r>
              <a:rPr lang="he-IL" b="0" dirty="0"/>
              <a:t>.</a:t>
            </a:r>
            <a:r>
              <a:rPr lang="he-IL" b="0" dirty="0" smtClean="0"/>
              <a:t> ממוצע של כ-1.3 מתמחים על כל מלגה. </a:t>
            </a:r>
            <a:endParaRPr lang="en-US" b="0" dirty="0" smtClean="0"/>
          </a:p>
          <a:p>
            <a:pPr>
              <a:buNone/>
            </a:pPr>
            <a:endParaRPr lang="he-IL" dirty="0"/>
          </a:p>
        </p:txBody>
      </p:sp>
      <p:sp>
        <p:nvSpPr>
          <p:cNvPr id="4" name="מלבן 3"/>
          <p:cNvSpPr/>
          <p:nvPr/>
        </p:nvSpPr>
        <p:spPr>
          <a:xfrm>
            <a:off x="467544" y="6165304"/>
            <a:ext cx="1903085" cy="369332"/>
          </a:xfrm>
          <a:prstGeom prst="rect">
            <a:avLst/>
          </a:prstGeom>
        </p:spPr>
        <p:txBody>
          <a:bodyPr wrap="none">
            <a:spAutoFit/>
          </a:bodyPr>
          <a:lstStyle/>
          <a:p>
            <a:pPr algn="l"/>
            <a:r>
              <a:rPr lang="he-IL" b="1" dirty="0" smtClean="0">
                <a:solidFill>
                  <a:srgbClr val="002060"/>
                </a:solidFill>
              </a:rPr>
              <a:t>מערך הפסיכולוגיה</a:t>
            </a:r>
            <a:endParaRPr lang="he-IL" b="1" dirty="0">
              <a:solidFill>
                <a:srgbClr val="00206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1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1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11560" y="1412776"/>
            <a:ext cx="7815504" cy="439200"/>
          </a:xfrm>
        </p:spPr>
        <p:txBody>
          <a:bodyPr>
            <a:normAutofit fontScale="90000"/>
          </a:bodyPr>
          <a:lstStyle/>
          <a:p>
            <a:r>
              <a:rPr lang="he-IL" dirty="0" smtClean="0"/>
              <a:t/>
            </a:r>
            <a:br>
              <a:rPr lang="he-IL" dirty="0" smtClean="0"/>
            </a:br>
            <a:r>
              <a:rPr lang="he-IL" dirty="0" smtClean="0"/>
              <a:t>שלב 2 - חלוקת המלגות בכל תחום</a:t>
            </a:r>
            <a:r>
              <a:rPr lang="en-US" dirty="0" smtClean="0"/>
              <a:t/>
            </a:r>
            <a:br>
              <a:rPr lang="en-US" dirty="0" smtClean="0"/>
            </a:br>
            <a:endParaRPr lang="he-IL" dirty="0"/>
          </a:p>
        </p:txBody>
      </p:sp>
      <p:sp>
        <p:nvSpPr>
          <p:cNvPr id="3" name="מציין מיקום תוכן 2"/>
          <p:cNvSpPr>
            <a:spLocks noGrp="1"/>
          </p:cNvSpPr>
          <p:nvPr>
            <p:ph idx="1"/>
          </p:nvPr>
        </p:nvSpPr>
        <p:spPr>
          <a:xfrm>
            <a:off x="827584" y="1988840"/>
            <a:ext cx="7632848" cy="3960440"/>
          </a:xfrm>
        </p:spPr>
        <p:txBody>
          <a:bodyPr>
            <a:normAutofit/>
          </a:bodyPr>
          <a:lstStyle/>
          <a:p>
            <a:pPr>
              <a:buNone/>
            </a:pPr>
            <a:endParaRPr lang="he-IL" sz="2000" b="0" dirty="0" smtClean="0"/>
          </a:p>
          <a:p>
            <a:pPr marL="0" indent="0" algn="just">
              <a:buNone/>
            </a:pPr>
            <a:r>
              <a:rPr lang="he-IL" sz="2000" b="0" dirty="0" smtClean="0"/>
              <a:t>לאחר חישוב וקביעת מספר המלגות  לכל תחום, החלוקה בתוך כל תחום תבצע עפ"י מדיניות המשרד: </a:t>
            </a:r>
          </a:p>
          <a:p>
            <a:pPr marL="0" indent="0" algn="just">
              <a:buNone/>
            </a:pPr>
            <a:endParaRPr lang="he-IL" sz="2000" b="0" dirty="0" smtClean="0"/>
          </a:p>
          <a:p>
            <a:pPr marL="0" indent="0" algn="just">
              <a:buNone/>
            </a:pPr>
            <a:r>
              <a:rPr lang="he-IL" sz="2000" b="0" dirty="0" smtClean="0"/>
              <a:t>עד 43% מהמלגות המוקצות לתחום יחולקו למתמחים בפסיכולוגיה לילדים.</a:t>
            </a:r>
          </a:p>
          <a:p>
            <a:pPr marL="0" indent="0" algn="just">
              <a:buNone/>
            </a:pPr>
            <a:r>
              <a:rPr lang="he-IL" sz="2000" b="0" dirty="0" smtClean="0"/>
              <a:t>מינימום 57% יוקצו למתמחים בפסיכולוגיה למבוגרים. </a:t>
            </a:r>
          </a:p>
          <a:p>
            <a:pPr marL="0" indent="0" algn="just">
              <a:buNone/>
            </a:pPr>
            <a:r>
              <a:rPr lang="he-IL" sz="2000" b="0" dirty="0" smtClean="0"/>
              <a:t>למעט התחום ההתפתחותי לו יוקצו 100% מלגות לילדים. </a:t>
            </a:r>
          </a:p>
          <a:p>
            <a:pPr>
              <a:buNone/>
            </a:pPr>
            <a:endParaRPr lang="he-IL" sz="3300" b="0" dirty="0" smtClean="0"/>
          </a:p>
          <a:p>
            <a:pPr algn="l">
              <a:buNone/>
            </a:pPr>
            <a:endParaRPr lang="he-IL" dirty="0" smtClean="0">
              <a:solidFill>
                <a:srgbClr val="002060"/>
              </a:solidFill>
            </a:endParaRPr>
          </a:p>
          <a:p>
            <a:pPr algn="l">
              <a:buNone/>
            </a:pPr>
            <a:endParaRPr lang="he-IL" dirty="0" smtClean="0">
              <a:solidFill>
                <a:srgbClr val="002060"/>
              </a:solidFill>
            </a:endParaRPr>
          </a:p>
          <a:p>
            <a:pPr algn="l">
              <a:buNone/>
            </a:pPr>
            <a:endParaRPr lang="he-IL" dirty="0" smtClean="0">
              <a:solidFill>
                <a:srgbClr val="002060"/>
              </a:solidFill>
            </a:endParaRPr>
          </a:p>
          <a:p>
            <a:pPr>
              <a:buNone/>
            </a:pPr>
            <a:endParaRPr lang="en-US" b="0" dirty="0" smtClean="0"/>
          </a:p>
          <a:p>
            <a:pPr>
              <a:buNone/>
            </a:pPr>
            <a:endParaRPr lang="en-US" b="0" dirty="0"/>
          </a:p>
        </p:txBody>
      </p:sp>
      <p:sp>
        <p:nvSpPr>
          <p:cNvPr id="5" name="מלבן 4"/>
          <p:cNvSpPr/>
          <p:nvPr/>
        </p:nvSpPr>
        <p:spPr>
          <a:xfrm>
            <a:off x="467544" y="6165304"/>
            <a:ext cx="1903085" cy="369332"/>
          </a:xfrm>
          <a:prstGeom prst="rect">
            <a:avLst/>
          </a:prstGeom>
        </p:spPr>
        <p:txBody>
          <a:bodyPr wrap="none">
            <a:spAutoFit/>
          </a:bodyPr>
          <a:lstStyle/>
          <a:p>
            <a:pPr algn="l"/>
            <a:r>
              <a:rPr lang="he-IL" b="1" dirty="0" smtClean="0">
                <a:solidFill>
                  <a:srgbClr val="002060"/>
                </a:solidFill>
              </a:rPr>
              <a:t>מערך הפסיכולוגיה</a:t>
            </a:r>
            <a:endParaRPr lang="he-IL" b="1" dirty="0">
              <a:solidFill>
                <a:srgbClr val="00206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11560" y="1412776"/>
            <a:ext cx="7815504" cy="439200"/>
          </a:xfrm>
        </p:spPr>
        <p:txBody>
          <a:bodyPr>
            <a:normAutofit fontScale="90000"/>
          </a:bodyPr>
          <a:lstStyle/>
          <a:p>
            <a:r>
              <a:rPr lang="he-IL" u="sng" dirty="0" smtClean="0"/>
              <a:t/>
            </a:r>
            <a:br>
              <a:rPr lang="he-IL" u="sng" dirty="0" smtClean="0"/>
            </a:br>
            <a:r>
              <a:rPr lang="he-IL" dirty="0"/>
              <a:t>שלב 3 – קביעת מכסת מלגות </a:t>
            </a:r>
            <a:r>
              <a:rPr lang="he-IL" dirty="0" smtClean="0"/>
              <a:t>למוסדות</a:t>
            </a:r>
            <a:r>
              <a:rPr lang="en-US" u="sng" dirty="0" smtClean="0"/>
              <a:t/>
            </a:r>
            <a:br>
              <a:rPr lang="en-US" u="sng" dirty="0" smtClean="0"/>
            </a:br>
            <a:endParaRPr lang="he-IL" u="sng" dirty="0"/>
          </a:p>
        </p:txBody>
      </p:sp>
      <p:sp>
        <p:nvSpPr>
          <p:cNvPr id="3" name="מציין מיקום תוכן 2"/>
          <p:cNvSpPr>
            <a:spLocks noGrp="1"/>
          </p:cNvSpPr>
          <p:nvPr>
            <p:ph idx="1"/>
          </p:nvPr>
        </p:nvSpPr>
        <p:spPr>
          <a:xfrm>
            <a:off x="827584" y="1988840"/>
            <a:ext cx="7632848" cy="3960440"/>
          </a:xfrm>
        </p:spPr>
        <p:txBody>
          <a:bodyPr>
            <a:normAutofit fontScale="55000" lnSpcReduction="20000"/>
          </a:bodyPr>
          <a:lstStyle/>
          <a:p>
            <a:pPr>
              <a:buNone/>
            </a:pPr>
            <a:r>
              <a:rPr lang="he-IL" sz="3300" b="0" dirty="0" smtClean="0"/>
              <a:t>. </a:t>
            </a:r>
          </a:p>
          <a:p>
            <a:pPr>
              <a:buNone/>
            </a:pPr>
            <a:endParaRPr lang="he-IL" sz="3300" b="0" dirty="0" smtClean="0"/>
          </a:p>
          <a:p>
            <a:pPr marL="0" indent="0" algn="just">
              <a:buNone/>
            </a:pPr>
            <a:r>
              <a:rPr lang="he-IL" sz="3300" b="0" dirty="0" smtClean="0"/>
              <a:t>עפ"י הדו"ח 80% מהמלגות לכל תחום יחולקו כהקצאה למוסדות ו- 20% יחולקו כמפורט בהמשך.</a:t>
            </a:r>
            <a:endParaRPr lang="en-US" sz="3300" b="0" dirty="0" smtClean="0"/>
          </a:p>
          <a:p>
            <a:pPr marL="252000" algn="just">
              <a:lnSpc>
                <a:spcPct val="110000"/>
              </a:lnSpc>
              <a:buNone/>
            </a:pPr>
            <a:endParaRPr lang="he-IL" sz="3300" b="0" dirty="0" smtClean="0"/>
          </a:p>
          <a:p>
            <a:pPr algn="just">
              <a:buNone/>
            </a:pPr>
            <a:r>
              <a:rPr lang="he-IL" sz="3300" dirty="0" smtClean="0"/>
              <a:t>א. </a:t>
            </a:r>
            <a:r>
              <a:rPr lang="he-IL" sz="3300" u="sng" dirty="0" smtClean="0"/>
              <a:t>אופן חלוקת 80% מהמלגות – </a:t>
            </a:r>
          </a:p>
          <a:p>
            <a:pPr algn="just">
              <a:buNone/>
            </a:pPr>
            <a:endParaRPr lang="en-US" sz="3300" dirty="0" smtClean="0"/>
          </a:p>
          <a:p>
            <a:pPr algn="just">
              <a:buNone/>
            </a:pPr>
            <a:r>
              <a:rPr lang="he-IL" sz="3300" b="0" dirty="0" smtClean="0"/>
              <a:t>    80% מסך המלגות בכל תחום, יחולקו בין המוסדות בהתאם לחישוב הבא : </a:t>
            </a:r>
            <a:endParaRPr lang="en-US" sz="3300" b="0" dirty="0" smtClean="0"/>
          </a:p>
          <a:p>
            <a:pPr algn="just">
              <a:buNone/>
            </a:pPr>
            <a:endParaRPr lang="he-IL" sz="3300" u="sng" dirty="0" smtClean="0"/>
          </a:p>
          <a:p>
            <a:pPr algn="ctr">
              <a:buNone/>
            </a:pPr>
            <a:r>
              <a:rPr lang="he-IL" sz="3300" u="sng" dirty="0" smtClean="0"/>
              <a:t>מספר משרות ההדרכה במוסד</a:t>
            </a:r>
            <a:r>
              <a:rPr lang="en-US" sz="3300" u="sng" dirty="0" smtClean="0"/>
              <a:t>X </a:t>
            </a:r>
            <a:r>
              <a:rPr lang="he-IL" sz="3300" u="sng" dirty="0" smtClean="0"/>
              <a:t> מספר המלגות המוקצות לתחום</a:t>
            </a:r>
            <a:r>
              <a:rPr lang="he-IL" sz="3300" dirty="0" smtClean="0"/>
              <a:t> </a:t>
            </a:r>
            <a:endParaRPr lang="en-US" sz="3300" dirty="0" smtClean="0"/>
          </a:p>
          <a:p>
            <a:pPr algn="ctr">
              <a:buNone/>
            </a:pPr>
            <a:r>
              <a:rPr lang="he-IL" sz="3300" dirty="0" smtClean="0"/>
              <a:t>    מספר משרות ההדרכה בכל המוסדות </a:t>
            </a:r>
          </a:p>
          <a:p>
            <a:pPr algn="just">
              <a:buNone/>
            </a:pPr>
            <a:endParaRPr lang="he-IL" sz="2900" b="0" dirty="0" smtClean="0"/>
          </a:p>
          <a:p>
            <a:pPr algn="just">
              <a:buNone/>
            </a:pPr>
            <a:r>
              <a:rPr lang="he-IL" sz="3300" b="0" dirty="0" smtClean="0"/>
              <a:t>נוסחה זו קובעת את מכסת המלגות שיוקצו לכל מוסד בכל תחום.</a:t>
            </a:r>
          </a:p>
          <a:p>
            <a:pPr algn="l">
              <a:buNone/>
            </a:pPr>
            <a:endParaRPr lang="he-IL" dirty="0" smtClean="0">
              <a:solidFill>
                <a:srgbClr val="002060"/>
              </a:solidFill>
            </a:endParaRPr>
          </a:p>
          <a:p>
            <a:pPr algn="l">
              <a:buNone/>
            </a:pPr>
            <a:endParaRPr lang="he-IL" dirty="0" smtClean="0">
              <a:solidFill>
                <a:srgbClr val="002060"/>
              </a:solidFill>
            </a:endParaRPr>
          </a:p>
          <a:p>
            <a:pPr algn="l">
              <a:buNone/>
            </a:pPr>
            <a:endParaRPr lang="he-IL" dirty="0" smtClean="0">
              <a:solidFill>
                <a:srgbClr val="002060"/>
              </a:solidFill>
            </a:endParaRPr>
          </a:p>
          <a:p>
            <a:pPr>
              <a:buNone/>
            </a:pPr>
            <a:endParaRPr lang="en-US" b="0" dirty="0" smtClean="0"/>
          </a:p>
          <a:p>
            <a:pPr>
              <a:buNone/>
            </a:pPr>
            <a:endParaRPr lang="en-US" b="0" dirty="0"/>
          </a:p>
        </p:txBody>
      </p:sp>
      <p:sp>
        <p:nvSpPr>
          <p:cNvPr id="5" name="מלבן 4"/>
          <p:cNvSpPr/>
          <p:nvPr/>
        </p:nvSpPr>
        <p:spPr>
          <a:xfrm>
            <a:off x="467544" y="6165304"/>
            <a:ext cx="1903085" cy="369332"/>
          </a:xfrm>
          <a:prstGeom prst="rect">
            <a:avLst/>
          </a:prstGeom>
        </p:spPr>
        <p:txBody>
          <a:bodyPr wrap="none">
            <a:spAutoFit/>
          </a:bodyPr>
          <a:lstStyle/>
          <a:p>
            <a:pPr algn="l"/>
            <a:r>
              <a:rPr lang="he-IL" b="1" dirty="0" smtClean="0">
                <a:solidFill>
                  <a:srgbClr val="002060"/>
                </a:solidFill>
              </a:rPr>
              <a:t>מערך הפסיכולוגיה</a:t>
            </a:r>
            <a:endParaRPr lang="he-IL" b="1" dirty="0">
              <a:solidFill>
                <a:srgbClr val="002060"/>
              </a:solidFill>
            </a:endParaRPr>
          </a:p>
        </p:txBody>
      </p:sp>
    </p:spTree>
    <p:extLst>
      <p:ext uri="{BB962C8B-B14F-4D97-AF65-F5344CB8AC3E}">
        <p14:creationId xmlns:p14="http://schemas.microsoft.com/office/powerpoint/2010/main" xmlns="" val="303343492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4" dur="1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5" dur="10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2" fill="hold"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wipe(right)">
                                      <p:cBhvr>
                                        <p:cTn id="30" dur="1000"/>
                                        <p:tgtEl>
                                          <p:spTgt spid="3">
                                            <p:txEl>
                                              <p:pRg st="8" end="8"/>
                                            </p:txEl>
                                          </p:spTgt>
                                        </p:tgtEl>
                                      </p:cBhvr>
                                    </p:animEffect>
                                  </p:childTnLst>
                                </p:cTn>
                              </p:par>
                              <p:par>
                                <p:cTn id="31" presetID="22" presetClass="entr" presetSubtype="2"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wipe(right)">
                                      <p:cBhvr>
                                        <p:cTn id="33" dur="1000"/>
                                        <p:tgtEl>
                                          <p:spTgt spid="3">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nodeType="click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38"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27584" y="1412776"/>
            <a:ext cx="7671488" cy="439200"/>
          </a:xfrm>
        </p:spPr>
        <p:txBody>
          <a:bodyPr>
            <a:normAutofit fontScale="90000"/>
          </a:bodyPr>
          <a:lstStyle/>
          <a:p>
            <a:r>
              <a:rPr lang="he-IL" dirty="0" smtClean="0"/>
              <a:t/>
            </a:r>
            <a:br>
              <a:rPr lang="he-IL" dirty="0" smtClean="0"/>
            </a:br>
            <a:r>
              <a:rPr lang="he-IL" dirty="0" smtClean="0"/>
              <a:t>שלב 3 – קביעת מכסת מלגות למוסדות</a:t>
            </a:r>
            <a:r>
              <a:rPr lang="en-US" dirty="0" smtClean="0"/>
              <a:t/>
            </a:r>
            <a:br>
              <a:rPr lang="en-US" dirty="0" smtClean="0"/>
            </a:br>
            <a:endParaRPr lang="he-IL" dirty="0"/>
          </a:p>
        </p:txBody>
      </p:sp>
      <p:sp>
        <p:nvSpPr>
          <p:cNvPr id="3" name="מציין מיקום תוכן 2"/>
          <p:cNvSpPr>
            <a:spLocks noGrp="1"/>
          </p:cNvSpPr>
          <p:nvPr>
            <p:ph idx="1"/>
          </p:nvPr>
        </p:nvSpPr>
        <p:spPr>
          <a:xfrm>
            <a:off x="827584" y="2052000"/>
            <a:ext cx="7632848" cy="3681256"/>
          </a:xfrm>
        </p:spPr>
        <p:txBody>
          <a:bodyPr>
            <a:normAutofit/>
          </a:bodyPr>
          <a:lstStyle/>
          <a:p>
            <a:pPr algn="just">
              <a:buNone/>
            </a:pPr>
            <a:endParaRPr lang="he-IL" dirty="0" smtClean="0"/>
          </a:p>
          <a:p>
            <a:pPr algn="just">
              <a:buNone/>
            </a:pPr>
            <a:r>
              <a:rPr lang="he-IL" dirty="0" smtClean="0"/>
              <a:t>ב. </a:t>
            </a:r>
            <a:r>
              <a:rPr lang="he-IL" u="sng" dirty="0" smtClean="0"/>
              <a:t>אופן חלוקת 20% מהמלגות* - </a:t>
            </a:r>
          </a:p>
          <a:p>
            <a:pPr algn="just">
              <a:buNone/>
            </a:pPr>
            <a:endParaRPr lang="en-US" dirty="0" smtClean="0"/>
          </a:p>
          <a:p>
            <a:pPr marL="0" indent="0" algn="just">
              <a:buNone/>
            </a:pPr>
            <a:r>
              <a:rPr lang="he-IL" b="0" dirty="0" smtClean="0"/>
              <a:t>לאחר קביעת מכסת ההקצאות (80%), תינתן לכל מוסד האפשרות להגדיל את המכסה שהוקצבה לו מתוך 20% עפ"י קריטריונים שייקבעו ע"י הוועדות המקצועיות והפסיכולוגית הארצית בהתאם למדיניות משרד הבריאות. </a:t>
            </a:r>
          </a:p>
          <a:p>
            <a:pPr algn="just">
              <a:buNone/>
            </a:pPr>
            <a:endParaRPr lang="en-US" b="0" dirty="0" smtClean="0"/>
          </a:p>
          <a:p>
            <a:pPr marL="0" indent="0" algn="just">
              <a:buNone/>
            </a:pPr>
            <a:r>
              <a:rPr lang="he-IL" b="0" dirty="0" smtClean="0"/>
              <a:t>*</a:t>
            </a:r>
            <a:r>
              <a:rPr lang="he-IL" dirty="0" smtClean="0"/>
              <a:t>בשנת 2014</a:t>
            </a:r>
            <a:r>
              <a:rPr lang="he-IL" b="0" dirty="0" smtClean="0"/>
              <a:t> </a:t>
            </a:r>
            <a:r>
              <a:rPr lang="he-IL" dirty="0" smtClean="0"/>
              <a:t>סעיף זה מומש ע"י המתמחים ששובצו במלגה אישית בתוכנית  העבודה לשנת 2014.</a:t>
            </a:r>
            <a:endParaRPr lang="en-US" b="0" dirty="0" smtClean="0"/>
          </a:p>
          <a:p>
            <a:endParaRPr lang="he-IL" dirty="0" smtClean="0"/>
          </a:p>
          <a:p>
            <a:endParaRPr lang="he-IL" dirty="0" smtClean="0"/>
          </a:p>
          <a:p>
            <a:pPr algn="l">
              <a:buNone/>
            </a:pPr>
            <a:endParaRPr lang="he-IL" dirty="0" smtClean="0"/>
          </a:p>
          <a:p>
            <a:pPr>
              <a:buNone/>
            </a:pPr>
            <a:endParaRPr lang="he-IL" dirty="0"/>
          </a:p>
        </p:txBody>
      </p:sp>
      <p:sp>
        <p:nvSpPr>
          <p:cNvPr id="4" name="מלבן 3"/>
          <p:cNvSpPr/>
          <p:nvPr/>
        </p:nvSpPr>
        <p:spPr>
          <a:xfrm>
            <a:off x="467544" y="6165304"/>
            <a:ext cx="1903085" cy="369332"/>
          </a:xfrm>
          <a:prstGeom prst="rect">
            <a:avLst/>
          </a:prstGeom>
        </p:spPr>
        <p:txBody>
          <a:bodyPr wrap="none">
            <a:spAutoFit/>
          </a:bodyPr>
          <a:lstStyle/>
          <a:p>
            <a:pPr algn="l"/>
            <a:r>
              <a:rPr lang="he-IL" b="1" dirty="0" smtClean="0">
                <a:solidFill>
                  <a:srgbClr val="002060"/>
                </a:solidFill>
              </a:rPr>
              <a:t>מערך הפסיכולוגיה</a:t>
            </a:r>
            <a:endParaRPr lang="he-IL" b="1" dirty="0">
              <a:solidFill>
                <a:srgbClr val="00206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3" dur="1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5"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משרד הבריאות">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משרד הבריאות" id="{E213B6D7-F6CF-433D-9FAB-4B52F527CC2A}" vid="{8748ACB8-00AA-4DE8-872A-1E4E75954BC2}"/>
    </a:ext>
  </a:extLst>
</a:theme>
</file>

<file path=ppt/theme/theme2.xml><?xml version="1.0" encoding="utf-8"?>
<a:theme xmlns:a="http://schemas.openxmlformats.org/drawingml/2006/main" name="מערך פסיכולוגיה">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מערך פסיכולוגיה" id="{F621D4F1-7384-48ED-8559-FC16683B7F7D}" vid="{ADA6EAE3-5621-4B30-BEDB-DBF0BB897A13}"/>
    </a:ext>
  </a:extLst>
</a:theme>
</file>

<file path=ppt/theme/theme3.xml><?xml version="1.0" encoding="utf-8"?>
<a:theme xmlns:a="http://schemas.openxmlformats.org/drawingml/2006/main" name="1_ערכת נושא מצגת משרדית רקע בהיר">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ערכת נושא מצגת משרדית רקע בהיר">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חוק הפסיכולוגים</Template>
  <TotalTime>3034</TotalTime>
  <Words>1401</Words>
  <Application>Microsoft Office PowerPoint</Application>
  <PresentationFormat>‫הצגה על המסך (4:3)</PresentationFormat>
  <Paragraphs>181</Paragraphs>
  <Slides>19</Slides>
  <Notes>0</Notes>
  <HiddenSlides>0</HiddenSlides>
  <MMClips>0</MMClips>
  <ScaleCrop>false</ScaleCrop>
  <HeadingPairs>
    <vt:vector size="4" baseType="variant">
      <vt:variant>
        <vt:lpstr>ערכת נושא</vt:lpstr>
      </vt:variant>
      <vt:variant>
        <vt:i4>4</vt:i4>
      </vt:variant>
      <vt:variant>
        <vt:lpstr>כותרות שקופיות</vt:lpstr>
      </vt:variant>
      <vt:variant>
        <vt:i4>19</vt:i4>
      </vt:variant>
    </vt:vector>
  </HeadingPairs>
  <TitlesOfParts>
    <vt:vector size="23" baseType="lpstr">
      <vt:lpstr>משרד הבריאות</vt:lpstr>
      <vt:lpstr>מערך פסיכולוגיה</vt:lpstr>
      <vt:lpstr>1_ערכת נושא מצגת משרדית רקע בהיר</vt:lpstr>
      <vt:lpstr>2_ערכת נושא מצגת משרדית רקע בהיר</vt:lpstr>
      <vt:lpstr>מלגות התמחות בפסיכולוגיה</vt:lpstr>
      <vt:lpstr> רקע </vt:lpstr>
      <vt:lpstr> תקציב המלגות </vt:lpstr>
      <vt:lpstr> תקציב המלגות </vt:lpstr>
      <vt:lpstr> נתונים כלליים: </vt:lpstr>
      <vt:lpstr> שלב 1- חלוקת סך המלגות בין התחומים </vt:lpstr>
      <vt:lpstr> שלב 2 - חלוקת המלגות בכל תחום </vt:lpstr>
      <vt:lpstr> שלב 3 – קביעת מכסת מלגות למוסדות </vt:lpstr>
      <vt:lpstr> שלב 3 – קביעת מכסת מלגות למוסדות </vt:lpstr>
      <vt:lpstr> שלב 4 – חלוקת המלגות בין המתמחים </vt:lpstr>
      <vt:lpstr> </vt:lpstr>
      <vt:lpstr> שלב 4 – חלוקת המלגות בין המתמחים </vt:lpstr>
      <vt:lpstr>  שלב 4 – חלוקת המלגות בין המתמחים  </vt:lpstr>
      <vt:lpstr>  שלב 4 – חלוקת המלגות בין המתמחים  </vt:lpstr>
      <vt:lpstr>  שלב 4 – חלוקת המלגות בין המתמחים  </vt:lpstr>
      <vt:lpstr>שלב 5 – בחירת המתמחים ע"י המוסדות</vt:lpstr>
      <vt:lpstr> מספר הערות חשובות: </vt:lpstr>
      <vt:lpstr>לסיכום: </vt:lpstr>
      <vt:lpstr>שקופית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מערך פסיכולוגיה</dc:title>
  <dc:creator>יובל בלינקי</dc:creator>
  <cp:lastModifiedBy>הילה</cp:lastModifiedBy>
  <cp:revision>241</cp:revision>
  <cp:lastPrinted>2014-06-23T16:08:46Z</cp:lastPrinted>
  <dcterms:created xsi:type="dcterms:W3CDTF">2014-06-17T10:54:33Z</dcterms:created>
  <dcterms:modified xsi:type="dcterms:W3CDTF">2014-07-10T15:44:41Z</dcterms:modified>
</cp:coreProperties>
</file>