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0066"/>
    <a:srgbClr val="D60093"/>
    <a:srgbClr val="CC0000"/>
    <a:srgbClr val="000099"/>
    <a:srgbClr val="FFFF99"/>
    <a:srgbClr val="8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98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2EFA7-E33C-4461-8761-737FFED202E1}" type="datetimeFigureOut">
              <a:rPr lang="he-IL" smtClean="0"/>
              <a:pPr/>
              <a:t>כ"ט/שבט/תשע"ה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48898-20F8-4E0C-806D-55BC95895AB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609633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2EFA7-E33C-4461-8761-737FFED202E1}" type="datetimeFigureOut">
              <a:rPr lang="he-IL" smtClean="0"/>
              <a:pPr/>
              <a:t>כ"ט/שבט/תשע"ה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48898-20F8-4E0C-806D-55BC95895AB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762797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2EFA7-E33C-4461-8761-737FFED202E1}" type="datetimeFigureOut">
              <a:rPr lang="he-IL" smtClean="0"/>
              <a:pPr/>
              <a:t>כ"ט/שבט/תשע"ה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48898-20F8-4E0C-806D-55BC95895AB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110591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2EFA7-E33C-4461-8761-737FFED202E1}" type="datetimeFigureOut">
              <a:rPr lang="he-IL" smtClean="0"/>
              <a:pPr/>
              <a:t>כ"ט/שבט/תשע"ה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48898-20F8-4E0C-806D-55BC95895AB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834171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2EFA7-E33C-4461-8761-737FFED202E1}" type="datetimeFigureOut">
              <a:rPr lang="he-IL" smtClean="0"/>
              <a:pPr/>
              <a:t>כ"ט/שבט/תשע"ה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48898-20F8-4E0C-806D-55BC95895AB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810082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2EFA7-E33C-4461-8761-737FFED202E1}" type="datetimeFigureOut">
              <a:rPr lang="he-IL" smtClean="0"/>
              <a:pPr/>
              <a:t>כ"ט/שבט/תשע"ה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48898-20F8-4E0C-806D-55BC95895AB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35130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2EFA7-E33C-4461-8761-737FFED202E1}" type="datetimeFigureOut">
              <a:rPr lang="he-IL" smtClean="0"/>
              <a:pPr/>
              <a:t>כ"ט/שבט/תשע"ה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48898-20F8-4E0C-806D-55BC95895AB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590253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2EFA7-E33C-4461-8761-737FFED202E1}" type="datetimeFigureOut">
              <a:rPr lang="he-IL" smtClean="0"/>
              <a:pPr/>
              <a:t>כ"ט/שבט/תשע"ה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48898-20F8-4E0C-806D-55BC95895AB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949021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2EFA7-E33C-4461-8761-737FFED202E1}" type="datetimeFigureOut">
              <a:rPr lang="he-IL" smtClean="0"/>
              <a:pPr/>
              <a:t>כ"ט/שבט/תשע"ה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48898-20F8-4E0C-806D-55BC95895AB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008745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2EFA7-E33C-4461-8761-737FFED202E1}" type="datetimeFigureOut">
              <a:rPr lang="he-IL" smtClean="0"/>
              <a:pPr/>
              <a:t>כ"ט/שבט/תשע"ה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48898-20F8-4E0C-806D-55BC95895AB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553435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2EFA7-E33C-4461-8761-737FFED202E1}" type="datetimeFigureOut">
              <a:rPr lang="he-IL" smtClean="0"/>
              <a:pPr/>
              <a:t>כ"ט/שבט/תשע"ה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48898-20F8-4E0C-806D-55BC95895AB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50886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2EFA7-E33C-4461-8761-737FFED202E1}" type="datetimeFigureOut">
              <a:rPr lang="he-IL" smtClean="0"/>
              <a:pPr/>
              <a:t>כ"ט/שבט/תשע"ה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48898-20F8-4E0C-806D-55BC95895AB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376990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irpaa.RefuahMashlima@sheba.health.gov.i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73509313"/>
              </p:ext>
            </p:extLst>
          </p:nvPr>
        </p:nvGraphicFramePr>
        <p:xfrm>
          <a:off x="107503" y="79573"/>
          <a:ext cx="8928993" cy="6773491"/>
        </p:xfrm>
        <a:graphic>
          <a:graphicData uri="http://schemas.openxmlformats.org/drawingml/2006/table">
            <a:tbl>
              <a:tblPr rtl="1" firstRow="1" bandRow="1">
                <a:tableStyleId>{3C2FFA5D-87B4-456A-9821-1D502468CF0F}</a:tableStyleId>
              </a:tblPr>
              <a:tblGrid>
                <a:gridCol w="847521"/>
                <a:gridCol w="8081472"/>
              </a:tblGrid>
              <a:tr h="2125291">
                <a:tc gridSpan="2">
                  <a:txBody>
                    <a:bodyPr/>
                    <a:lstStyle/>
                    <a:p>
                      <a:pPr algn="ctr" rtl="1"/>
                      <a:endParaRPr lang="he-IL" sz="2400" dirty="0" smtClean="0">
                        <a:latin typeface="+mn-lt"/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                                                            המרכז</a:t>
                      </a:r>
                      <a:r>
                        <a:rPr lang="he-IL" sz="12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הרפואי ע"ש שיבא                                                       והאגודה הישראלית להיפנוזה </a:t>
                      </a:r>
                    </a:p>
                    <a:p>
                      <a:pPr algn="ctr" rtl="1"/>
                      <a:r>
                        <a:rPr lang="he-IL" sz="1200" baseline="0" dirty="0" smtClean="0">
                          <a:latin typeface="David" panose="020E0502060401010101" pitchFamily="34" charset="-79"/>
                          <a:cs typeface="+mn-cs"/>
                        </a:rPr>
                        <a:t>מזמינים אתכם ליום עיון</a:t>
                      </a:r>
                      <a:endParaRPr lang="he-IL" sz="1200" dirty="0" smtClean="0">
                        <a:latin typeface="David" panose="020E0502060401010101" pitchFamily="34" charset="-79"/>
                        <a:cs typeface="+mn-cs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0" baseline="0" dirty="0" smtClean="0"/>
                        <a:t>לזכרו של ד"ר מוריס </a:t>
                      </a:r>
                      <a:r>
                        <a:rPr lang="he-IL" sz="2000" b="0" baseline="0" dirty="0" err="1" smtClean="0"/>
                        <a:t>קליינהאוז</a:t>
                      </a:r>
                      <a:endParaRPr lang="he-IL" sz="2000" b="0" baseline="0" dirty="0" smtClean="0"/>
                    </a:p>
                    <a:p>
                      <a:pPr algn="ctr" rtl="1"/>
                      <a:r>
                        <a:rPr lang="he-IL" sz="2400" dirty="0" smtClean="0"/>
                        <a:t>היפנוזה ברפואה ובפסיכולוגיה</a:t>
                      </a:r>
                    </a:p>
                    <a:p>
                      <a:pPr algn="ctr" rtl="1"/>
                      <a:r>
                        <a:rPr lang="he-IL" sz="16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שיתקיים בבית </a:t>
                      </a:r>
                      <a:r>
                        <a:rPr lang="he-IL" sz="1600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סוראסקי</a:t>
                      </a:r>
                      <a:r>
                        <a:rPr lang="he-IL" sz="16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, המרכז הרפואי ע"ש שיבא</a:t>
                      </a:r>
                      <a:r>
                        <a:rPr lang="he-IL" sz="1600" b="1" baseline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, תל-השומר</a:t>
                      </a:r>
                      <a:endParaRPr lang="he-IL" sz="1600" b="1" baseline="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he-IL" sz="16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ב-3.3.15 בשעה 13:00</a:t>
                      </a:r>
                      <a:endParaRPr lang="he-IL" sz="16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sz="1200" dirty="0"/>
                    </a:p>
                  </a:txBody>
                  <a:tcPr/>
                </a:tc>
              </a:tr>
              <a:tr h="268158">
                <a:tc>
                  <a:txBody>
                    <a:bodyPr/>
                    <a:lstStyle/>
                    <a:p>
                      <a:pPr rtl="1"/>
                      <a:r>
                        <a:rPr lang="he-IL" sz="800" dirty="0" smtClean="0"/>
                        <a:t>13:00-13:15</a:t>
                      </a:r>
                      <a:endParaRPr lang="he-I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התכנסות ורישום</a:t>
                      </a:r>
                    </a:p>
                  </a:txBody>
                  <a:tcPr/>
                </a:tc>
              </a:tr>
              <a:tr h="581008">
                <a:tc>
                  <a:txBody>
                    <a:bodyPr/>
                    <a:lstStyle/>
                    <a:p>
                      <a:pPr rtl="1"/>
                      <a:r>
                        <a:rPr lang="he-IL" sz="800" dirty="0" smtClean="0"/>
                        <a:t>13:15-13:30</a:t>
                      </a:r>
                      <a:endParaRPr lang="he-I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100" b="1" dirty="0" smtClean="0">
                          <a:solidFill>
                            <a:srgbClr val="CC0066"/>
                          </a:solidFill>
                        </a:rPr>
                        <a:t>ברכות</a:t>
                      </a:r>
                      <a:r>
                        <a:rPr lang="he-IL" sz="1100" b="0" dirty="0" smtClean="0">
                          <a:solidFill>
                            <a:srgbClr val="CC0066"/>
                          </a:solidFill>
                        </a:rPr>
                        <a:t>:    </a:t>
                      </a:r>
                      <a:r>
                        <a:rPr lang="he-IL" sz="1100" b="0" dirty="0" smtClean="0">
                          <a:solidFill>
                            <a:srgbClr val="D60093"/>
                          </a:solidFill>
                        </a:rPr>
                        <a:t> </a:t>
                      </a:r>
                      <a:r>
                        <a:rPr lang="he-IL" sz="1100" b="1" dirty="0" smtClean="0">
                          <a:solidFill>
                            <a:schemeClr val="tx2"/>
                          </a:solidFill>
                        </a:rPr>
                        <a:t>פרופ'</a:t>
                      </a:r>
                      <a:r>
                        <a:rPr lang="he-IL" sz="1100" b="1" baseline="0" dirty="0" smtClean="0">
                          <a:solidFill>
                            <a:schemeClr val="tx2"/>
                          </a:solidFill>
                        </a:rPr>
                        <a:t> שלמה נוי, </a:t>
                      </a:r>
                      <a:r>
                        <a:rPr lang="he-IL" sz="1100" b="0" baseline="0" dirty="0" smtClean="0">
                          <a:solidFill>
                            <a:schemeClr val="tx2"/>
                          </a:solidFill>
                        </a:rPr>
                        <a:t>מנהל ביה"ח השיקומי וסמנכ"ל למחקר ופיתוח, שיבא, תל-השומר.</a:t>
                      </a:r>
                      <a:endParaRPr lang="he-IL" sz="1100" b="1" baseline="0" dirty="0" smtClean="0">
                        <a:solidFill>
                          <a:schemeClr val="tx2"/>
                        </a:solidFill>
                      </a:endParaRPr>
                    </a:p>
                    <a:p>
                      <a:pPr rtl="1"/>
                      <a:r>
                        <a:rPr lang="he-IL" sz="1100" b="1" baseline="0" dirty="0" smtClean="0">
                          <a:solidFill>
                            <a:schemeClr val="tx2"/>
                          </a:solidFill>
                        </a:rPr>
                        <a:t>               ד"ר אלכס אביב, </a:t>
                      </a:r>
                      <a:r>
                        <a:rPr lang="he-IL" sz="1100" b="0" baseline="0" dirty="0" smtClean="0">
                          <a:solidFill>
                            <a:schemeClr val="tx2"/>
                          </a:solidFill>
                        </a:rPr>
                        <a:t>יו"ר הועדה המייעצת לחוק ההיפנוזה, משרד הבריאות.</a:t>
                      </a:r>
                    </a:p>
                    <a:p>
                      <a:pPr rtl="1"/>
                      <a:r>
                        <a:rPr lang="he-IL" sz="1100" b="1" baseline="0" dirty="0" smtClean="0">
                          <a:solidFill>
                            <a:schemeClr val="tx2"/>
                          </a:solidFill>
                        </a:rPr>
                        <a:t>               </a:t>
                      </a:r>
                      <a:r>
                        <a:rPr lang="he-IL" sz="11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ד"ר אודי </a:t>
                      </a:r>
                      <a:r>
                        <a:rPr lang="he-IL" sz="1100" b="1" kern="1200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בונשטיין</a:t>
                      </a:r>
                      <a:r>
                        <a:rPr lang="he-IL" sz="1100" b="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he-IL" sz="1100" b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1100" b="0" kern="1200" baseline="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1100" b="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יו"ר האגודה הישראלית להיפנוזה.</a:t>
                      </a:r>
                      <a:endParaRPr lang="he-IL" sz="11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1415276">
                <a:tc>
                  <a:txBody>
                    <a:bodyPr/>
                    <a:lstStyle/>
                    <a:p>
                      <a:pPr rtl="1"/>
                      <a:r>
                        <a:rPr lang="he-IL" sz="800" dirty="0" smtClean="0"/>
                        <a:t>13:30-15:00</a:t>
                      </a:r>
                    </a:p>
                    <a:p>
                      <a:pPr rtl="1"/>
                      <a:endParaRPr lang="he-IL" sz="800" dirty="0" smtClean="0"/>
                    </a:p>
                    <a:p>
                      <a:pPr rtl="1"/>
                      <a:endParaRPr lang="he-IL" sz="800" dirty="0" smtClean="0"/>
                    </a:p>
                    <a:p>
                      <a:pPr rtl="1"/>
                      <a:r>
                        <a:rPr lang="he-IL" sz="800" dirty="0" smtClean="0"/>
                        <a:t>13:30-14:00</a:t>
                      </a:r>
                    </a:p>
                    <a:p>
                      <a:pPr rtl="1"/>
                      <a:endParaRPr lang="he-IL" sz="800" dirty="0" smtClean="0"/>
                    </a:p>
                    <a:p>
                      <a:pPr rtl="1"/>
                      <a:endParaRPr lang="he-IL" sz="800" dirty="0" smtClean="0"/>
                    </a:p>
                    <a:p>
                      <a:pPr rtl="1"/>
                      <a:r>
                        <a:rPr lang="he-IL" sz="800" dirty="0" smtClean="0"/>
                        <a:t>14:00-14:30</a:t>
                      </a:r>
                    </a:p>
                    <a:p>
                      <a:pPr rtl="1"/>
                      <a:endParaRPr lang="he-IL" sz="800" dirty="0" smtClean="0"/>
                    </a:p>
                    <a:p>
                      <a:pPr rtl="1"/>
                      <a:endParaRPr lang="he-IL" sz="800" dirty="0" smtClean="0"/>
                    </a:p>
                    <a:p>
                      <a:pPr rtl="1"/>
                      <a:r>
                        <a:rPr lang="he-IL" sz="800" dirty="0" smtClean="0"/>
                        <a:t>14:30-15:00</a:t>
                      </a:r>
                      <a:endParaRPr lang="he-I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he-IL" sz="1200" b="1" dirty="0" smtClean="0">
                          <a:solidFill>
                            <a:srgbClr val="CC0066"/>
                          </a:solidFill>
                        </a:rPr>
                        <a:t>מושב</a:t>
                      </a:r>
                      <a:r>
                        <a:rPr lang="he-IL" sz="1200" b="1" baseline="0" dirty="0" smtClean="0">
                          <a:solidFill>
                            <a:srgbClr val="CC0066"/>
                          </a:solidFill>
                        </a:rPr>
                        <a:t> ראשון</a:t>
                      </a:r>
                      <a:r>
                        <a:rPr lang="he-IL" sz="1200" b="1" dirty="0" smtClean="0">
                          <a:solidFill>
                            <a:srgbClr val="CC0066"/>
                          </a:solidFill>
                        </a:rPr>
                        <a:t> - היפנוזה ברפואה</a:t>
                      </a:r>
                    </a:p>
                    <a:p>
                      <a:pPr marL="0" indent="0">
                        <a:buNone/>
                      </a:pPr>
                      <a:r>
                        <a:rPr lang="he-IL" sz="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                    </a:t>
                      </a:r>
                      <a:r>
                        <a:rPr lang="he-IL" sz="11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יו"ר:  </a:t>
                      </a:r>
                      <a:r>
                        <a:rPr lang="he-IL" sz="11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ד"ר</a:t>
                      </a:r>
                      <a:r>
                        <a:rPr lang="he-IL" sz="11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sz="11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אלכס אביב, ד"ר</a:t>
                      </a:r>
                      <a:r>
                        <a:rPr lang="he-IL" sz="11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אורי גנאל</a:t>
                      </a:r>
                      <a:endParaRPr lang="he-IL" sz="110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he-IL" sz="11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היפנוזה בכאב ובחדר ניתוח</a:t>
                      </a:r>
                      <a:r>
                        <a:rPr lang="he-IL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he-IL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                       ד"ר דורית </a:t>
                      </a:r>
                      <a:r>
                        <a:rPr lang="he-IL" sz="11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גמוס</a:t>
                      </a:r>
                      <a:r>
                        <a:rPr lang="he-IL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, שיבא, תל-השומר.</a:t>
                      </a:r>
                      <a:endParaRPr lang="en-US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he-IL" sz="11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המוח והיפנוזה</a:t>
                      </a:r>
                      <a:endParaRPr lang="en-US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he-IL" sz="11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                       </a:t>
                      </a:r>
                      <a:r>
                        <a:rPr lang="he-IL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ד"ר אלכס </a:t>
                      </a:r>
                      <a:r>
                        <a:rPr lang="he-IL" sz="11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סולומונוביץ</a:t>
                      </a:r>
                      <a:r>
                        <a:rPr lang="he-IL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', נוירולוג.</a:t>
                      </a:r>
                      <a:endParaRPr lang="en-US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he-IL" sz="11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היפנוזה עצמית כאמצעי להתמודדות  עם כאב אצל נפגעי כוויות</a:t>
                      </a:r>
                      <a:r>
                        <a:rPr lang="he-IL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. </a:t>
                      </a:r>
                      <a:endParaRPr lang="en-US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he-IL" sz="11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                      </a:t>
                      </a:r>
                      <a:r>
                        <a:rPr lang="he-IL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ד"ר דליה גלבוע, שיבא</a:t>
                      </a:r>
                      <a:r>
                        <a:rPr lang="he-IL" sz="110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, תל-השומר.</a:t>
                      </a:r>
                      <a:endParaRPr lang="en-US" sz="110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68158">
                <a:tc>
                  <a:txBody>
                    <a:bodyPr/>
                    <a:lstStyle/>
                    <a:p>
                      <a:pPr rtl="1"/>
                      <a:r>
                        <a:rPr lang="he-IL" sz="800" dirty="0" smtClean="0"/>
                        <a:t>15:00-15:30</a:t>
                      </a:r>
                      <a:endParaRPr lang="he-I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הפסקה</a:t>
                      </a:r>
                      <a:endParaRPr lang="he-IL" sz="1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011182">
                <a:tc>
                  <a:txBody>
                    <a:bodyPr/>
                    <a:lstStyle/>
                    <a:p>
                      <a:pPr rtl="1"/>
                      <a:r>
                        <a:rPr lang="he-IL" sz="800" dirty="0" smtClean="0"/>
                        <a:t>15:30-17:30</a:t>
                      </a:r>
                    </a:p>
                    <a:p>
                      <a:pPr rtl="1"/>
                      <a:endParaRPr lang="he-IL" sz="800" dirty="0" smtClean="0"/>
                    </a:p>
                    <a:p>
                      <a:pPr rtl="1"/>
                      <a:endParaRPr lang="he-IL" sz="800" dirty="0" smtClean="0"/>
                    </a:p>
                    <a:p>
                      <a:pPr rtl="1"/>
                      <a:r>
                        <a:rPr lang="he-IL" sz="800" dirty="0" smtClean="0"/>
                        <a:t>15:30-16:00</a:t>
                      </a:r>
                    </a:p>
                    <a:p>
                      <a:pPr rtl="1"/>
                      <a:endParaRPr lang="he-IL" sz="800" dirty="0" smtClean="0"/>
                    </a:p>
                    <a:p>
                      <a:pPr rtl="1"/>
                      <a:endParaRPr lang="he-IL" sz="800" dirty="0" smtClean="0"/>
                    </a:p>
                    <a:p>
                      <a:pPr rtl="1"/>
                      <a:r>
                        <a:rPr lang="he-IL" sz="800" dirty="0" smtClean="0"/>
                        <a:t>16:00-16:30</a:t>
                      </a:r>
                    </a:p>
                    <a:p>
                      <a:pPr rtl="1"/>
                      <a:endParaRPr lang="he-IL" sz="800" dirty="0" smtClean="0"/>
                    </a:p>
                    <a:p>
                      <a:pPr rtl="1"/>
                      <a:endParaRPr lang="he-IL" sz="800" dirty="0" smtClean="0"/>
                    </a:p>
                    <a:p>
                      <a:pPr rtl="1"/>
                      <a:r>
                        <a:rPr lang="he-IL" sz="800" dirty="0" smtClean="0"/>
                        <a:t>16:30-17:00</a:t>
                      </a:r>
                    </a:p>
                    <a:p>
                      <a:pPr rtl="1"/>
                      <a:endParaRPr lang="he-IL" sz="800" dirty="0" smtClean="0"/>
                    </a:p>
                    <a:p>
                      <a:pPr rtl="1"/>
                      <a:r>
                        <a:rPr lang="he-IL" sz="800" dirty="0" smtClean="0"/>
                        <a:t>17:00-17:30</a:t>
                      </a:r>
                      <a:endParaRPr lang="he-IL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he-IL" sz="1200" b="1" dirty="0" smtClean="0">
                          <a:solidFill>
                            <a:srgbClr val="CC0066"/>
                          </a:solidFill>
                        </a:rPr>
                        <a:t>מושב שני - היפנוזה בפסיכולוגיה</a:t>
                      </a:r>
                      <a:endParaRPr lang="en-US" sz="1200" b="1" dirty="0" smtClean="0">
                        <a:solidFill>
                          <a:srgbClr val="CC0066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he-IL" sz="11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          </a:t>
                      </a:r>
                      <a:r>
                        <a:rPr lang="he-IL" sz="11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  </a:t>
                      </a:r>
                      <a:r>
                        <a:rPr lang="he-IL" sz="11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יו"ר:</a:t>
                      </a:r>
                      <a:r>
                        <a:rPr lang="he-IL" sz="11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 </a:t>
                      </a:r>
                      <a:r>
                        <a:rPr lang="he-IL" sz="11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ויוריקה</a:t>
                      </a:r>
                      <a:r>
                        <a:rPr lang="he-IL" sz="11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sz="1100" baseline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דלנו</a:t>
                      </a:r>
                      <a:r>
                        <a:rPr lang="he-IL" sz="11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, </a:t>
                      </a:r>
                      <a:r>
                        <a:rPr lang="he-IL" sz="11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ד"ר אודי </a:t>
                      </a:r>
                      <a:r>
                        <a:rPr lang="he-IL" sz="1100" b="0" kern="12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בונשטיין</a:t>
                      </a:r>
                      <a:r>
                        <a:rPr lang="he-IL" sz="11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he-IL" sz="1100" b="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he-IL" sz="11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היפנוזה – מצבי אגו ; הביטים קליניים ותאורטיים של טיפול אינטגרטיבי לפי גישתו של מ. </a:t>
                      </a:r>
                      <a:r>
                        <a:rPr lang="he-IL" sz="1100" b="1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קליינהאוז</a:t>
                      </a:r>
                      <a:r>
                        <a:rPr lang="he-IL" sz="11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. </a:t>
                      </a:r>
                      <a:endParaRPr lang="en-US" sz="1100" b="1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he-IL" sz="11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                      </a:t>
                      </a:r>
                      <a:r>
                        <a:rPr lang="he-IL" sz="11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ויוריקה</a:t>
                      </a:r>
                      <a:r>
                        <a:rPr lang="he-IL" sz="11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sz="110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דלנו</a:t>
                      </a:r>
                      <a:r>
                        <a:rPr lang="he-IL" sz="11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, פסיכולוגית קלינית</a:t>
                      </a:r>
                    </a:p>
                    <a:p>
                      <a:pPr marL="0" indent="0">
                        <a:buNone/>
                      </a:pPr>
                      <a:r>
                        <a:rPr lang="he-IL" sz="11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טיפול בפסיכו-טראומה בגישה היפנו-אנליטית: סגירת המעגל. </a:t>
                      </a:r>
                      <a:endParaRPr lang="en-US" sz="1100" b="1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he-IL" sz="11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                      ד"ר</a:t>
                      </a:r>
                      <a:r>
                        <a:rPr lang="he-IL" sz="11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he-IL" sz="11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איתן אברמוביץ', הדסה עין כרם.</a:t>
                      </a:r>
                    </a:p>
                    <a:p>
                      <a:pPr marL="0" indent="0">
                        <a:buNone/>
                      </a:pPr>
                      <a:r>
                        <a:rPr lang="he-IL" sz="11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התוקף של זיכרונות טראומה לאחר אמנזיה דיסוציאטיבית: היבטים מדעיים וקליניים</a:t>
                      </a:r>
                      <a:r>
                        <a:rPr lang="he-IL" sz="11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en-US" sz="110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he-IL" sz="11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                     פרופ׳ אלי זומר, אוניברסיטת חיפה</a:t>
                      </a:r>
                      <a:endParaRPr lang="en-US" sz="110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he-IL" sz="11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היפנוזה, פלסבו, ומה שביניהם</a:t>
                      </a:r>
                      <a:r>
                        <a:rPr lang="he-IL" sz="11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. </a:t>
                      </a:r>
                      <a:endParaRPr lang="en-US" sz="110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he-IL" sz="11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                     פרופ' פסח ליכטנברג, ביה"ח הרצוג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900" b="1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9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דמי</a:t>
                      </a:r>
                      <a:r>
                        <a:rPr lang="he-IL" sz="9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כניסה 60₪, כניסה לעובדי שיבא ללא תשלום – בהצגת כרטיס עובד. יש להירשם מראש במייל </a:t>
                      </a:r>
                      <a:r>
                        <a:rPr lang="en-US" sz="9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hlinkClick r:id="rId2"/>
                        </a:rPr>
                        <a:t>Mirpaa.RefuahMashlima@sheba.health.gov.il</a:t>
                      </a:r>
                      <a:endParaRPr lang="en-US" sz="900" b="1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D:\My Documents\My Pictures\hypnosis\mori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59840" y="578399"/>
            <a:ext cx="1368153" cy="183224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94236"/>
            <a:ext cx="576064" cy="57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09587"/>
            <a:ext cx="648072" cy="556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98451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101</Words>
  <Application>Microsoft Office PowerPoint</Application>
  <PresentationFormat>‫הצגה על המסך (4:3)</PresentationFormat>
  <Paragraphs>57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Office Theme</vt:lpstr>
      <vt:lpstr>שקופית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הילה</cp:lastModifiedBy>
  <cp:revision>44</cp:revision>
  <cp:lastPrinted>2015-01-13T14:33:59Z</cp:lastPrinted>
  <dcterms:created xsi:type="dcterms:W3CDTF">2015-01-11T09:50:27Z</dcterms:created>
  <dcterms:modified xsi:type="dcterms:W3CDTF">2015-02-18T09:27:50Z</dcterms:modified>
</cp:coreProperties>
</file>